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30267275" cy="42794238"/>
  <p:notesSz cx="14224000" cy="201041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17127" userDrawn="1">
          <p15:clr>
            <a:srgbClr val="A4A3A4"/>
          </p15:clr>
        </p15:guide>
        <p15:guide id="2" pos="45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3854"/>
    <a:srgbClr val="D2D9E0"/>
    <a:srgbClr val="0C4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64"/>
    <p:restoredTop sz="93904"/>
  </p:normalViewPr>
  <p:slideViewPr>
    <p:cSldViewPr>
      <p:cViewPr>
        <p:scale>
          <a:sx n="100" d="100"/>
          <a:sy n="100" d="100"/>
        </p:scale>
        <p:origin x="-3624" y="-18384"/>
      </p:cViewPr>
      <p:guideLst>
        <p:guide orient="horz" pos="17127"/>
        <p:guide pos="45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164263" cy="1008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8056563" y="0"/>
            <a:ext cx="6164262" cy="1008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DBA8D5-5E4E-AA4C-8D5D-D055F9910C40}" type="datetimeFigureOut">
              <a:rPr lang="en-US" smtClean="0"/>
              <a:t>12/5/24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13288" y="2513013"/>
            <a:ext cx="4797425" cy="6784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422400" y="9675813"/>
            <a:ext cx="11379200" cy="79152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9096038"/>
            <a:ext cx="6164263" cy="1008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8056563" y="19096038"/>
            <a:ext cx="6164262" cy="1008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45C25A-BB95-DF40-BC7C-BCF14F9F8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570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946118" rtl="0" eaLnBrk="1" latinLnBrk="0" hangingPunct="1">
      <a:defRPr sz="2554" kern="1200">
        <a:solidFill>
          <a:schemeClr val="tx1"/>
        </a:solidFill>
        <a:latin typeface="+mn-lt"/>
        <a:ea typeface="+mn-ea"/>
        <a:cs typeface="+mn-cs"/>
      </a:defRPr>
    </a:lvl1pPr>
    <a:lvl2pPr marL="973059" algn="l" defTabSz="1946118" rtl="0" eaLnBrk="1" latinLnBrk="0" hangingPunct="1">
      <a:defRPr sz="2554" kern="1200">
        <a:solidFill>
          <a:schemeClr val="tx1"/>
        </a:solidFill>
        <a:latin typeface="+mn-lt"/>
        <a:ea typeface="+mn-ea"/>
        <a:cs typeface="+mn-cs"/>
      </a:defRPr>
    </a:lvl2pPr>
    <a:lvl3pPr marL="1946118" algn="l" defTabSz="1946118" rtl="0" eaLnBrk="1" latinLnBrk="0" hangingPunct="1">
      <a:defRPr sz="2554" kern="1200">
        <a:solidFill>
          <a:schemeClr val="tx1"/>
        </a:solidFill>
        <a:latin typeface="+mn-lt"/>
        <a:ea typeface="+mn-ea"/>
        <a:cs typeface="+mn-cs"/>
      </a:defRPr>
    </a:lvl3pPr>
    <a:lvl4pPr marL="2919176" algn="l" defTabSz="1946118" rtl="0" eaLnBrk="1" latinLnBrk="0" hangingPunct="1">
      <a:defRPr sz="2554" kern="1200">
        <a:solidFill>
          <a:schemeClr val="tx1"/>
        </a:solidFill>
        <a:latin typeface="+mn-lt"/>
        <a:ea typeface="+mn-ea"/>
        <a:cs typeface="+mn-cs"/>
      </a:defRPr>
    </a:lvl4pPr>
    <a:lvl5pPr marL="3892235" algn="l" defTabSz="1946118" rtl="0" eaLnBrk="1" latinLnBrk="0" hangingPunct="1">
      <a:defRPr sz="2554" kern="1200">
        <a:solidFill>
          <a:schemeClr val="tx1"/>
        </a:solidFill>
        <a:latin typeface="+mn-lt"/>
        <a:ea typeface="+mn-ea"/>
        <a:cs typeface="+mn-cs"/>
      </a:defRPr>
    </a:lvl5pPr>
    <a:lvl6pPr marL="4865294" algn="l" defTabSz="1946118" rtl="0" eaLnBrk="1" latinLnBrk="0" hangingPunct="1">
      <a:defRPr sz="2554" kern="1200">
        <a:solidFill>
          <a:schemeClr val="tx1"/>
        </a:solidFill>
        <a:latin typeface="+mn-lt"/>
        <a:ea typeface="+mn-ea"/>
        <a:cs typeface="+mn-cs"/>
      </a:defRPr>
    </a:lvl6pPr>
    <a:lvl7pPr marL="5838353" algn="l" defTabSz="1946118" rtl="0" eaLnBrk="1" latinLnBrk="0" hangingPunct="1">
      <a:defRPr sz="2554" kern="1200">
        <a:solidFill>
          <a:schemeClr val="tx1"/>
        </a:solidFill>
        <a:latin typeface="+mn-lt"/>
        <a:ea typeface="+mn-ea"/>
        <a:cs typeface="+mn-cs"/>
      </a:defRPr>
    </a:lvl7pPr>
    <a:lvl8pPr marL="6811411" algn="l" defTabSz="1946118" rtl="0" eaLnBrk="1" latinLnBrk="0" hangingPunct="1">
      <a:defRPr sz="2554" kern="1200">
        <a:solidFill>
          <a:schemeClr val="tx1"/>
        </a:solidFill>
        <a:latin typeface="+mn-lt"/>
        <a:ea typeface="+mn-ea"/>
        <a:cs typeface="+mn-cs"/>
      </a:defRPr>
    </a:lvl8pPr>
    <a:lvl9pPr marL="7784470" algn="l" defTabSz="1946118" rtl="0" eaLnBrk="1" latinLnBrk="0" hangingPunct="1">
      <a:defRPr sz="255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45C25A-BB95-DF40-BC7C-BCF14F9F81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798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270046" y="13266215"/>
            <a:ext cx="257271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4540091" y="23964774"/>
            <a:ext cx="2118709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12/5/24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12/5/24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513364" y="9842676"/>
            <a:ext cx="1316626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5587646" y="9842676"/>
            <a:ext cx="1316626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12/5/24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12/5/24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12/5/24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478" userDrawn="1">
          <p15:clr>
            <a:srgbClr val="FBAE40"/>
          </p15:clr>
        </p15:guide>
        <p15:guide id="2" pos="9533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-53"/>
            <a:ext cx="30259168" cy="4985002"/>
          </a:xfrm>
          <a:custGeom>
            <a:avLst/>
            <a:gdLst/>
            <a:ahLst/>
            <a:cxnLst/>
            <a:rect l="l" t="t" r="r" b="b"/>
            <a:pathLst>
              <a:path w="14220190" h="2341880">
                <a:moveTo>
                  <a:pt x="14219989" y="0"/>
                </a:moveTo>
                <a:lnTo>
                  <a:pt x="0" y="0"/>
                </a:lnTo>
                <a:lnTo>
                  <a:pt x="0" y="2341820"/>
                </a:lnTo>
                <a:lnTo>
                  <a:pt x="14219989" y="2341820"/>
                </a:lnTo>
                <a:lnTo>
                  <a:pt x="14219989" y="0"/>
                </a:lnTo>
                <a:close/>
              </a:path>
            </a:pathLst>
          </a:custGeom>
          <a:solidFill>
            <a:srgbClr val="0C4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13364" y="1711770"/>
            <a:ext cx="2724054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13364" y="9842676"/>
            <a:ext cx="2724054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0290874" y="39798644"/>
            <a:ext cx="968552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513364" y="39798644"/>
            <a:ext cx="696147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12/5/24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21792438" y="39798644"/>
            <a:ext cx="696147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972876">
        <a:defRPr>
          <a:latin typeface="+mn-lt"/>
          <a:ea typeface="+mn-ea"/>
          <a:cs typeface="+mn-cs"/>
        </a:defRPr>
      </a:lvl2pPr>
      <a:lvl3pPr marL="1945752">
        <a:defRPr>
          <a:latin typeface="+mn-lt"/>
          <a:ea typeface="+mn-ea"/>
          <a:cs typeface="+mn-cs"/>
        </a:defRPr>
      </a:lvl3pPr>
      <a:lvl4pPr marL="2918628">
        <a:defRPr>
          <a:latin typeface="+mn-lt"/>
          <a:ea typeface="+mn-ea"/>
          <a:cs typeface="+mn-cs"/>
        </a:defRPr>
      </a:lvl4pPr>
      <a:lvl5pPr marL="3891504">
        <a:defRPr>
          <a:latin typeface="+mn-lt"/>
          <a:ea typeface="+mn-ea"/>
          <a:cs typeface="+mn-cs"/>
        </a:defRPr>
      </a:lvl5pPr>
      <a:lvl6pPr marL="4864379">
        <a:defRPr>
          <a:latin typeface="+mn-lt"/>
          <a:ea typeface="+mn-ea"/>
          <a:cs typeface="+mn-cs"/>
        </a:defRPr>
      </a:lvl6pPr>
      <a:lvl7pPr marL="5837255">
        <a:defRPr>
          <a:latin typeface="+mn-lt"/>
          <a:ea typeface="+mn-ea"/>
          <a:cs typeface="+mn-cs"/>
        </a:defRPr>
      </a:lvl7pPr>
      <a:lvl8pPr marL="6810131">
        <a:defRPr>
          <a:latin typeface="+mn-lt"/>
          <a:ea typeface="+mn-ea"/>
          <a:cs typeface="+mn-cs"/>
        </a:defRPr>
      </a:lvl8pPr>
      <a:lvl9pPr marL="7783007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972876">
        <a:defRPr>
          <a:latin typeface="+mn-lt"/>
          <a:ea typeface="+mn-ea"/>
          <a:cs typeface="+mn-cs"/>
        </a:defRPr>
      </a:lvl2pPr>
      <a:lvl3pPr marL="1945752">
        <a:defRPr>
          <a:latin typeface="+mn-lt"/>
          <a:ea typeface="+mn-ea"/>
          <a:cs typeface="+mn-cs"/>
        </a:defRPr>
      </a:lvl3pPr>
      <a:lvl4pPr marL="2918628">
        <a:defRPr>
          <a:latin typeface="+mn-lt"/>
          <a:ea typeface="+mn-ea"/>
          <a:cs typeface="+mn-cs"/>
        </a:defRPr>
      </a:lvl4pPr>
      <a:lvl5pPr marL="3891504">
        <a:defRPr>
          <a:latin typeface="+mn-lt"/>
          <a:ea typeface="+mn-ea"/>
          <a:cs typeface="+mn-cs"/>
        </a:defRPr>
      </a:lvl5pPr>
      <a:lvl6pPr marL="4864379">
        <a:defRPr>
          <a:latin typeface="+mn-lt"/>
          <a:ea typeface="+mn-ea"/>
          <a:cs typeface="+mn-cs"/>
        </a:defRPr>
      </a:lvl6pPr>
      <a:lvl7pPr marL="5837255">
        <a:defRPr>
          <a:latin typeface="+mn-lt"/>
          <a:ea typeface="+mn-ea"/>
          <a:cs typeface="+mn-cs"/>
        </a:defRPr>
      </a:lvl7pPr>
      <a:lvl8pPr marL="6810131">
        <a:defRPr>
          <a:latin typeface="+mn-lt"/>
          <a:ea typeface="+mn-ea"/>
          <a:cs typeface="+mn-cs"/>
        </a:defRPr>
      </a:lvl8pPr>
      <a:lvl9pPr marL="7783007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9DD807EF-F838-A832-6546-AACDFC0E0F5F}"/>
              </a:ext>
            </a:extLst>
          </p:cNvPr>
          <p:cNvSpPr txBox="1"/>
          <p:nvPr/>
        </p:nvSpPr>
        <p:spPr>
          <a:xfrm>
            <a:off x="974894" y="359901"/>
            <a:ext cx="28324222" cy="4304406"/>
          </a:xfrm>
          <a:prstGeom prst="rect">
            <a:avLst/>
          </a:prstGeom>
        </p:spPr>
        <p:txBody>
          <a:bodyPr vert="horz" wrap="square" lIns="0" tIns="132419" rIns="0" bIns="0" rtlCol="0">
            <a:spAutoFit/>
          </a:bodyPr>
          <a:lstStyle/>
          <a:p>
            <a:pPr marL="255378" marR="239165" algn="ctr">
              <a:lnSpc>
                <a:spcPts val="6703"/>
              </a:lnSpc>
              <a:spcBef>
                <a:spcPts val="1043"/>
              </a:spcBef>
            </a:pPr>
            <a:r>
              <a:rPr sz="6171" b="1" dirty="0">
                <a:solidFill>
                  <a:srgbClr val="FFFFFF"/>
                </a:solidFill>
                <a:latin typeface="Arial"/>
                <a:cs typeface="Arial"/>
              </a:rPr>
              <a:t>Efficacy</a:t>
            </a:r>
            <a:r>
              <a:rPr sz="6171" b="1" spc="-6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171" b="1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6171" b="1" spc="-5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171" b="1" dirty="0">
                <a:solidFill>
                  <a:srgbClr val="FFFFFF"/>
                </a:solidFill>
                <a:latin typeface="Arial"/>
                <a:cs typeface="Arial"/>
              </a:rPr>
              <a:t>Safety</a:t>
            </a:r>
            <a:r>
              <a:rPr sz="6171" b="1" spc="-5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171" b="1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6171" b="1" spc="-5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171" b="1" dirty="0">
                <a:solidFill>
                  <a:srgbClr val="FFFFFF"/>
                </a:solidFill>
                <a:latin typeface="Arial"/>
                <a:cs typeface="Arial"/>
              </a:rPr>
              <a:t>Sebetralstat</a:t>
            </a:r>
            <a:r>
              <a:rPr sz="6171" b="1" spc="-6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171" b="1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6171" b="1" spc="-5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171" b="1" dirty="0">
                <a:solidFill>
                  <a:srgbClr val="FFFFFF"/>
                </a:solidFill>
                <a:latin typeface="Arial"/>
                <a:cs typeface="Arial"/>
              </a:rPr>
              <a:t>On-demand</a:t>
            </a:r>
            <a:r>
              <a:rPr sz="6171" b="1" spc="-5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171" b="1" dirty="0">
                <a:solidFill>
                  <a:srgbClr val="FFFFFF"/>
                </a:solidFill>
                <a:latin typeface="Arial"/>
                <a:cs typeface="Arial"/>
              </a:rPr>
              <a:t>Treatment</a:t>
            </a:r>
            <a:r>
              <a:rPr sz="6171" b="1" spc="-5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171" b="1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6171" b="1" spc="-5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171" b="1" spc="-21" dirty="0">
                <a:solidFill>
                  <a:srgbClr val="FFFFFF"/>
                </a:solidFill>
                <a:latin typeface="Arial"/>
                <a:cs typeface="Arial"/>
              </a:rPr>
              <a:t>Hereditary </a:t>
            </a:r>
            <a:r>
              <a:rPr sz="6171" b="1" dirty="0">
                <a:solidFill>
                  <a:srgbClr val="FFFFFF"/>
                </a:solidFill>
                <a:latin typeface="Arial"/>
                <a:cs typeface="Arial"/>
              </a:rPr>
              <a:t>Angioedema</a:t>
            </a:r>
            <a:r>
              <a:rPr sz="6171" b="1" spc="-3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171" b="1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6171" b="1" spc="-2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171" b="1" dirty="0">
                <a:solidFill>
                  <a:srgbClr val="FFFFFF"/>
                </a:solidFill>
                <a:latin typeface="Arial"/>
                <a:cs typeface="Arial"/>
              </a:rPr>
              <a:t>Pooled</a:t>
            </a:r>
            <a:r>
              <a:rPr sz="6171" b="1" spc="-2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171" b="1" dirty="0">
                <a:solidFill>
                  <a:srgbClr val="FFFFFF"/>
                </a:solidFill>
                <a:latin typeface="Arial"/>
                <a:cs typeface="Arial"/>
              </a:rPr>
              <a:t>Analysis</a:t>
            </a:r>
            <a:r>
              <a:rPr sz="6171" b="1" spc="-2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171" b="1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6171" b="1" spc="-3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171" b="1" dirty="0">
                <a:solidFill>
                  <a:srgbClr val="FFFFFF"/>
                </a:solidFill>
                <a:latin typeface="Arial"/>
                <a:cs typeface="Arial"/>
              </a:rPr>
              <a:t>Placebo-controlled</a:t>
            </a:r>
            <a:r>
              <a:rPr sz="6171" b="1" spc="-2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171" b="1" dirty="0">
                <a:solidFill>
                  <a:srgbClr val="FFFFFF"/>
                </a:solidFill>
                <a:latin typeface="Arial"/>
                <a:cs typeface="Arial"/>
              </a:rPr>
              <a:t>Clinical</a:t>
            </a:r>
            <a:r>
              <a:rPr sz="6171" b="1" spc="-21" dirty="0">
                <a:solidFill>
                  <a:srgbClr val="FFFFFF"/>
                </a:solidFill>
                <a:latin typeface="Arial"/>
                <a:cs typeface="Arial"/>
              </a:rPr>
              <a:t> Trials</a:t>
            </a:r>
            <a:endParaRPr sz="6171" dirty="0">
              <a:latin typeface="Arial"/>
              <a:cs typeface="Arial"/>
            </a:endParaRPr>
          </a:p>
          <a:p>
            <a:pPr marL="109449" marR="93234" algn="ctr">
              <a:lnSpc>
                <a:spcPct val="100600"/>
              </a:lnSpc>
              <a:spcBef>
                <a:spcPts val="670"/>
              </a:spcBef>
            </a:pPr>
            <a:r>
              <a:rPr sz="2979" dirty="0">
                <a:solidFill>
                  <a:srgbClr val="FFFFFF"/>
                </a:solidFill>
                <a:latin typeface="Arial"/>
                <a:cs typeface="Arial"/>
              </a:rPr>
              <a:t>Patrick</a:t>
            </a:r>
            <a:r>
              <a:rPr sz="2979" spc="-2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979" spc="-117" dirty="0">
                <a:solidFill>
                  <a:srgbClr val="FFFFFF"/>
                </a:solidFill>
                <a:latin typeface="Arial"/>
                <a:cs typeface="Arial"/>
              </a:rPr>
              <a:t>F.</a:t>
            </a:r>
            <a:r>
              <a:rPr sz="2979" spc="-2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979" dirty="0">
                <a:solidFill>
                  <a:srgbClr val="FFFFFF"/>
                </a:solidFill>
                <a:latin typeface="Arial"/>
                <a:cs typeface="Arial"/>
              </a:rPr>
              <a:t>K.</a:t>
            </a:r>
            <a:r>
              <a:rPr sz="2979" spc="-7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979" dirty="0">
                <a:solidFill>
                  <a:srgbClr val="FFFFFF"/>
                </a:solidFill>
                <a:latin typeface="Arial"/>
                <a:cs typeface="Arial"/>
              </a:rPr>
              <a:t>Yong,</a:t>
            </a:r>
            <a:r>
              <a:rPr sz="2553" baseline="312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2553" spc="526" baseline="312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979" dirty="0">
                <a:solidFill>
                  <a:srgbClr val="FFFFFF"/>
                </a:solidFill>
                <a:latin typeface="Arial"/>
                <a:cs typeface="Arial"/>
              </a:rPr>
              <a:t>Jonathan</a:t>
            </a:r>
            <a:r>
              <a:rPr sz="2979" spc="-18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979" dirty="0">
                <a:solidFill>
                  <a:srgbClr val="FFFFFF"/>
                </a:solidFill>
                <a:latin typeface="Arial"/>
                <a:cs typeface="Arial"/>
              </a:rPr>
              <a:t>A.</a:t>
            </a:r>
            <a:r>
              <a:rPr sz="2979" spc="-2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979" dirty="0">
                <a:solidFill>
                  <a:srgbClr val="FFFFFF"/>
                </a:solidFill>
                <a:latin typeface="Arial"/>
                <a:cs typeface="Arial"/>
              </a:rPr>
              <a:t>Bernstein,</a:t>
            </a:r>
            <a:r>
              <a:rPr sz="2553" baseline="312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553" spc="526" baseline="312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979" dirty="0">
                <a:solidFill>
                  <a:srgbClr val="FFFFFF"/>
                </a:solidFill>
                <a:latin typeface="Arial"/>
                <a:cs typeface="Arial"/>
              </a:rPr>
              <a:t>Danny</a:t>
            </a:r>
            <a:r>
              <a:rPr sz="2979" spc="-2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979" dirty="0">
                <a:solidFill>
                  <a:srgbClr val="FFFFFF"/>
                </a:solidFill>
                <a:latin typeface="Arial"/>
                <a:cs typeface="Arial"/>
              </a:rPr>
              <a:t>M.</a:t>
            </a:r>
            <a:r>
              <a:rPr sz="2979" spc="-2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979" dirty="0">
                <a:solidFill>
                  <a:srgbClr val="FFFFFF"/>
                </a:solidFill>
                <a:latin typeface="Arial"/>
                <a:cs typeface="Arial"/>
              </a:rPr>
              <a:t>Cohn,</a:t>
            </a:r>
            <a:r>
              <a:rPr sz="2553" baseline="3125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2553" spc="511" baseline="312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979" dirty="0">
                <a:solidFill>
                  <a:srgbClr val="FFFFFF"/>
                </a:solidFill>
                <a:latin typeface="Arial"/>
                <a:cs typeface="Arial"/>
              </a:rPr>
              <a:t>Henriette</a:t>
            </a:r>
            <a:r>
              <a:rPr sz="2979" spc="-2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979" dirty="0">
                <a:solidFill>
                  <a:srgbClr val="FFFFFF"/>
                </a:solidFill>
                <a:latin typeface="Arial"/>
                <a:cs typeface="Arial"/>
              </a:rPr>
              <a:t>Farkas,</a:t>
            </a:r>
            <a:r>
              <a:rPr sz="2553" baseline="3125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sz="2553" spc="526" baseline="312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979" dirty="0">
                <a:solidFill>
                  <a:srgbClr val="FFFFFF"/>
                </a:solidFill>
                <a:latin typeface="Arial"/>
                <a:cs typeface="Arial"/>
              </a:rPr>
              <a:t>William</a:t>
            </a:r>
            <a:r>
              <a:rPr sz="2979" spc="-2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979" dirty="0">
                <a:solidFill>
                  <a:srgbClr val="FFFFFF"/>
                </a:solidFill>
                <a:latin typeface="Arial"/>
                <a:cs typeface="Arial"/>
              </a:rPr>
              <a:t>R.</a:t>
            </a:r>
            <a:r>
              <a:rPr sz="2979" spc="-2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979" dirty="0">
                <a:solidFill>
                  <a:srgbClr val="FFFFFF"/>
                </a:solidFill>
                <a:latin typeface="Arial"/>
                <a:cs typeface="Arial"/>
              </a:rPr>
              <a:t>Lumry,</a:t>
            </a:r>
            <a:r>
              <a:rPr sz="2553" baseline="3125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sz="2553" spc="511" baseline="312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979" dirty="0">
                <a:solidFill>
                  <a:srgbClr val="FFFFFF"/>
                </a:solidFill>
                <a:latin typeface="Arial"/>
                <a:cs typeface="Arial"/>
              </a:rPr>
              <a:t>Marc</a:t>
            </a:r>
            <a:r>
              <a:rPr sz="2979" spc="-18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979" dirty="0">
                <a:solidFill>
                  <a:srgbClr val="FFFFFF"/>
                </a:solidFill>
                <a:latin typeface="Arial"/>
                <a:cs typeface="Arial"/>
              </a:rPr>
              <a:t>A.</a:t>
            </a:r>
            <a:r>
              <a:rPr sz="2979" spc="-2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979" dirty="0">
                <a:solidFill>
                  <a:srgbClr val="FFFFFF"/>
                </a:solidFill>
                <a:latin typeface="Arial"/>
                <a:cs typeface="Arial"/>
              </a:rPr>
              <a:t>Riedl,</a:t>
            </a:r>
            <a:r>
              <a:rPr sz="2553" baseline="3125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sz="2553" spc="270" baseline="312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979" dirty="0">
                <a:solidFill>
                  <a:srgbClr val="FFFFFF"/>
                </a:solidFill>
                <a:latin typeface="Arial"/>
                <a:cs typeface="Arial"/>
              </a:rPr>
              <a:t>Andrea</a:t>
            </a:r>
            <a:r>
              <a:rPr sz="2979" spc="-2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979" dirty="0">
                <a:solidFill>
                  <a:srgbClr val="FFFFFF"/>
                </a:solidFill>
                <a:latin typeface="Arial"/>
                <a:cs typeface="Arial"/>
              </a:rPr>
              <a:t>Zanichelli,</a:t>
            </a:r>
            <a:r>
              <a:rPr sz="2553" baseline="31250" dirty="0">
                <a:solidFill>
                  <a:srgbClr val="FFFFFF"/>
                </a:solidFill>
                <a:latin typeface="Arial"/>
                <a:cs typeface="Arial"/>
              </a:rPr>
              <a:t>7,8</a:t>
            </a:r>
            <a:r>
              <a:rPr sz="2553" spc="511" baseline="312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979" dirty="0">
                <a:solidFill>
                  <a:srgbClr val="FFFFFF"/>
                </a:solidFill>
                <a:latin typeface="Arial"/>
                <a:cs typeface="Arial"/>
              </a:rPr>
              <a:t>James</a:t>
            </a:r>
            <a:r>
              <a:rPr sz="2979" spc="-2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979" dirty="0">
                <a:solidFill>
                  <a:srgbClr val="FFFFFF"/>
                </a:solidFill>
                <a:latin typeface="Arial"/>
                <a:cs typeface="Arial"/>
              </a:rPr>
              <a:t>Hao,</a:t>
            </a:r>
            <a:r>
              <a:rPr sz="2553" baseline="31250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r>
              <a:rPr sz="2553" spc="526" baseline="312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979" dirty="0">
                <a:solidFill>
                  <a:srgbClr val="FFFFFF"/>
                </a:solidFill>
                <a:latin typeface="Arial"/>
                <a:cs typeface="Arial"/>
              </a:rPr>
              <a:t>Michael</a:t>
            </a:r>
            <a:r>
              <a:rPr sz="2979" spc="-2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979" dirty="0">
                <a:solidFill>
                  <a:srgbClr val="FFFFFF"/>
                </a:solidFill>
                <a:latin typeface="Arial"/>
                <a:cs typeface="Arial"/>
              </a:rPr>
              <a:t>D.</a:t>
            </a:r>
            <a:r>
              <a:rPr sz="2979" spc="-21" dirty="0">
                <a:solidFill>
                  <a:srgbClr val="FFFFFF"/>
                </a:solidFill>
                <a:latin typeface="Arial"/>
                <a:cs typeface="Arial"/>
              </a:rPr>
              <a:t> Smith,</a:t>
            </a:r>
            <a:r>
              <a:rPr sz="2553" spc="-32" baseline="31250" dirty="0">
                <a:solidFill>
                  <a:srgbClr val="FFFFFF"/>
                </a:solidFill>
                <a:latin typeface="Arial"/>
                <a:cs typeface="Arial"/>
              </a:rPr>
              <a:t>9 </a:t>
            </a:r>
            <a:r>
              <a:rPr sz="2979" dirty="0">
                <a:solidFill>
                  <a:srgbClr val="FFFFFF"/>
                </a:solidFill>
                <a:latin typeface="Arial"/>
                <a:cs typeface="Arial"/>
              </a:rPr>
              <a:t>Christopher</a:t>
            </a:r>
            <a:r>
              <a:rPr sz="2979" spc="-3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979" dirty="0">
                <a:solidFill>
                  <a:srgbClr val="FFFFFF"/>
                </a:solidFill>
                <a:latin typeface="Arial"/>
                <a:cs typeface="Arial"/>
              </a:rPr>
              <a:t>M.</a:t>
            </a:r>
            <a:r>
              <a:rPr sz="2979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979" dirty="0">
                <a:solidFill>
                  <a:srgbClr val="FFFFFF"/>
                </a:solidFill>
                <a:latin typeface="Arial"/>
                <a:cs typeface="Arial"/>
              </a:rPr>
              <a:t>Yea,</a:t>
            </a:r>
            <a:r>
              <a:rPr sz="2553" baseline="31250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r>
              <a:rPr sz="2553" spc="494" baseline="312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979" dirty="0">
                <a:solidFill>
                  <a:srgbClr val="FFFFFF"/>
                </a:solidFill>
                <a:latin typeface="Arial"/>
                <a:cs typeface="Arial"/>
              </a:rPr>
              <a:t>Paul</a:t>
            </a:r>
            <a:r>
              <a:rPr sz="2979" spc="-3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979" dirty="0">
                <a:solidFill>
                  <a:srgbClr val="FFFFFF"/>
                </a:solidFill>
                <a:latin typeface="Arial"/>
                <a:cs typeface="Arial"/>
              </a:rPr>
              <a:t>K.</a:t>
            </a:r>
            <a:r>
              <a:rPr sz="2979" spc="-20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979" dirty="0">
                <a:solidFill>
                  <a:srgbClr val="FFFFFF"/>
                </a:solidFill>
                <a:latin typeface="Arial"/>
                <a:cs typeface="Arial"/>
              </a:rPr>
              <a:t>Audhya,</a:t>
            </a:r>
            <a:r>
              <a:rPr sz="2553" baseline="31250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r>
              <a:rPr sz="2553" spc="494" baseline="312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979" dirty="0">
                <a:solidFill>
                  <a:srgbClr val="FFFFFF"/>
                </a:solidFill>
                <a:latin typeface="Arial"/>
                <a:cs typeface="Arial"/>
              </a:rPr>
              <a:t>Emel</a:t>
            </a:r>
            <a:r>
              <a:rPr sz="2979" spc="-18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979" dirty="0">
                <a:solidFill>
                  <a:srgbClr val="FFFFFF"/>
                </a:solidFill>
                <a:latin typeface="Arial"/>
                <a:cs typeface="Arial"/>
              </a:rPr>
              <a:t>Aygören-Pürsün,</a:t>
            </a:r>
            <a:r>
              <a:rPr sz="2553" baseline="31250" dirty="0">
                <a:solidFill>
                  <a:srgbClr val="FFFFFF"/>
                </a:solidFill>
                <a:latin typeface="Arial"/>
                <a:cs typeface="Arial"/>
              </a:rPr>
              <a:t>10</a:t>
            </a:r>
            <a:r>
              <a:rPr sz="2553" spc="494" baseline="312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979" dirty="0">
                <a:solidFill>
                  <a:srgbClr val="FFFFFF"/>
                </a:solidFill>
                <a:latin typeface="Arial"/>
                <a:cs typeface="Arial"/>
              </a:rPr>
              <a:t>Sinisa</a:t>
            </a:r>
            <a:r>
              <a:rPr sz="2979" spc="-3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979" dirty="0">
                <a:solidFill>
                  <a:srgbClr val="FFFFFF"/>
                </a:solidFill>
                <a:latin typeface="Arial"/>
                <a:cs typeface="Arial"/>
              </a:rPr>
              <a:t>Savic,</a:t>
            </a:r>
            <a:r>
              <a:rPr sz="2553" baseline="31250" dirty="0">
                <a:solidFill>
                  <a:srgbClr val="FFFFFF"/>
                </a:solidFill>
                <a:latin typeface="Arial"/>
                <a:cs typeface="Arial"/>
              </a:rPr>
              <a:t>11</a:t>
            </a:r>
            <a:r>
              <a:rPr sz="2553" spc="494" baseline="312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979" u="sng" dirty="0">
                <a:solidFill>
                  <a:srgbClr val="FFFFFF"/>
                </a:solidFill>
                <a:latin typeface="Arial"/>
                <a:cs typeface="Arial"/>
              </a:rPr>
              <a:t>Sorena</a:t>
            </a:r>
            <a:r>
              <a:rPr sz="2979" u="sng" spc="-3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979" u="sng" spc="-21" dirty="0">
                <a:solidFill>
                  <a:srgbClr val="FFFFFF"/>
                </a:solidFill>
                <a:latin typeface="Arial"/>
                <a:cs typeface="Arial"/>
              </a:rPr>
              <a:t>Kiani-Alikhan</a:t>
            </a:r>
            <a:r>
              <a:rPr sz="2553" spc="-32" baseline="31250" dirty="0">
                <a:solidFill>
                  <a:srgbClr val="FFFFFF"/>
                </a:solidFill>
                <a:latin typeface="Arial"/>
                <a:cs typeface="Arial"/>
              </a:rPr>
              <a:t>12</a:t>
            </a:r>
            <a:endParaRPr sz="2553" baseline="31250" dirty="0">
              <a:latin typeface="Arial"/>
              <a:cs typeface="Arial"/>
            </a:endParaRPr>
          </a:p>
          <a:p>
            <a:pPr algn="ctr">
              <a:spcBef>
                <a:spcPts val="1011"/>
              </a:spcBef>
            </a:pPr>
            <a:r>
              <a:rPr sz="1915" baseline="32407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2128" dirty="0">
                <a:solidFill>
                  <a:srgbClr val="FFFFFF"/>
                </a:solidFill>
                <a:latin typeface="Arial"/>
                <a:cs typeface="Arial"/>
              </a:rPr>
              <a:t>Frimley</a:t>
            </a:r>
            <a:r>
              <a:rPr sz="2128" spc="21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28" dirty="0">
                <a:solidFill>
                  <a:srgbClr val="FFFFFF"/>
                </a:solidFill>
                <a:latin typeface="Arial"/>
                <a:cs typeface="Arial"/>
              </a:rPr>
              <a:t>Health</a:t>
            </a:r>
            <a:r>
              <a:rPr sz="2128" spc="21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28" dirty="0">
                <a:solidFill>
                  <a:srgbClr val="FFFFFF"/>
                </a:solidFill>
                <a:latin typeface="Arial"/>
                <a:cs typeface="Arial"/>
              </a:rPr>
              <a:t>NHS</a:t>
            </a:r>
            <a:r>
              <a:rPr sz="2128" spc="21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28" dirty="0">
                <a:solidFill>
                  <a:srgbClr val="FFFFFF"/>
                </a:solidFill>
                <a:latin typeface="Arial"/>
                <a:cs typeface="Arial"/>
              </a:rPr>
              <a:t>Foundation</a:t>
            </a:r>
            <a:r>
              <a:rPr sz="2128" spc="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28" dirty="0">
                <a:solidFill>
                  <a:srgbClr val="FFFFFF"/>
                </a:solidFill>
                <a:latin typeface="Arial"/>
                <a:cs typeface="Arial"/>
              </a:rPr>
              <a:t>Trust,</a:t>
            </a:r>
            <a:r>
              <a:rPr sz="2128" spc="21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28" dirty="0">
                <a:solidFill>
                  <a:srgbClr val="FFFFFF"/>
                </a:solidFill>
                <a:latin typeface="Arial"/>
                <a:cs typeface="Arial"/>
              </a:rPr>
              <a:t>Frimley,</a:t>
            </a:r>
            <a:r>
              <a:rPr sz="2128" spc="22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28" dirty="0">
                <a:solidFill>
                  <a:srgbClr val="FFFFFF"/>
                </a:solidFill>
                <a:latin typeface="Arial"/>
                <a:cs typeface="Arial"/>
              </a:rPr>
              <a:t>United</a:t>
            </a:r>
            <a:r>
              <a:rPr sz="2128" spc="21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28" dirty="0">
                <a:solidFill>
                  <a:srgbClr val="FFFFFF"/>
                </a:solidFill>
                <a:latin typeface="Arial"/>
                <a:cs typeface="Arial"/>
              </a:rPr>
              <a:t>Kingdom;</a:t>
            </a:r>
            <a:r>
              <a:rPr sz="2128" spc="21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15" baseline="32407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128" dirty="0">
                <a:solidFill>
                  <a:srgbClr val="FFFFFF"/>
                </a:solidFill>
                <a:latin typeface="Arial"/>
                <a:cs typeface="Arial"/>
              </a:rPr>
              <a:t>University</a:t>
            </a:r>
            <a:r>
              <a:rPr sz="2128" spc="21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28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128" spc="21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28" dirty="0">
                <a:solidFill>
                  <a:srgbClr val="FFFFFF"/>
                </a:solidFill>
                <a:latin typeface="Arial"/>
                <a:cs typeface="Arial"/>
              </a:rPr>
              <a:t>Cincinnati</a:t>
            </a:r>
            <a:r>
              <a:rPr sz="2128" spc="21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28" dirty="0">
                <a:solidFill>
                  <a:srgbClr val="FFFFFF"/>
                </a:solidFill>
                <a:latin typeface="Arial"/>
                <a:cs typeface="Arial"/>
              </a:rPr>
              <a:t>College</a:t>
            </a:r>
            <a:r>
              <a:rPr sz="2128" spc="22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28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128" spc="21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28" dirty="0">
                <a:solidFill>
                  <a:srgbClr val="FFFFFF"/>
                </a:solidFill>
                <a:latin typeface="Arial"/>
                <a:cs typeface="Arial"/>
              </a:rPr>
              <a:t>Medicine,</a:t>
            </a:r>
            <a:r>
              <a:rPr sz="2128" spc="21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28" dirty="0">
                <a:solidFill>
                  <a:srgbClr val="FFFFFF"/>
                </a:solidFill>
                <a:latin typeface="Arial"/>
                <a:cs typeface="Arial"/>
              </a:rPr>
              <a:t>Cincinnati,</a:t>
            </a:r>
            <a:r>
              <a:rPr sz="2128" spc="21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28" dirty="0">
                <a:solidFill>
                  <a:srgbClr val="FFFFFF"/>
                </a:solidFill>
                <a:latin typeface="Arial"/>
                <a:cs typeface="Arial"/>
              </a:rPr>
              <a:t>OH,</a:t>
            </a:r>
            <a:r>
              <a:rPr sz="2128" spc="21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28" dirty="0">
                <a:solidFill>
                  <a:srgbClr val="FFFFFF"/>
                </a:solidFill>
                <a:latin typeface="Arial"/>
                <a:cs typeface="Arial"/>
              </a:rPr>
              <a:t>United</a:t>
            </a:r>
            <a:r>
              <a:rPr sz="2128" spc="22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28" dirty="0">
                <a:solidFill>
                  <a:srgbClr val="FFFFFF"/>
                </a:solidFill>
                <a:latin typeface="Arial"/>
                <a:cs typeface="Arial"/>
              </a:rPr>
              <a:t>States;</a:t>
            </a:r>
            <a:r>
              <a:rPr sz="2128" spc="19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15" baseline="32407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2128" dirty="0">
                <a:solidFill>
                  <a:srgbClr val="FFFFFF"/>
                </a:solidFill>
                <a:latin typeface="Arial"/>
                <a:cs typeface="Arial"/>
              </a:rPr>
              <a:t>Amsterdam</a:t>
            </a:r>
            <a:r>
              <a:rPr sz="2128" spc="22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28" dirty="0">
                <a:solidFill>
                  <a:srgbClr val="FFFFFF"/>
                </a:solidFill>
                <a:latin typeface="Arial"/>
                <a:cs typeface="Arial"/>
              </a:rPr>
              <a:t>UMC,</a:t>
            </a:r>
            <a:r>
              <a:rPr sz="2128" spc="21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28" dirty="0">
                <a:solidFill>
                  <a:srgbClr val="FFFFFF"/>
                </a:solidFill>
                <a:latin typeface="Arial"/>
                <a:cs typeface="Arial"/>
              </a:rPr>
              <a:t>University</a:t>
            </a:r>
            <a:r>
              <a:rPr sz="2128" spc="21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28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128" spc="5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28" dirty="0">
                <a:solidFill>
                  <a:srgbClr val="FFFFFF"/>
                </a:solidFill>
                <a:latin typeface="Arial"/>
                <a:cs typeface="Arial"/>
              </a:rPr>
              <a:t>Amsterdam,</a:t>
            </a:r>
            <a:r>
              <a:rPr sz="2128" spc="6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28" dirty="0">
                <a:solidFill>
                  <a:srgbClr val="FFFFFF"/>
                </a:solidFill>
                <a:latin typeface="Arial"/>
                <a:cs typeface="Arial"/>
              </a:rPr>
              <a:t>Amsterdam,</a:t>
            </a:r>
            <a:r>
              <a:rPr sz="2128" spc="21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28" dirty="0">
                <a:solidFill>
                  <a:srgbClr val="FFFFFF"/>
                </a:solidFill>
                <a:latin typeface="Arial"/>
                <a:cs typeface="Arial"/>
              </a:rPr>
              <a:t>Netherlands;</a:t>
            </a:r>
            <a:r>
              <a:rPr sz="2128" spc="20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15" spc="-32" baseline="32407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sz="2128" spc="-21" dirty="0">
                <a:solidFill>
                  <a:srgbClr val="FFFFFF"/>
                </a:solidFill>
                <a:latin typeface="Arial"/>
                <a:cs typeface="Arial"/>
              </a:rPr>
              <a:t>Hungarian</a:t>
            </a:r>
            <a:endParaRPr sz="2128" dirty="0">
              <a:latin typeface="Arial"/>
              <a:cs typeface="Arial"/>
            </a:endParaRPr>
          </a:p>
          <a:p>
            <a:pPr marL="81073" marR="64858" indent="1351" algn="ctr">
              <a:lnSpc>
                <a:spcPct val="101800"/>
              </a:lnSpc>
            </a:pPr>
            <a:r>
              <a:rPr sz="2128" dirty="0">
                <a:solidFill>
                  <a:srgbClr val="FFFFFF"/>
                </a:solidFill>
                <a:latin typeface="Arial"/>
                <a:cs typeface="Arial"/>
              </a:rPr>
              <a:t>Angioedema</a:t>
            </a:r>
            <a:r>
              <a:rPr sz="2128" spc="19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28" dirty="0">
                <a:solidFill>
                  <a:srgbClr val="FFFFFF"/>
                </a:solidFill>
                <a:latin typeface="Arial"/>
                <a:cs typeface="Arial"/>
              </a:rPr>
              <a:t>Center</a:t>
            </a:r>
            <a:r>
              <a:rPr sz="2128" spc="20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28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128" spc="19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28" dirty="0">
                <a:solidFill>
                  <a:srgbClr val="FFFFFF"/>
                </a:solidFill>
                <a:latin typeface="Arial"/>
                <a:cs typeface="Arial"/>
              </a:rPr>
              <a:t>Reference</a:t>
            </a:r>
            <a:r>
              <a:rPr sz="2128" spc="20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28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128" spc="20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28" dirty="0">
                <a:solidFill>
                  <a:srgbClr val="FFFFFF"/>
                </a:solidFill>
                <a:latin typeface="Arial"/>
                <a:cs typeface="Arial"/>
              </a:rPr>
              <a:t>Excellence,</a:t>
            </a:r>
            <a:r>
              <a:rPr sz="2128" spc="19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28" dirty="0">
                <a:solidFill>
                  <a:srgbClr val="FFFFFF"/>
                </a:solidFill>
                <a:latin typeface="Arial"/>
                <a:cs typeface="Arial"/>
              </a:rPr>
              <a:t>Semmelweis</a:t>
            </a:r>
            <a:r>
              <a:rPr sz="2128" spc="20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28" dirty="0">
                <a:solidFill>
                  <a:srgbClr val="FFFFFF"/>
                </a:solidFill>
                <a:latin typeface="Arial"/>
                <a:cs typeface="Arial"/>
              </a:rPr>
              <a:t>University,</a:t>
            </a:r>
            <a:r>
              <a:rPr sz="2128" spc="20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28" dirty="0">
                <a:solidFill>
                  <a:srgbClr val="FFFFFF"/>
                </a:solidFill>
                <a:latin typeface="Arial"/>
                <a:cs typeface="Arial"/>
              </a:rPr>
              <a:t>Budapest,</a:t>
            </a:r>
            <a:r>
              <a:rPr sz="2128" spc="19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28" dirty="0">
                <a:solidFill>
                  <a:srgbClr val="FFFFFF"/>
                </a:solidFill>
                <a:latin typeface="Arial"/>
                <a:cs typeface="Arial"/>
              </a:rPr>
              <a:t>Hungary;</a:t>
            </a:r>
            <a:r>
              <a:rPr sz="2128" spc="19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15" baseline="32407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sz="2128" dirty="0">
                <a:solidFill>
                  <a:srgbClr val="FFFFFF"/>
                </a:solidFill>
                <a:latin typeface="Arial"/>
                <a:cs typeface="Arial"/>
              </a:rPr>
              <a:t>AARA</a:t>
            </a:r>
            <a:r>
              <a:rPr sz="2128" spc="4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28" dirty="0">
                <a:solidFill>
                  <a:srgbClr val="FFFFFF"/>
                </a:solidFill>
                <a:latin typeface="Arial"/>
                <a:cs typeface="Arial"/>
              </a:rPr>
              <a:t>Research</a:t>
            </a:r>
            <a:r>
              <a:rPr sz="2128" spc="20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28" dirty="0">
                <a:solidFill>
                  <a:srgbClr val="FFFFFF"/>
                </a:solidFill>
                <a:latin typeface="Arial"/>
                <a:cs typeface="Arial"/>
              </a:rPr>
              <a:t>Center,</a:t>
            </a:r>
            <a:r>
              <a:rPr sz="2128" spc="19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28" dirty="0">
                <a:solidFill>
                  <a:srgbClr val="FFFFFF"/>
                </a:solidFill>
                <a:latin typeface="Arial"/>
                <a:cs typeface="Arial"/>
              </a:rPr>
              <a:t>Dallas,</a:t>
            </a:r>
            <a:r>
              <a:rPr sz="2128" spc="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28" dirty="0">
                <a:solidFill>
                  <a:srgbClr val="FFFFFF"/>
                </a:solidFill>
                <a:latin typeface="Arial"/>
                <a:cs typeface="Arial"/>
              </a:rPr>
              <a:t>Texas,</a:t>
            </a:r>
            <a:r>
              <a:rPr sz="2128" spc="20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28" dirty="0">
                <a:solidFill>
                  <a:srgbClr val="FFFFFF"/>
                </a:solidFill>
                <a:latin typeface="Arial"/>
                <a:cs typeface="Arial"/>
              </a:rPr>
              <a:t>United</a:t>
            </a:r>
            <a:r>
              <a:rPr sz="2128" spc="19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28" dirty="0">
                <a:solidFill>
                  <a:srgbClr val="FFFFFF"/>
                </a:solidFill>
                <a:latin typeface="Arial"/>
                <a:cs typeface="Arial"/>
              </a:rPr>
              <a:t>States;</a:t>
            </a:r>
            <a:r>
              <a:rPr sz="2128" spc="-13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15" baseline="32407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sz="2128" dirty="0">
                <a:solidFill>
                  <a:srgbClr val="FFFFFF"/>
                </a:solidFill>
                <a:latin typeface="Arial"/>
                <a:cs typeface="Arial"/>
              </a:rPr>
              <a:t>University</a:t>
            </a:r>
            <a:r>
              <a:rPr sz="2128" spc="20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28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128" spc="20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28" dirty="0">
                <a:solidFill>
                  <a:srgbClr val="FFFFFF"/>
                </a:solidFill>
                <a:latin typeface="Arial"/>
                <a:cs typeface="Arial"/>
              </a:rPr>
              <a:t>California</a:t>
            </a:r>
            <a:r>
              <a:rPr sz="2128" spc="19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28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2128" spc="20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28" dirty="0">
                <a:solidFill>
                  <a:srgbClr val="FFFFFF"/>
                </a:solidFill>
                <a:latin typeface="Arial"/>
                <a:cs typeface="Arial"/>
              </a:rPr>
              <a:t>San</a:t>
            </a:r>
            <a:r>
              <a:rPr sz="2128" spc="20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28" dirty="0">
                <a:solidFill>
                  <a:srgbClr val="FFFFFF"/>
                </a:solidFill>
                <a:latin typeface="Arial"/>
                <a:cs typeface="Arial"/>
              </a:rPr>
              <a:t>Diego,</a:t>
            </a:r>
            <a:r>
              <a:rPr sz="2128" spc="19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28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2128" spc="20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28" dirty="0">
                <a:solidFill>
                  <a:srgbClr val="FFFFFF"/>
                </a:solidFill>
                <a:latin typeface="Arial"/>
                <a:cs typeface="Arial"/>
              </a:rPr>
              <a:t>Jolla,</a:t>
            </a:r>
            <a:r>
              <a:rPr sz="2128" spc="20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28" dirty="0">
                <a:solidFill>
                  <a:srgbClr val="FFFFFF"/>
                </a:solidFill>
                <a:latin typeface="Arial"/>
                <a:cs typeface="Arial"/>
              </a:rPr>
              <a:t>California,</a:t>
            </a:r>
            <a:r>
              <a:rPr sz="2128" spc="19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28" dirty="0">
                <a:solidFill>
                  <a:srgbClr val="FFFFFF"/>
                </a:solidFill>
                <a:latin typeface="Arial"/>
                <a:cs typeface="Arial"/>
              </a:rPr>
              <a:t>United</a:t>
            </a:r>
            <a:r>
              <a:rPr sz="2128" spc="20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28" spc="-21" dirty="0">
                <a:solidFill>
                  <a:srgbClr val="FFFFFF"/>
                </a:solidFill>
                <a:latin typeface="Arial"/>
                <a:cs typeface="Arial"/>
              </a:rPr>
              <a:t>States;</a:t>
            </a:r>
            <a:r>
              <a:rPr sz="2128" spc="106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15" baseline="32407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2128" dirty="0">
                <a:solidFill>
                  <a:srgbClr val="FFFFFF"/>
                </a:solidFill>
                <a:latin typeface="Arial"/>
                <a:cs typeface="Arial"/>
              </a:rPr>
              <a:t>IRCCS</a:t>
            </a:r>
            <a:r>
              <a:rPr sz="2128" spc="21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28" dirty="0">
                <a:solidFill>
                  <a:srgbClr val="FFFFFF"/>
                </a:solidFill>
                <a:latin typeface="Arial"/>
                <a:cs typeface="Arial"/>
              </a:rPr>
              <a:t>Policlinico</a:t>
            </a:r>
            <a:r>
              <a:rPr sz="2128" spc="22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28" dirty="0">
                <a:solidFill>
                  <a:srgbClr val="FFFFFF"/>
                </a:solidFill>
                <a:latin typeface="Arial"/>
                <a:cs typeface="Arial"/>
              </a:rPr>
              <a:t>San</a:t>
            </a:r>
            <a:r>
              <a:rPr sz="2128" spc="21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28" dirty="0">
                <a:solidFill>
                  <a:srgbClr val="FFFFFF"/>
                </a:solidFill>
                <a:latin typeface="Arial"/>
                <a:cs typeface="Arial"/>
              </a:rPr>
              <a:t>Donato,</a:t>
            </a:r>
            <a:r>
              <a:rPr sz="2128" spc="22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28" dirty="0">
                <a:solidFill>
                  <a:srgbClr val="FFFFFF"/>
                </a:solidFill>
                <a:latin typeface="Arial"/>
                <a:cs typeface="Arial"/>
              </a:rPr>
              <a:t>San</a:t>
            </a:r>
            <a:r>
              <a:rPr sz="2128" spc="21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28" dirty="0">
                <a:solidFill>
                  <a:srgbClr val="FFFFFF"/>
                </a:solidFill>
                <a:latin typeface="Arial"/>
                <a:cs typeface="Arial"/>
              </a:rPr>
              <a:t>Donato</a:t>
            </a:r>
            <a:r>
              <a:rPr sz="2128" spc="22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28" dirty="0">
                <a:solidFill>
                  <a:srgbClr val="FFFFFF"/>
                </a:solidFill>
                <a:latin typeface="Arial"/>
                <a:cs typeface="Arial"/>
              </a:rPr>
              <a:t>Milanese,</a:t>
            </a:r>
            <a:r>
              <a:rPr sz="2128" spc="21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28" dirty="0">
                <a:solidFill>
                  <a:srgbClr val="FFFFFF"/>
                </a:solidFill>
                <a:latin typeface="Arial"/>
                <a:cs typeface="Arial"/>
              </a:rPr>
              <a:t>Milan,</a:t>
            </a:r>
            <a:r>
              <a:rPr sz="2128" spc="22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28" dirty="0">
                <a:solidFill>
                  <a:srgbClr val="FFFFFF"/>
                </a:solidFill>
                <a:latin typeface="Arial"/>
                <a:cs typeface="Arial"/>
              </a:rPr>
              <a:t>Italy;</a:t>
            </a:r>
            <a:r>
              <a:rPr sz="2128" spc="20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15" baseline="32407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r>
              <a:rPr sz="2128" dirty="0">
                <a:solidFill>
                  <a:srgbClr val="FFFFFF"/>
                </a:solidFill>
                <a:latin typeface="Arial"/>
                <a:cs typeface="Arial"/>
              </a:rPr>
              <a:t>University</a:t>
            </a:r>
            <a:r>
              <a:rPr sz="2128" spc="22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28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128" spc="21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28" dirty="0">
                <a:solidFill>
                  <a:srgbClr val="FFFFFF"/>
                </a:solidFill>
                <a:latin typeface="Arial"/>
                <a:cs typeface="Arial"/>
              </a:rPr>
              <a:t>Milan,</a:t>
            </a:r>
            <a:r>
              <a:rPr sz="2128" spc="22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28" dirty="0">
                <a:solidFill>
                  <a:srgbClr val="FFFFFF"/>
                </a:solidFill>
                <a:latin typeface="Arial"/>
                <a:cs typeface="Arial"/>
              </a:rPr>
              <a:t>Milan,</a:t>
            </a:r>
            <a:r>
              <a:rPr sz="2128" spc="21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28" dirty="0">
                <a:solidFill>
                  <a:srgbClr val="FFFFFF"/>
                </a:solidFill>
                <a:latin typeface="Arial"/>
                <a:cs typeface="Arial"/>
              </a:rPr>
              <a:t>Italy;</a:t>
            </a:r>
            <a:r>
              <a:rPr sz="2128" spc="22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15" baseline="32407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r>
              <a:rPr sz="2128" dirty="0">
                <a:solidFill>
                  <a:srgbClr val="FFFFFF"/>
                </a:solidFill>
                <a:latin typeface="Arial"/>
                <a:cs typeface="Arial"/>
              </a:rPr>
              <a:t>KalVista</a:t>
            </a:r>
            <a:r>
              <a:rPr sz="2128" spc="22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28" dirty="0">
                <a:solidFill>
                  <a:srgbClr val="FFFFFF"/>
                </a:solidFill>
                <a:latin typeface="Arial"/>
                <a:cs typeface="Arial"/>
              </a:rPr>
              <a:t>Pharmaceuticals,</a:t>
            </a:r>
            <a:r>
              <a:rPr sz="2128" spc="22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28" dirty="0">
                <a:solidFill>
                  <a:srgbClr val="FFFFFF"/>
                </a:solidFill>
                <a:latin typeface="Arial"/>
                <a:cs typeface="Arial"/>
              </a:rPr>
              <a:t>Salisbury,</a:t>
            </a:r>
            <a:r>
              <a:rPr sz="2128" spc="21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28" dirty="0">
                <a:solidFill>
                  <a:srgbClr val="FFFFFF"/>
                </a:solidFill>
                <a:latin typeface="Arial"/>
                <a:cs typeface="Arial"/>
              </a:rPr>
              <a:t>United</a:t>
            </a:r>
            <a:r>
              <a:rPr sz="2128" spc="22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28" dirty="0">
                <a:solidFill>
                  <a:srgbClr val="FFFFFF"/>
                </a:solidFill>
                <a:latin typeface="Arial"/>
                <a:cs typeface="Arial"/>
              </a:rPr>
              <a:t>Kingdom,</a:t>
            </a:r>
            <a:r>
              <a:rPr sz="2128" spc="21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28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128" spc="22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28" dirty="0">
                <a:solidFill>
                  <a:srgbClr val="FFFFFF"/>
                </a:solidFill>
                <a:latin typeface="Arial"/>
                <a:cs typeface="Arial"/>
              </a:rPr>
              <a:t>Cambridge,</a:t>
            </a:r>
            <a:r>
              <a:rPr sz="2128" spc="22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28" dirty="0">
                <a:solidFill>
                  <a:srgbClr val="FFFFFF"/>
                </a:solidFill>
                <a:latin typeface="Arial"/>
                <a:cs typeface="Arial"/>
              </a:rPr>
              <a:t>Massachusetts,</a:t>
            </a:r>
            <a:r>
              <a:rPr sz="2128" spc="21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28" dirty="0">
                <a:solidFill>
                  <a:srgbClr val="FFFFFF"/>
                </a:solidFill>
                <a:latin typeface="Arial"/>
                <a:cs typeface="Arial"/>
              </a:rPr>
              <a:t>United</a:t>
            </a:r>
            <a:r>
              <a:rPr sz="2128" spc="22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28" dirty="0">
                <a:solidFill>
                  <a:srgbClr val="FFFFFF"/>
                </a:solidFill>
                <a:latin typeface="Arial"/>
                <a:cs typeface="Arial"/>
              </a:rPr>
              <a:t>States;</a:t>
            </a:r>
            <a:r>
              <a:rPr sz="2128" spc="19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15" baseline="32407" dirty="0">
                <a:solidFill>
                  <a:srgbClr val="FFFFFF"/>
                </a:solidFill>
                <a:latin typeface="Arial"/>
                <a:cs typeface="Arial"/>
              </a:rPr>
              <a:t>10</a:t>
            </a:r>
            <a:r>
              <a:rPr sz="2128" dirty="0">
                <a:solidFill>
                  <a:srgbClr val="FFFFFF"/>
                </a:solidFill>
                <a:latin typeface="Arial"/>
                <a:cs typeface="Arial"/>
              </a:rPr>
              <a:t>University</a:t>
            </a:r>
            <a:r>
              <a:rPr sz="2128" spc="21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28" spc="-21" dirty="0">
                <a:solidFill>
                  <a:srgbClr val="FFFFFF"/>
                </a:solidFill>
                <a:latin typeface="Arial"/>
                <a:cs typeface="Arial"/>
              </a:rPr>
              <a:t>Hospital </a:t>
            </a:r>
            <a:r>
              <a:rPr sz="2128" dirty="0">
                <a:solidFill>
                  <a:srgbClr val="FFFFFF"/>
                </a:solidFill>
                <a:latin typeface="Arial"/>
                <a:cs typeface="Arial"/>
              </a:rPr>
              <a:t>Frankfurt,</a:t>
            </a:r>
            <a:r>
              <a:rPr sz="2128" spc="20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28" dirty="0">
                <a:solidFill>
                  <a:srgbClr val="FFFFFF"/>
                </a:solidFill>
                <a:latin typeface="Arial"/>
                <a:cs typeface="Arial"/>
              </a:rPr>
              <a:t>Goethe</a:t>
            </a:r>
            <a:r>
              <a:rPr sz="2128" spc="21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28" dirty="0">
                <a:solidFill>
                  <a:srgbClr val="FFFFFF"/>
                </a:solidFill>
                <a:latin typeface="Arial"/>
                <a:cs typeface="Arial"/>
              </a:rPr>
              <a:t>University,</a:t>
            </a:r>
            <a:r>
              <a:rPr sz="2128" spc="21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28" dirty="0">
                <a:solidFill>
                  <a:srgbClr val="FFFFFF"/>
                </a:solidFill>
                <a:latin typeface="Arial"/>
                <a:cs typeface="Arial"/>
              </a:rPr>
              <a:t>Frankfurt,</a:t>
            </a:r>
            <a:r>
              <a:rPr sz="2128" spc="21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28" dirty="0">
                <a:solidFill>
                  <a:srgbClr val="FFFFFF"/>
                </a:solidFill>
                <a:latin typeface="Arial"/>
                <a:cs typeface="Arial"/>
              </a:rPr>
              <a:t>Germany;</a:t>
            </a:r>
            <a:r>
              <a:rPr sz="2128" spc="20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15" baseline="32407" dirty="0">
                <a:solidFill>
                  <a:srgbClr val="FFFFFF"/>
                </a:solidFill>
                <a:latin typeface="Arial"/>
                <a:cs typeface="Arial"/>
              </a:rPr>
              <a:t>11</a:t>
            </a:r>
            <a:r>
              <a:rPr sz="2128" dirty="0">
                <a:solidFill>
                  <a:srgbClr val="FFFFFF"/>
                </a:solidFill>
                <a:latin typeface="Arial"/>
                <a:cs typeface="Arial"/>
              </a:rPr>
              <a:t>University</a:t>
            </a:r>
            <a:r>
              <a:rPr sz="2128" spc="21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28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128" spc="21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28" dirty="0">
                <a:solidFill>
                  <a:srgbClr val="FFFFFF"/>
                </a:solidFill>
                <a:latin typeface="Arial"/>
                <a:cs typeface="Arial"/>
              </a:rPr>
              <a:t>Leeds,</a:t>
            </a:r>
            <a:r>
              <a:rPr sz="2128" spc="21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28" dirty="0">
                <a:solidFill>
                  <a:srgbClr val="FFFFFF"/>
                </a:solidFill>
                <a:latin typeface="Arial"/>
                <a:cs typeface="Arial"/>
              </a:rPr>
              <a:t>Leeds</a:t>
            </a:r>
            <a:r>
              <a:rPr sz="2128" spc="21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28" dirty="0">
                <a:solidFill>
                  <a:srgbClr val="FFFFFF"/>
                </a:solidFill>
                <a:latin typeface="Arial"/>
                <a:cs typeface="Arial"/>
              </a:rPr>
              <a:t>Institute</a:t>
            </a:r>
            <a:r>
              <a:rPr sz="2128" spc="21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28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128" spc="21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28" dirty="0">
                <a:solidFill>
                  <a:srgbClr val="FFFFFF"/>
                </a:solidFill>
                <a:latin typeface="Arial"/>
                <a:cs typeface="Arial"/>
              </a:rPr>
              <a:t>Rheumatic</a:t>
            </a:r>
            <a:r>
              <a:rPr sz="2128" spc="21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28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128" spc="22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28" dirty="0">
                <a:solidFill>
                  <a:srgbClr val="FFFFFF"/>
                </a:solidFill>
                <a:latin typeface="Arial"/>
                <a:cs typeface="Arial"/>
              </a:rPr>
              <a:t>Musculoskeletal</a:t>
            </a:r>
            <a:r>
              <a:rPr sz="2128" spc="21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28" dirty="0">
                <a:solidFill>
                  <a:srgbClr val="FFFFFF"/>
                </a:solidFill>
                <a:latin typeface="Arial"/>
                <a:cs typeface="Arial"/>
              </a:rPr>
              <a:t>Medicine,</a:t>
            </a:r>
            <a:r>
              <a:rPr sz="2128" spc="21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28" dirty="0">
                <a:solidFill>
                  <a:srgbClr val="FFFFFF"/>
                </a:solidFill>
                <a:latin typeface="Arial"/>
                <a:cs typeface="Arial"/>
              </a:rPr>
              <a:t>Leeds,</a:t>
            </a:r>
            <a:r>
              <a:rPr sz="2128" spc="21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28" dirty="0">
                <a:solidFill>
                  <a:srgbClr val="FFFFFF"/>
                </a:solidFill>
                <a:latin typeface="Arial"/>
                <a:cs typeface="Arial"/>
              </a:rPr>
              <a:t>United</a:t>
            </a:r>
            <a:r>
              <a:rPr sz="2128" spc="21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28" dirty="0">
                <a:solidFill>
                  <a:srgbClr val="FFFFFF"/>
                </a:solidFill>
                <a:latin typeface="Arial"/>
                <a:cs typeface="Arial"/>
              </a:rPr>
              <a:t>Kingdom;</a:t>
            </a:r>
            <a:r>
              <a:rPr sz="2128" spc="21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15" baseline="32407" dirty="0">
                <a:solidFill>
                  <a:srgbClr val="FFFFFF"/>
                </a:solidFill>
                <a:latin typeface="Arial"/>
                <a:cs typeface="Arial"/>
              </a:rPr>
              <a:t>12</a:t>
            </a:r>
            <a:r>
              <a:rPr sz="2128" dirty="0">
                <a:solidFill>
                  <a:srgbClr val="FFFFFF"/>
                </a:solidFill>
                <a:latin typeface="Arial"/>
                <a:cs typeface="Arial"/>
              </a:rPr>
              <a:t>Royal</a:t>
            </a:r>
            <a:r>
              <a:rPr sz="2128" spc="20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28" dirty="0">
                <a:solidFill>
                  <a:srgbClr val="FFFFFF"/>
                </a:solidFill>
                <a:latin typeface="Arial"/>
                <a:cs typeface="Arial"/>
              </a:rPr>
              <a:t>Free</a:t>
            </a:r>
            <a:r>
              <a:rPr sz="2128" spc="21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28" dirty="0">
                <a:solidFill>
                  <a:srgbClr val="FFFFFF"/>
                </a:solidFill>
                <a:latin typeface="Arial"/>
                <a:cs typeface="Arial"/>
              </a:rPr>
              <a:t>London</a:t>
            </a:r>
            <a:r>
              <a:rPr sz="2128" spc="21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28" dirty="0">
                <a:solidFill>
                  <a:srgbClr val="FFFFFF"/>
                </a:solidFill>
                <a:latin typeface="Arial"/>
                <a:cs typeface="Arial"/>
              </a:rPr>
              <a:t>NHS</a:t>
            </a:r>
            <a:r>
              <a:rPr sz="2128" spc="21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28" dirty="0">
                <a:solidFill>
                  <a:srgbClr val="FFFFFF"/>
                </a:solidFill>
                <a:latin typeface="Arial"/>
                <a:cs typeface="Arial"/>
              </a:rPr>
              <a:t>Foundation</a:t>
            </a:r>
            <a:r>
              <a:rPr sz="2128" spc="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28" dirty="0">
                <a:solidFill>
                  <a:srgbClr val="FFFFFF"/>
                </a:solidFill>
                <a:latin typeface="Arial"/>
                <a:cs typeface="Arial"/>
              </a:rPr>
              <a:t>Trust,</a:t>
            </a:r>
            <a:r>
              <a:rPr sz="2128" spc="21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28" dirty="0">
                <a:solidFill>
                  <a:srgbClr val="FFFFFF"/>
                </a:solidFill>
                <a:latin typeface="Arial"/>
                <a:cs typeface="Arial"/>
              </a:rPr>
              <a:t>London,</a:t>
            </a:r>
            <a:r>
              <a:rPr sz="2128" spc="21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28" dirty="0">
                <a:solidFill>
                  <a:srgbClr val="FFFFFF"/>
                </a:solidFill>
                <a:latin typeface="Arial"/>
                <a:cs typeface="Arial"/>
              </a:rPr>
              <a:t>United</a:t>
            </a:r>
            <a:r>
              <a:rPr sz="2128" spc="21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28" spc="-21" dirty="0">
                <a:solidFill>
                  <a:srgbClr val="FFFFFF"/>
                </a:solidFill>
                <a:latin typeface="Arial"/>
                <a:cs typeface="Arial"/>
              </a:rPr>
              <a:t>Kingdom</a:t>
            </a:r>
            <a:endParaRPr sz="2128" dirty="0">
              <a:latin typeface="Arial"/>
              <a:cs typeface="Arial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E08ECA60-8194-BDC1-9748-579A351367D1}"/>
              </a:ext>
            </a:extLst>
          </p:cNvPr>
          <p:cNvSpPr txBox="1"/>
          <p:nvPr/>
        </p:nvSpPr>
        <p:spPr>
          <a:xfrm>
            <a:off x="1356422" y="6006181"/>
            <a:ext cx="12731173" cy="538609"/>
          </a:xfrm>
          <a:prstGeom prst="rect">
            <a:avLst/>
          </a:prstGeom>
          <a:solidFill>
            <a:srgbClr val="ADCE39"/>
          </a:solidFill>
        </p:spPr>
        <p:txBody>
          <a:bodyPr vert="horz" wrap="square" lIns="0" tIns="0" rIns="0" bIns="0" rtlCol="0">
            <a:spAutoFit/>
          </a:bodyPr>
          <a:lstStyle/>
          <a:p>
            <a:pPr marR="21619" algn="ctr">
              <a:lnSpc>
                <a:spcPts val="4232"/>
              </a:lnSpc>
            </a:pPr>
            <a:r>
              <a:rPr sz="3617" b="1" spc="-21" dirty="0">
                <a:solidFill>
                  <a:srgbClr val="FFFFFF"/>
                </a:solidFill>
                <a:latin typeface="Arial"/>
                <a:cs typeface="Arial"/>
              </a:rPr>
              <a:t>Background</a:t>
            </a:r>
            <a:endParaRPr sz="3617" dirty="0">
              <a:latin typeface="Arial"/>
              <a:cs typeface="Arial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51BC81AA-541A-E4CC-B391-B693959B052D}"/>
              </a:ext>
            </a:extLst>
          </p:cNvPr>
          <p:cNvSpPr txBox="1"/>
          <p:nvPr/>
        </p:nvSpPr>
        <p:spPr>
          <a:xfrm>
            <a:off x="1275344" y="6614319"/>
            <a:ext cx="12836568" cy="3751988"/>
          </a:xfrm>
          <a:prstGeom prst="rect">
            <a:avLst/>
          </a:prstGeom>
        </p:spPr>
        <p:txBody>
          <a:bodyPr vert="horz" wrap="square" lIns="0" tIns="58102" rIns="0" bIns="0" rtlCol="0">
            <a:spAutoFit/>
          </a:bodyPr>
          <a:lstStyle/>
          <a:p>
            <a:pPr marL="306726" marR="148634" indent="-227004">
              <a:lnSpc>
                <a:spcPts val="2192"/>
              </a:lnSpc>
              <a:spcBef>
                <a:spcPts val="457"/>
              </a:spcBef>
              <a:buClr>
                <a:srgbClr val="ADCE39"/>
              </a:buClr>
              <a:buChar char="•"/>
              <a:tabLst>
                <a:tab pos="309429" algn="l"/>
              </a:tabLst>
            </a:pP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915" spc="12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World</a:t>
            </a:r>
            <a:r>
              <a:rPr sz="1915" spc="-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Allergy</a:t>
            </a:r>
            <a:r>
              <a:rPr sz="1915" spc="12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Organization/European Academy</a:t>
            </a:r>
            <a:r>
              <a:rPr sz="1915" spc="12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915" spc="-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Allergy</a:t>
            </a:r>
            <a:r>
              <a:rPr sz="1915" spc="13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915" spc="12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Clinical</a:t>
            </a:r>
            <a:r>
              <a:rPr sz="1915" spc="12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Immunology</a:t>
            </a:r>
            <a:r>
              <a:rPr sz="1915" spc="12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(WAO/EAACI)</a:t>
            </a:r>
            <a:r>
              <a:rPr sz="1915" spc="13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spc="-21" dirty="0">
                <a:solidFill>
                  <a:srgbClr val="231F20"/>
                </a:solidFill>
                <a:latin typeface="Arial"/>
                <a:cs typeface="Arial"/>
              </a:rPr>
              <a:t>guidelines 	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recommend</a:t>
            </a:r>
            <a:r>
              <a:rPr sz="1915" spc="6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1915" dirty="0">
                <a:solidFill>
                  <a:srgbClr val="231F20"/>
                </a:solidFill>
                <a:latin typeface="Arial"/>
                <a:cs typeface="Arial"/>
              </a:rPr>
              <a:t>that all HAE attacks are considered for treatment</a:t>
            </a:r>
            <a:r>
              <a:rPr sz="1915" spc="7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regardless</a:t>
            </a:r>
            <a:r>
              <a:rPr sz="1915" spc="7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915" spc="7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severity</a:t>
            </a:r>
            <a:r>
              <a:rPr sz="1915" spc="6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sz="1915" spc="7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location,</a:t>
            </a:r>
            <a:r>
              <a:rPr sz="1915" spc="7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915" spc="6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915" spc="7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treat</a:t>
            </a:r>
            <a:r>
              <a:rPr sz="1915" spc="7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as</a:t>
            </a:r>
            <a:r>
              <a:rPr sz="1915" spc="7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early</a:t>
            </a:r>
            <a:r>
              <a:rPr sz="1915" spc="6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as</a:t>
            </a:r>
            <a:r>
              <a:rPr sz="1915" spc="7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spc="-21" dirty="0">
                <a:solidFill>
                  <a:srgbClr val="231F20"/>
                </a:solidFill>
                <a:latin typeface="Arial"/>
                <a:cs typeface="Arial"/>
              </a:rPr>
              <a:t>possible</a:t>
            </a:r>
            <a:r>
              <a:rPr lang="en-US" sz="1756" spc="-32" baseline="30303" dirty="0">
                <a:solidFill>
                  <a:srgbClr val="231F20"/>
                </a:solidFill>
                <a:latin typeface="Arial"/>
                <a:cs typeface="Arial"/>
              </a:rPr>
              <a:t>1,2</a:t>
            </a:r>
            <a:endParaRPr sz="1756" baseline="30303" dirty="0">
              <a:latin typeface="Arial"/>
              <a:cs typeface="Arial"/>
            </a:endParaRPr>
          </a:p>
          <a:p>
            <a:pPr marL="306726" marR="463465" indent="-227004">
              <a:lnSpc>
                <a:spcPts val="2192"/>
              </a:lnSpc>
              <a:spcBef>
                <a:spcPts val="862"/>
              </a:spcBef>
              <a:buClr>
                <a:srgbClr val="ADCE39"/>
              </a:buClr>
              <a:buChar char="•"/>
              <a:tabLst>
                <a:tab pos="309429" algn="l"/>
              </a:tabLst>
            </a:pP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Parenterally</a:t>
            </a:r>
            <a:r>
              <a:rPr sz="1915" spc="22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administered</a:t>
            </a:r>
            <a:r>
              <a:rPr sz="1915" spc="22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on-demand</a:t>
            </a:r>
            <a:r>
              <a:rPr sz="1915" spc="22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therapies</a:t>
            </a:r>
            <a:r>
              <a:rPr sz="1915" spc="23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for</a:t>
            </a:r>
            <a:r>
              <a:rPr sz="1915" spc="22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HAE</a:t>
            </a:r>
            <a:r>
              <a:rPr sz="1915" spc="22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are</a:t>
            </a:r>
            <a:r>
              <a:rPr sz="1915" spc="23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associated</a:t>
            </a:r>
            <a:r>
              <a:rPr sz="1915" spc="22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with</a:t>
            </a:r>
            <a:r>
              <a:rPr sz="1915" spc="22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side</a:t>
            </a:r>
            <a:r>
              <a:rPr sz="1915" spc="23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effects</a:t>
            </a:r>
            <a:r>
              <a:rPr sz="1915" spc="22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915" spc="22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spc="-21" dirty="0">
                <a:solidFill>
                  <a:srgbClr val="231F20"/>
                </a:solidFill>
                <a:latin typeface="Arial"/>
                <a:cs typeface="Arial"/>
              </a:rPr>
              <a:t>administration 	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burden</a:t>
            </a:r>
            <a:r>
              <a:rPr sz="1915" spc="20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leading</a:t>
            </a:r>
            <a:r>
              <a:rPr sz="1915" spc="21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915" spc="20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delay</a:t>
            </a:r>
            <a:r>
              <a:rPr sz="1915" spc="21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sz="1915" spc="21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withholding</a:t>
            </a:r>
            <a:r>
              <a:rPr sz="1915" spc="20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915" spc="21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treatment</a:t>
            </a:r>
            <a:r>
              <a:rPr sz="1756" baseline="30303" dirty="0">
                <a:solidFill>
                  <a:srgbClr val="231F20"/>
                </a:solidFill>
                <a:latin typeface="Arial"/>
                <a:cs typeface="Arial"/>
              </a:rPr>
              <a:t>2-</a:t>
            </a:r>
            <a:r>
              <a:rPr sz="1756" spc="-160" baseline="30303" dirty="0">
                <a:solidFill>
                  <a:srgbClr val="231F20"/>
                </a:solidFill>
                <a:latin typeface="Arial"/>
                <a:cs typeface="Arial"/>
              </a:rPr>
              <a:t>4</a:t>
            </a:r>
            <a:endParaRPr sz="1756" baseline="30303" dirty="0">
              <a:latin typeface="Arial"/>
              <a:cs typeface="Arial"/>
            </a:endParaRPr>
          </a:p>
          <a:p>
            <a:pPr marL="306726" marR="64858" indent="-227004">
              <a:lnSpc>
                <a:spcPts val="2192"/>
              </a:lnSpc>
              <a:spcBef>
                <a:spcPts val="862"/>
              </a:spcBef>
              <a:buClr>
                <a:srgbClr val="ADCE39"/>
              </a:buClr>
              <a:buChar char="•"/>
              <a:tabLst>
                <a:tab pos="309429" algn="l"/>
              </a:tabLst>
            </a:pP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Sebetralstat</a:t>
            </a:r>
            <a:r>
              <a:rPr sz="1915" spc="18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was</a:t>
            </a:r>
            <a:r>
              <a:rPr sz="1915" spc="18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915" spc="18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first</a:t>
            </a:r>
            <a:r>
              <a:rPr sz="1915" spc="18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orally</a:t>
            </a:r>
            <a:r>
              <a:rPr sz="1915" spc="19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administered</a:t>
            </a:r>
            <a:r>
              <a:rPr sz="1915" spc="18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on-demand</a:t>
            </a:r>
            <a:r>
              <a:rPr sz="1915" spc="18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therapy</a:t>
            </a:r>
            <a:r>
              <a:rPr sz="1915" spc="18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915" spc="18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be</a:t>
            </a:r>
            <a:r>
              <a:rPr sz="1915" spc="19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evaluated</a:t>
            </a:r>
            <a:r>
              <a:rPr sz="1915" spc="18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1915" spc="18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phase</a:t>
            </a:r>
            <a:r>
              <a:rPr sz="1915" spc="18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2</a:t>
            </a:r>
            <a:r>
              <a:rPr sz="1915" spc="18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915" spc="19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3</a:t>
            </a:r>
            <a:r>
              <a:rPr sz="1915" spc="18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clinical</a:t>
            </a:r>
            <a:r>
              <a:rPr sz="1915" spc="18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spc="-21" dirty="0">
                <a:solidFill>
                  <a:srgbClr val="231F20"/>
                </a:solidFill>
                <a:latin typeface="Arial"/>
                <a:cs typeface="Arial"/>
              </a:rPr>
              <a:t>trials 	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(</a:t>
            </a:r>
            <a:r>
              <a:rPr sz="1915" b="1" dirty="0">
                <a:solidFill>
                  <a:srgbClr val="231F20"/>
                </a:solidFill>
                <a:latin typeface="Arial"/>
                <a:cs typeface="Arial"/>
              </a:rPr>
              <a:t>Figure</a:t>
            </a:r>
            <a:r>
              <a:rPr sz="1915" b="1" spc="21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b="1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)</a:t>
            </a:r>
            <a:r>
              <a:rPr sz="1915" spc="21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whose</a:t>
            </a:r>
            <a:r>
              <a:rPr sz="1915" spc="22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designs</a:t>
            </a:r>
            <a:r>
              <a:rPr sz="1915" spc="21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were</a:t>
            </a:r>
            <a:r>
              <a:rPr sz="1915" spc="22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consistent</a:t>
            </a:r>
            <a:r>
              <a:rPr sz="1915" spc="21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with</a:t>
            </a:r>
            <a:r>
              <a:rPr sz="1915" spc="22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915" spc="21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WAO/EAACI</a:t>
            </a:r>
            <a:r>
              <a:rPr sz="1915" spc="22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guideline</a:t>
            </a:r>
            <a:r>
              <a:rPr sz="1915" spc="21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spc="-21" dirty="0">
                <a:solidFill>
                  <a:srgbClr val="231F20"/>
                </a:solidFill>
                <a:latin typeface="Arial"/>
                <a:cs typeface="Arial"/>
              </a:rPr>
              <a:t>recommendations</a:t>
            </a:r>
            <a:r>
              <a:rPr sz="1756" spc="-32" baseline="30303" dirty="0">
                <a:solidFill>
                  <a:srgbClr val="231F20"/>
                </a:solidFill>
                <a:latin typeface="Arial"/>
                <a:cs typeface="Arial"/>
              </a:rPr>
              <a:t>1,5,6</a:t>
            </a:r>
            <a:endParaRPr sz="1756" baseline="30303" dirty="0">
              <a:latin typeface="Arial"/>
              <a:cs typeface="Arial"/>
            </a:endParaRPr>
          </a:p>
          <a:p>
            <a:pPr marL="509409" marR="114853" lvl="1" indent="-227004">
              <a:lnSpc>
                <a:spcPts val="2192"/>
              </a:lnSpc>
              <a:spcBef>
                <a:spcPts val="298"/>
              </a:spcBef>
              <a:buChar char="–"/>
              <a:tabLst>
                <a:tab pos="512111" algn="l"/>
              </a:tabLst>
            </a:pP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Efficacy</a:t>
            </a:r>
            <a:r>
              <a:rPr sz="1915" spc="20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endpoints</a:t>
            </a:r>
            <a:r>
              <a:rPr sz="1915" spc="23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included</a:t>
            </a:r>
            <a:r>
              <a:rPr sz="1915" spc="22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beginning</a:t>
            </a:r>
            <a:r>
              <a:rPr sz="1915" spc="23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915" spc="22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symptom</a:t>
            </a:r>
            <a:r>
              <a:rPr sz="1915" spc="23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relief</a:t>
            </a:r>
            <a:r>
              <a:rPr sz="1915" spc="22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on</a:t>
            </a:r>
            <a:r>
              <a:rPr sz="1915" spc="23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915" spc="22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Patient</a:t>
            </a:r>
            <a:r>
              <a:rPr sz="1915" spc="23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Global</a:t>
            </a:r>
            <a:r>
              <a:rPr sz="1915" spc="22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Impression</a:t>
            </a:r>
            <a:r>
              <a:rPr sz="1915" spc="23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915" spc="22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Change</a:t>
            </a:r>
            <a:r>
              <a:rPr sz="1915" spc="23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(PGI-</a:t>
            </a:r>
            <a:r>
              <a:rPr sz="1915" spc="-53" dirty="0">
                <a:solidFill>
                  <a:srgbClr val="231F20"/>
                </a:solidFill>
                <a:latin typeface="Arial"/>
                <a:cs typeface="Arial"/>
              </a:rPr>
              <a:t>C) 	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scale</a:t>
            </a:r>
            <a:r>
              <a:rPr sz="1915" spc="18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as</a:t>
            </a:r>
            <a:r>
              <a:rPr sz="1915" spc="18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well</a:t>
            </a:r>
            <a:r>
              <a:rPr sz="1915" spc="18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as</a:t>
            </a:r>
            <a:r>
              <a:rPr sz="1915" spc="18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reduction</a:t>
            </a:r>
            <a:r>
              <a:rPr sz="1915" spc="18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1915" spc="18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severity</a:t>
            </a:r>
            <a:r>
              <a:rPr sz="1915" spc="18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915" spc="18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complete</a:t>
            </a:r>
            <a:r>
              <a:rPr sz="1915" spc="18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attack</a:t>
            </a:r>
            <a:r>
              <a:rPr sz="1915" spc="18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resolution</a:t>
            </a:r>
            <a:r>
              <a:rPr sz="1915" spc="18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on</a:t>
            </a:r>
            <a:r>
              <a:rPr sz="1915" spc="19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915" spc="18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Patient</a:t>
            </a:r>
            <a:r>
              <a:rPr sz="1915" spc="18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Global</a:t>
            </a:r>
            <a:r>
              <a:rPr sz="1915" spc="18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Impression</a:t>
            </a:r>
            <a:r>
              <a:rPr sz="1915" spc="18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spc="-53" dirty="0">
                <a:solidFill>
                  <a:srgbClr val="231F20"/>
                </a:solidFill>
                <a:latin typeface="Arial"/>
                <a:cs typeface="Arial"/>
              </a:rPr>
              <a:t>of 	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Severity</a:t>
            </a:r>
            <a:r>
              <a:rPr sz="1915" spc="23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(PGI-S)</a:t>
            </a:r>
            <a:r>
              <a:rPr sz="1915" spc="24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scale</a:t>
            </a:r>
            <a:r>
              <a:rPr sz="1756" baseline="30303" dirty="0">
                <a:solidFill>
                  <a:srgbClr val="231F20"/>
                </a:solidFill>
                <a:latin typeface="Arial"/>
                <a:cs typeface="Arial"/>
              </a:rPr>
              <a:t>5,6</a:t>
            </a:r>
            <a:r>
              <a:rPr sz="1756" spc="670" baseline="3030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(</a:t>
            </a:r>
            <a:r>
              <a:rPr sz="1915" b="1" dirty="0">
                <a:solidFill>
                  <a:srgbClr val="231F20"/>
                </a:solidFill>
                <a:latin typeface="Arial"/>
                <a:cs typeface="Arial"/>
              </a:rPr>
              <a:t>Figure</a:t>
            </a:r>
            <a:r>
              <a:rPr sz="1915" b="1" spc="24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b="1" spc="-53" dirty="0">
                <a:solidFill>
                  <a:srgbClr val="231F20"/>
                </a:solidFill>
                <a:latin typeface="Arial"/>
                <a:cs typeface="Arial"/>
              </a:rPr>
              <a:t>2</a:t>
            </a:r>
            <a:r>
              <a:rPr sz="1915" spc="-53" dirty="0">
                <a:solidFill>
                  <a:srgbClr val="231F20"/>
                </a:solidFill>
                <a:latin typeface="Arial"/>
                <a:cs typeface="Arial"/>
              </a:rPr>
              <a:t>)</a:t>
            </a:r>
            <a:endParaRPr sz="1915" dirty="0">
              <a:latin typeface="Arial"/>
              <a:cs typeface="Arial"/>
            </a:endParaRPr>
          </a:p>
          <a:p>
            <a:pPr marL="509409" marR="1201231" lvl="1" indent="-227004">
              <a:lnSpc>
                <a:spcPts val="2192"/>
              </a:lnSpc>
              <a:spcBef>
                <a:spcPts val="309"/>
              </a:spcBef>
              <a:buChar char="–"/>
              <a:tabLst>
                <a:tab pos="512111" algn="l"/>
              </a:tabLst>
            </a:pP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Similarities</a:t>
            </a:r>
            <a:r>
              <a:rPr sz="1915" spc="18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1915" spc="19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endpoints</a:t>
            </a:r>
            <a:r>
              <a:rPr sz="1915" spc="18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915" spc="19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trial</a:t>
            </a:r>
            <a:r>
              <a:rPr sz="1915" spc="18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designs</a:t>
            </a:r>
            <a:r>
              <a:rPr sz="1915" spc="19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allowed</a:t>
            </a:r>
            <a:r>
              <a:rPr sz="1915" spc="18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for</a:t>
            </a:r>
            <a:r>
              <a:rPr sz="1915" spc="19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pooling</a:t>
            </a:r>
            <a:r>
              <a:rPr sz="1915" spc="18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915" spc="19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efficacy</a:t>
            </a:r>
            <a:r>
              <a:rPr sz="1915" spc="18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915" spc="19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safety</a:t>
            </a:r>
            <a:r>
              <a:rPr sz="1915" spc="18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data</a:t>
            </a:r>
            <a:r>
              <a:rPr sz="1915" spc="19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915" spc="18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spc="-21" dirty="0">
                <a:solidFill>
                  <a:srgbClr val="231F20"/>
                </a:solidFill>
                <a:latin typeface="Arial"/>
                <a:cs typeface="Arial"/>
              </a:rPr>
              <a:t>evaluate 	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sebetralstat</a:t>
            </a:r>
            <a:r>
              <a:rPr sz="1915" spc="18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1915" spc="18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915" spc="18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larger</a:t>
            </a:r>
            <a:r>
              <a:rPr sz="1915" spc="18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cohort</a:t>
            </a:r>
            <a:r>
              <a:rPr sz="1915" spc="18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915" spc="18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spc="-21" dirty="0">
                <a:solidFill>
                  <a:srgbClr val="231F20"/>
                </a:solidFill>
                <a:latin typeface="Arial"/>
                <a:cs typeface="Arial"/>
              </a:rPr>
              <a:t>attacks</a:t>
            </a:r>
            <a:endParaRPr sz="1915" dirty="0">
              <a:latin typeface="Arial"/>
              <a:cs typeface="Arial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A419DB14-A76B-0361-4F82-CCF9861BEC5D}"/>
              </a:ext>
            </a:extLst>
          </p:cNvPr>
          <p:cNvSpPr txBox="1"/>
          <p:nvPr/>
        </p:nvSpPr>
        <p:spPr>
          <a:xfrm>
            <a:off x="1356422" y="10723910"/>
            <a:ext cx="12731173" cy="538609"/>
          </a:xfrm>
          <a:prstGeom prst="rect">
            <a:avLst/>
          </a:prstGeom>
          <a:solidFill>
            <a:srgbClr val="ADCE39"/>
          </a:solidFill>
        </p:spPr>
        <p:txBody>
          <a:bodyPr vert="horz" wrap="square" lIns="0" tIns="0" rIns="0" bIns="0" rtlCol="0">
            <a:spAutoFit/>
          </a:bodyPr>
          <a:lstStyle/>
          <a:p>
            <a:pPr marR="22971" algn="ctr">
              <a:lnSpc>
                <a:spcPts val="4232"/>
              </a:lnSpc>
            </a:pPr>
            <a:r>
              <a:rPr sz="3617" b="1" spc="-21" dirty="0">
                <a:solidFill>
                  <a:srgbClr val="FFFFFF"/>
                </a:solidFill>
                <a:latin typeface="Arial"/>
                <a:cs typeface="Arial"/>
              </a:rPr>
              <a:t>Objective</a:t>
            </a:r>
            <a:endParaRPr sz="3617">
              <a:latin typeface="Arial"/>
              <a:cs typeface="Arial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C9BDE733-C035-31B9-0430-2133C4FF2B56}"/>
              </a:ext>
            </a:extLst>
          </p:cNvPr>
          <p:cNvSpPr txBox="1"/>
          <p:nvPr/>
        </p:nvSpPr>
        <p:spPr>
          <a:xfrm>
            <a:off x="1329394" y="11318508"/>
            <a:ext cx="12052861" cy="622926"/>
          </a:xfrm>
          <a:prstGeom prst="rect">
            <a:avLst/>
          </a:prstGeom>
        </p:spPr>
        <p:txBody>
          <a:bodyPr vert="horz" wrap="square" lIns="0" tIns="58102" rIns="0" bIns="0" rtlCol="0">
            <a:spAutoFit/>
          </a:bodyPr>
          <a:lstStyle/>
          <a:p>
            <a:pPr marL="252677" marR="10810" indent="-227004">
              <a:lnSpc>
                <a:spcPts val="2192"/>
              </a:lnSpc>
              <a:spcBef>
                <a:spcPts val="457"/>
              </a:spcBef>
              <a:buClr>
                <a:srgbClr val="ADCE39"/>
              </a:buClr>
              <a:buChar char="•"/>
              <a:tabLst>
                <a:tab pos="255378" algn="l"/>
              </a:tabLst>
            </a:pP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To evaluate the efficacy and safety of sebetralstat for on-demand treatment of HAE attacks in the pooled, 	randomised, double-blind, placebo-controlled</a:t>
            </a:r>
            <a:r>
              <a:rPr lang="en-US" sz="1915" dirty="0">
                <a:solidFill>
                  <a:srgbClr val="231F20"/>
                </a:solidFill>
                <a:latin typeface="Arial"/>
                <a:cs typeface="Arial"/>
              </a:rPr>
              <a:t>,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 crossover phase 2 and 3 trials</a:t>
            </a:r>
            <a:endParaRPr sz="1915" dirty="0">
              <a:latin typeface="Arial"/>
              <a:cs typeface="Arial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161CCFB6-0B9E-6594-9952-669B9F241334}"/>
              </a:ext>
            </a:extLst>
          </p:cNvPr>
          <p:cNvSpPr txBox="1"/>
          <p:nvPr/>
        </p:nvSpPr>
        <p:spPr>
          <a:xfrm>
            <a:off x="1356422" y="12319010"/>
            <a:ext cx="12731173" cy="538609"/>
          </a:xfrm>
          <a:prstGeom prst="rect">
            <a:avLst/>
          </a:prstGeom>
          <a:solidFill>
            <a:srgbClr val="ADCE39"/>
          </a:solidFill>
        </p:spPr>
        <p:txBody>
          <a:bodyPr vert="horz" wrap="square" lIns="0" tIns="0" rIns="0" bIns="0" rtlCol="0">
            <a:spAutoFit/>
          </a:bodyPr>
          <a:lstStyle/>
          <a:p>
            <a:pPr marR="22971" algn="ctr">
              <a:lnSpc>
                <a:spcPts val="4232"/>
              </a:lnSpc>
            </a:pPr>
            <a:r>
              <a:rPr sz="3617" b="1" spc="-21" dirty="0">
                <a:solidFill>
                  <a:srgbClr val="FFFFFF"/>
                </a:solidFill>
                <a:latin typeface="Arial"/>
                <a:cs typeface="Arial"/>
              </a:rPr>
              <a:t>Methods</a:t>
            </a:r>
            <a:endParaRPr sz="3617">
              <a:latin typeface="Arial"/>
              <a:cs typeface="Arial"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E894B876-CFE3-5A03-0D1C-3AFB43CBF730}"/>
              </a:ext>
            </a:extLst>
          </p:cNvPr>
          <p:cNvSpPr txBox="1"/>
          <p:nvPr/>
        </p:nvSpPr>
        <p:spPr>
          <a:xfrm>
            <a:off x="1329394" y="12920090"/>
            <a:ext cx="12627129" cy="1187183"/>
          </a:xfrm>
          <a:prstGeom prst="rect">
            <a:avLst/>
          </a:prstGeom>
        </p:spPr>
        <p:txBody>
          <a:bodyPr vert="horz" wrap="square" lIns="0" tIns="58102" rIns="0" bIns="0" rtlCol="0">
            <a:spAutoFit/>
          </a:bodyPr>
          <a:lstStyle/>
          <a:p>
            <a:pPr marL="252677" marR="10810" indent="-227004">
              <a:lnSpc>
                <a:spcPts val="2192"/>
              </a:lnSpc>
              <a:spcBef>
                <a:spcPts val="457"/>
              </a:spcBef>
              <a:buClr>
                <a:srgbClr val="ADCE39"/>
              </a:buClr>
              <a:buChar char="•"/>
              <a:tabLst>
                <a:tab pos="255378" algn="l"/>
              </a:tabLst>
            </a:pP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Participants</a:t>
            </a:r>
            <a:r>
              <a:rPr sz="1915" spc="19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had</a:t>
            </a:r>
            <a:r>
              <a:rPr sz="1915" spc="20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confirmed</a:t>
            </a:r>
            <a:r>
              <a:rPr sz="1915" spc="20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HAE-C1INH,</a:t>
            </a:r>
            <a:r>
              <a:rPr sz="1915" spc="20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were</a:t>
            </a:r>
            <a:r>
              <a:rPr sz="1915" spc="19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aged</a:t>
            </a:r>
            <a:r>
              <a:rPr sz="1915" spc="20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≥18</a:t>
            </a:r>
            <a:r>
              <a:rPr sz="1915" spc="20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years</a:t>
            </a:r>
            <a:r>
              <a:rPr sz="1915" spc="20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(phase</a:t>
            </a:r>
            <a:r>
              <a:rPr sz="1915" spc="19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2)</a:t>
            </a:r>
            <a:r>
              <a:rPr sz="1915" spc="20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sz="1915" spc="20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≥12</a:t>
            </a:r>
            <a:r>
              <a:rPr sz="1915" spc="20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years</a:t>
            </a:r>
            <a:r>
              <a:rPr sz="1915" spc="19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(phase</a:t>
            </a:r>
            <a:r>
              <a:rPr sz="1915" spc="20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3),</a:t>
            </a:r>
            <a:r>
              <a:rPr sz="1915" spc="20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received</a:t>
            </a:r>
            <a:r>
              <a:rPr sz="1915" spc="20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spc="-53" dirty="0">
                <a:solidFill>
                  <a:srgbClr val="231F20"/>
                </a:solidFill>
                <a:latin typeface="Arial"/>
                <a:cs typeface="Arial"/>
              </a:rPr>
              <a:t>≥1 	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dose</a:t>
            </a:r>
            <a:r>
              <a:rPr sz="1915" spc="149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915" spc="149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study</a:t>
            </a:r>
            <a:r>
              <a:rPr sz="1915" spc="1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drug,</a:t>
            </a:r>
            <a:r>
              <a:rPr sz="1915" spc="149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had</a:t>
            </a:r>
            <a:r>
              <a:rPr sz="1915" spc="149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≥3</a:t>
            </a:r>
            <a:r>
              <a:rPr sz="1915" spc="1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(phase</a:t>
            </a:r>
            <a:r>
              <a:rPr sz="1915" spc="149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2;</a:t>
            </a:r>
            <a:r>
              <a:rPr sz="1915" spc="149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mild</a:t>
            </a:r>
            <a:r>
              <a:rPr sz="1915" spc="1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915" spc="149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moderate;</a:t>
            </a:r>
            <a:r>
              <a:rPr sz="1915" spc="149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neck</a:t>
            </a:r>
            <a:r>
              <a:rPr sz="1915" spc="1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915" spc="149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above</a:t>
            </a:r>
            <a:r>
              <a:rPr sz="1915" spc="149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excluded)</a:t>
            </a:r>
            <a:r>
              <a:rPr sz="1915" spc="1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sz="1915" spc="149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≥2</a:t>
            </a:r>
            <a:r>
              <a:rPr sz="1915" spc="1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(phase</a:t>
            </a:r>
            <a:r>
              <a:rPr sz="1915" spc="149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3;</a:t>
            </a:r>
            <a:r>
              <a:rPr sz="1915" spc="149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mild</a:t>
            </a:r>
            <a:r>
              <a:rPr sz="1915" spc="1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915" spc="149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spc="-43" dirty="0">
                <a:solidFill>
                  <a:srgbClr val="231F20"/>
                </a:solidFill>
                <a:latin typeface="Arial"/>
                <a:cs typeface="Arial"/>
              </a:rPr>
              <a:t>very 	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severe;</a:t>
            </a:r>
            <a:r>
              <a:rPr sz="1915" spc="1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all</a:t>
            </a:r>
            <a:r>
              <a:rPr sz="1915" spc="18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locations;</a:t>
            </a:r>
            <a:r>
              <a:rPr sz="1915" spc="18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excluding</a:t>
            </a:r>
            <a:r>
              <a:rPr sz="1915" spc="1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severe</a:t>
            </a:r>
            <a:r>
              <a:rPr sz="1915" spc="18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laryngeal</a:t>
            </a:r>
            <a:r>
              <a:rPr sz="1915" spc="18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only)</a:t>
            </a:r>
            <a:r>
              <a:rPr sz="1915" spc="1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attacks</a:t>
            </a:r>
            <a:r>
              <a:rPr sz="1915" spc="18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1915" spc="18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915" spc="1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past</a:t>
            </a:r>
            <a:r>
              <a:rPr sz="1915" spc="18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3</a:t>
            </a:r>
            <a:r>
              <a:rPr sz="1915" spc="18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months,</a:t>
            </a:r>
            <a:r>
              <a:rPr sz="1915" spc="1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915" spc="18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had</a:t>
            </a:r>
            <a:r>
              <a:rPr sz="1915" spc="18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915" spc="18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stable</a:t>
            </a:r>
            <a:r>
              <a:rPr sz="1915" spc="1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dose</a:t>
            </a:r>
            <a:r>
              <a:rPr sz="1915" spc="18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spc="-53" dirty="0">
                <a:solidFill>
                  <a:srgbClr val="231F20"/>
                </a:solidFill>
                <a:latin typeface="Arial"/>
                <a:cs typeface="Arial"/>
              </a:rPr>
              <a:t>of 	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long-term</a:t>
            </a:r>
            <a:r>
              <a:rPr sz="1915" spc="309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prophylaxis</a:t>
            </a:r>
            <a:r>
              <a:rPr sz="1915" spc="319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(phase</a:t>
            </a:r>
            <a:r>
              <a:rPr sz="1915" spc="319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spc="-53" dirty="0">
                <a:solidFill>
                  <a:srgbClr val="231F20"/>
                </a:solidFill>
                <a:latin typeface="Arial"/>
                <a:cs typeface="Arial"/>
              </a:rPr>
              <a:t>3)</a:t>
            </a:r>
            <a:endParaRPr sz="1915" dirty="0">
              <a:latin typeface="Arial"/>
              <a:cs typeface="Arial"/>
            </a:endParaRPr>
          </a:p>
        </p:txBody>
      </p:sp>
      <p:sp>
        <p:nvSpPr>
          <p:cNvPr id="9" name="object 463">
            <a:extLst>
              <a:ext uri="{FF2B5EF4-FFF2-40B4-BE49-F238E27FC236}">
                <a16:creationId xmlns:a16="http://schemas.microsoft.com/office/drawing/2014/main" id="{2F50E7E2-2444-F435-8019-D8E6819352C5}"/>
              </a:ext>
            </a:extLst>
          </p:cNvPr>
          <p:cNvSpPr/>
          <p:nvPr/>
        </p:nvSpPr>
        <p:spPr>
          <a:xfrm>
            <a:off x="15124075" y="5561925"/>
            <a:ext cx="14222915" cy="36134262"/>
          </a:xfrm>
          <a:custGeom>
            <a:avLst/>
            <a:gdLst/>
            <a:ahLst/>
            <a:cxnLst/>
            <a:rect l="l" t="t" r="r" b="b"/>
            <a:pathLst>
              <a:path w="6684009" h="16981170">
                <a:moveTo>
                  <a:pt x="84540" y="0"/>
                </a:moveTo>
                <a:lnTo>
                  <a:pt x="51632" y="6643"/>
                </a:lnTo>
                <a:lnTo>
                  <a:pt x="24760" y="24760"/>
                </a:lnTo>
                <a:lnTo>
                  <a:pt x="6643" y="51632"/>
                </a:lnTo>
                <a:lnTo>
                  <a:pt x="0" y="84540"/>
                </a:lnTo>
                <a:lnTo>
                  <a:pt x="0" y="16896502"/>
                </a:lnTo>
                <a:lnTo>
                  <a:pt x="6643" y="16929407"/>
                </a:lnTo>
                <a:lnTo>
                  <a:pt x="24760" y="16956280"/>
                </a:lnTo>
                <a:lnTo>
                  <a:pt x="51632" y="16974398"/>
                </a:lnTo>
                <a:lnTo>
                  <a:pt x="84540" y="16981042"/>
                </a:lnTo>
                <a:lnTo>
                  <a:pt x="6599263" y="16981042"/>
                </a:lnTo>
                <a:lnTo>
                  <a:pt x="6632171" y="16974398"/>
                </a:lnTo>
                <a:lnTo>
                  <a:pt x="6659043" y="16956280"/>
                </a:lnTo>
                <a:lnTo>
                  <a:pt x="6677161" y="16929407"/>
                </a:lnTo>
                <a:lnTo>
                  <a:pt x="6683804" y="16896502"/>
                </a:lnTo>
                <a:lnTo>
                  <a:pt x="6683804" y="84540"/>
                </a:lnTo>
                <a:lnTo>
                  <a:pt x="6677161" y="51632"/>
                </a:lnTo>
                <a:lnTo>
                  <a:pt x="6659043" y="24760"/>
                </a:lnTo>
                <a:lnTo>
                  <a:pt x="6632171" y="6643"/>
                </a:lnTo>
                <a:lnTo>
                  <a:pt x="6599263" y="0"/>
                </a:lnTo>
                <a:lnTo>
                  <a:pt x="84540" y="0"/>
                </a:lnTo>
                <a:close/>
              </a:path>
            </a:pathLst>
          </a:custGeom>
          <a:ln w="11929">
            <a:solidFill>
              <a:srgbClr val="0C4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464">
            <a:extLst>
              <a:ext uri="{FF2B5EF4-FFF2-40B4-BE49-F238E27FC236}">
                <a16:creationId xmlns:a16="http://schemas.microsoft.com/office/drawing/2014/main" id="{5767A9EC-EA7D-F930-F7C2-7BA64FE14E8F}"/>
              </a:ext>
            </a:extLst>
          </p:cNvPr>
          <p:cNvSpPr/>
          <p:nvPr/>
        </p:nvSpPr>
        <p:spPr>
          <a:xfrm>
            <a:off x="912181" y="5561925"/>
            <a:ext cx="13610815" cy="36134262"/>
          </a:xfrm>
          <a:custGeom>
            <a:avLst/>
            <a:gdLst/>
            <a:ahLst/>
            <a:cxnLst/>
            <a:rect l="l" t="t" r="r" b="b"/>
            <a:pathLst>
              <a:path w="6396355" h="16981170">
                <a:moveTo>
                  <a:pt x="84540" y="0"/>
                </a:moveTo>
                <a:lnTo>
                  <a:pt x="51632" y="6643"/>
                </a:lnTo>
                <a:lnTo>
                  <a:pt x="24760" y="24760"/>
                </a:lnTo>
                <a:lnTo>
                  <a:pt x="6643" y="51632"/>
                </a:lnTo>
                <a:lnTo>
                  <a:pt x="0" y="84540"/>
                </a:lnTo>
                <a:lnTo>
                  <a:pt x="0" y="16896502"/>
                </a:lnTo>
                <a:lnTo>
                  <a:pt x="6643" y="16929407"/>
                </a:lnTo>
                <a:lnTo>
                  <a:pt x="24760" y="16956280"/>
                </a:lnTo>
                <a:lnTo>
                  <a:pt x="51632" y="16974398"/>
                </a:lnTo>
                <a:lnTo>
                  <a:pt x="84540" y="16981042"/>
                </a:lnTo>
                <a:lnTo>
                  <a:pt x="6311820" y="16981042"/>
                </a:lnTo>
                <a:lnTo>
                  <a:pt x="6344728" y="16974398"/>
                </a:lnTo>
                <a:lnTo>
                  <a:pt x="6371600" y="16956280"/>
                </a:lnTo>
                <a:lnTo>
                  <a:pt x="6389717" y="16929407"/>
                </a:lnTo>
                <a:lnTo>
                  <a:pt x="6396360" y="16896502"/>
                </a:lnTo>
                <a:lnTo>
                  <a:pt x="6396360" y="84540"/>
                </a:lnTo>
                <a:lnTo>
                  <a:pt x="6389717" y="51632"/>
                </a:lnTo>
                <a:lnTo>
                  <a:pt x="6371600" y="24760"/>
                </a:lnTo>
                <a:lnTo>
                  <a:pt x="6344728" y="6643"/>
                </a:lnTo>
                <a:lnTo>
                  <a:pt x="6311820" y="0"/>
                </a:lnTo>
                <a:lnTo>
                  <a:pt x="84540" y="0"/>
                </a:lnTo>
                <a:close/>
              </a:path>
            </a:pathLst>
          </a:custGeom>
          <a:ln w="11929">
            <a:solidFill>
              <a:srgbClr val="0C4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23">
            <a:extLst>
              <a:ext uri="{FF2B5EF4-FFF2-40B4-BE49-F238E27FC236}">
                <a16:creationId xmlns:a16="http://schemas.microsoft.com/office/drawing/2014/main" id="{501651F1-DC9C-DF6F-C2B5-F891B079F69C}"/>
              </a:ext>
            </a:extLst>
          </p:cNvPr>
          <p:cNvSpPr txBox="1"/>
          <p:nvPr/>
        </p:nvSpPr>
        <p:spPr>
          <a:xfrm>
            <a:off x="872461" y="41885866"/>
            <a:ext cx="10359786" cy="362937"/>
          </a:xfrm>
          <a:prstGeom prst="rect">
            <a:avLst/>
          </a:prstGeom>
        </p:spPr>
        <p:txBody>
          <a:bodyPr vert="horz" wrap="square" lIns="0" tIns="35132" rIns="0" bIns="0" rtlCol="0">
            <a:spAutoFit/>
          </a:bodyPr>
          <a:lstStyle/>
          <a:p>
            <a:pPr marL="27024">
              <a:spcBef>
                <a:spcPts val="277"/>
              </a:spcBef>
            </a:pPr>
            <a:r>
              <a:rPr sz="2128" b="1" i="1" dirty="0">
                <a:solidFill>
                  <a:srgbClr val="231F20"/>
                </a:solidFill>
                <a:latin typeface="Arial"/>
                <a:cs typeface="Arial"/>
              </a:rPr>
              <a:t>Presented</a:t>
            </a:r>
            <a:r>
              <a:rPr sz="2128" b="1" i="1" spc="21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128" b="1" i="1" dirty="0">
                <a:solidFill>
                  <a:srgbClr val="231F20"/>
                </a:solidFill>
                <a:latin typeface="Arial"/>
                <a:cs typeface="Arial"/>
              </a:rPr>
              <a:t>at</a:t>
            </a:r>
            <a:r>
              <a:rPr sz="2128" b="1" i="1" spc="22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128" b="1" i="1" dirty="0">
                <a:solidFill>
                  <a:srgbClr val="231F20"/>
                </a:solidFill>
                <a:latin typeface="Arial"/>
                <a:cs typeface="Arial"/>
              </a:rPr>
              <a:t>BSI-</a:t>
            </a:r>
            <a:r>
              <a:rPr lang="en-US" sz="2128" b="1" i="1" dirty="0">
                <a:solidFill>
                  <a:srgbClr val="231F20"/>
                </a:solidFill>
                <a:latin typeface="Arial"/>
                <a:cs typeface="Arial"/>
              </a:rPr>
              <a:t>CIPN</a:t>
            </a:r>
            <a:r>
              <a:rPr sz="2128" b="1" i="1" spc="22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128" b="1" i="1" dirty="0">
                <a:solidFill>
                  <a:srgbClr val="231F20"/>
                </a:solidFill>
                <a:latin typeface="Arial"/>
                <a:cs typeface="Arial"/>
              </a:rPr>
              <a:t>Congress</a:t>
            </a:r>
            <a:r>
              <a:rPr sz="2128" b="1" i="1" spc="22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128" b="1" i="1" dirty="0">
                <a:solidFill>
                  <a:srgbClr val="231F20"/>
                </a:solidFill>
                <a:latin typeface="Arial"/>
                <a:cs typeface="Arial"/>
              </a:rPr>
              <a:t>2024;</a:t>
            </a:r>
            <a:r>
              <a:rPr sz="2128" b="1" i="1" spc="22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128" b="1" i="1" dirty="0">
                <a:solidFill>
                  <a:srgbClr val="231F20"/>
                </a:solidFill>
                <a:latin typeface="Arial"/>
                <a:cs typeface="Arial"/>
              </a:rPr>
              <a:t>9–10</a:t>
            </a:r>
            <a:r>
              <a:rPr sz="2128" b="1" i="1" spc="21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128" b="1" i="1" dirty="0">
                <a:solidFill>
                  <a:srgbClr val="231F20"/>
                </a:solidFill>
                <a:latin typeface="Arial"/>
                <a:cs typeface="Arial"/>
              </a:rPr>
              <a:t>December</a:t>
            </a:r>
            <a:r>
              <a:rPr sz="2128" b="1" i="1" spc="22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128" b="1" i="1" dirty="0">
                <a:solidFill>
                  <a:srgbClr val="231F20"/>
                </a:solidFill>
                <a:latin typeface="Arial"/>
                <a:cs typeface="Arial"/>
              </a:rPr>
              <a:t>2024;</a:t>
            </a:r>
            <a:r>
              <a:rPr sz="2128" b="1" i="1" spc="22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128" b="1" i="1" dirty="0">
                <a:solidFill>
                  <a:srgbClr val="231F20"/>
                </a:solidFill>
                <a:latin typeface="Arial"/>
                <a:cs typeface="Arial"/>
              </a:rPr>
              <a:t>Birmingham,</a:t>
            </a:r>
            <a:r>
              <a:rPr sz="2128" b="1" i="1" spc="22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128" b="1" i="1" spc="-53" dirty="0">
                <a:solidFill>
                  <a:srgbClr val="231F20"/>
                </a:solidFill>
                <a:latin typeface="Arial"/>
                <a:cs typeface="Arial"/>
              </a:rPr>
              <a:t>UK</a:t>
            </a:r>
            <a:endParaRPr sz="2128" dirty="0">
              <a:latin typeface="Arial"/>
              <a:cs typeface="Arial"/>
            </a:endParaRPr>
          </a:p>
        </p:txBody>
      </p:sp>
      <p:sp>
        <p:nvSpPr>
          <p:cNvPr id="12" name="object 124">
            <a:extLst>
              <a:ext uri="{FF2B5EF4-FFF2-40B4-BE49-F238E27FC236}">
                <a16:creationId xmlns:a16="http://schemas.microsoft.com/office/drawing/2014/main" id="{FFB2E72D-70AA-E0DA-A4BF-1A7432AADEB9}"/>
              </a:ext>
            </a:extLst>
          </p:cNvPr>
          <p:cNvSpPr txBox="1"/>
          <p:nvPr/>
        </p:nvSpPr>
        <p:spPr>
          <a:xfrm>
            <a:off x="22806954" y="41962023"/>
            <a:ext cx="6580914" cy="272868"/>
          </a:xfrm>
          <a:prstGeom prst="rect">
            <a:avLst/>
          </a:prstGeom>
        </p:spPr>
        <p:txBody>
          <a:bodyPr vert="horz" wrap="square" lIns="0" tIns="27024" rIns="0" bIns="0" rtlCol="0">
            <a:spAutoFit/>
          </a:bodyPr>
          <a:lstStyle/>
          <a:p>
            <a:pPr marL="27024">
              <a:spcBef>
                <a:spcPts val="213"/>
              </a:spcBef>
            </a:pPr>
            <a:r>
              <a:rPr sz="1596" b="1" dirty="0">
                <a:solidFill>
                  <a:srgbClr val="231F20"/>
                </a:solidFill>
                <a:latin typeface="Arial"/>
                <a:cs typeface="Arial"/>
              </a:rPr>
              <a:t>Copyright</a:t>
            </a:r>
            <a:r>
              <a:rPr sz="1596" b="1" spc="-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96" b="1" dirty="0">
                <a:solidFill>
                  <a:srgbClr val="231F20"/>
                </a:solidFill>
                <a:latin typeface="Arial"/>
                <a:cs typeface="Arial"/>
              </a:rPr>
              <a:t>© 2024 KalVista Pharmaceuticals, </a:t>
            </a:r>
            <a:r>
              <a:rPr sz="1596" b="1" spc="-21" dirty="0">
                <a:solidFill>
                  <a:srgbClr val="231F20"/>
                </a:solidFill>
                <a:latin typeface="Arial"/>
                <a:cs typeface="Arial"/>
              </a:rPr>
              <a:t>Inc.</a:t>
            </a:r>
            <a:r>
              <a:rPr sz="1596" b="1" spc="-96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96" b="1" dirty="0">
                <a:solidFill>
                  <a:srgbClr val="231F20"/>
                </a:solidFill>
                <a:latin typeface="Arial"/>
                <a:cs typeface="Arial"/>
              </a:rPr>
              <a:t>All rights </a:t>
            </a:r>
            <a:r>
              <a:rPr sz="1596" b="1" spc="-21" dirty="0">
                <a:solidFill>
                  <a:srgbClr val="231F20"/>
                </a:solidFill>
                <a:latin typeface="Arial"/>
                <a:cs typeface="Arial"/>
              </a:rPr>
              <a:t>reserved.</a:t>
            </a:r>
            <a:endParaRPr sz="1596" b="1" dirty="0">
              <a:latin typeface="Arial"/>
              <a:cs typeface="Arial"/>
            </a:endParaRPr>
          </a:p>
        </p:txBody>
      </p:sp>
      <p:sp>
        <p:nvSpPr>
          <p:cNvPr id="13" name="object 125">
            <a:extLst>
              <a:ext uri="{FF2B5EF4-FFF2-40B4-BE49-F238E27FC236}">
                <a16:creationId xmlns:a16="http://schemas.microsoft.com/office/drawing/2014/main" id="{09B2AB71-F46C-0F59-E74D-DFACB21A04B2}"/>
              </a:ext>
            </a:extLst>
          </p:cNvPr>
          <p:cNvSpPr txBox="1"/>
          <p:nvPr/>
        </p:nvSpPr>
        <p:spPr>
          <a:xfrm>
            <a:off x="15483449" y="36707401"/>
            <a:ext cx="6831279" cy="4806518"/>
          </a:xfrm>
          <a:prstGeom prst="rect">
            <a:avLst/>
          </a:prstGeom>
        </p:spPr>
        <p:txBody>
          <a:bodyPr vert="horz" wrap="square" lIns="0" tIns="29727" rIns="0" bIns="0" rtlCol="0">
            <a:spAutoFit/>
          </a:bodyPr>
          <a:lstStyle/>
          <a:p>
            <a:pPr marL="27024">
              <a:spcBef>
                <a:spcPts val="234"/>
              </a:spcBef>
            </a:pPr>
            <a:r>
              <a:rPr sz="1277" b="1" spc="-21" dirty="0">
                <a:solidFill>
                  <a:srgbClr val="193854"/>
                </a:solidFill>
                <a:latin typeface="Arial"/>
                <a:cs typeface="Arial"/>
              </a:rPr>
              <a:t>Acknowledgements</a:t>
            </a:r>
            <a:endParaRPr sz="1277" dirty="0">
              <a:solidFill>
                <a:srgbClr val="193854"/>
              </a:solidFill>
              <a:latin typeface="Arial"/>
              <a:cs typeface="Arial"/>
            </a:endParaRPr>
          </a:p>
          <a:p>
            <a:pPr marL="27024" marR="456709">
              <a:lnSpc>
                <a:spcPct val="101800"/>
              </a:lnSpc>
            </a:pPr>
            <a:r>
              <a:rPr lang="en-US" sz="1150" dirty="0" err="1">
                <a:solidFill>
                  <a:srgbClr val="231F20"/>
                </a:solidFill>
                <a:latin typeface="Arial"/>
                <a:cs typeface="Arial"/>
              </a:rPr>
              <a:t>KalVista</a:t>
            </a:r>
            <a:r>
              <a:rPr lang="en-US" sz="1150" dirty="0">
                <a:solidFill>
                  <a:srgbClr val="231F20"/>
                </a:solidFill>
                <a:latin typeface="Arial"/>
                <a:cs typeface="Arial"/>
              </a:rPr>
              <a:t> thanks the people living with HAE and their families, their advocates, and the investigator teams around the world who supported these clinical trials. </a:t>
            </a:r>
            <a:r>
              <a:rPr sz="1150" dirty="0">
                <a:solidFill>
                  <a:srgbClr val="231F20"/>
                </a:solidFill>
                <a:latin typeface="Arial"/>
                <a:cs typeface="Arial"/>
              </a:rPr>
              <a:t>Medical writing support was provided by Tarah M. Connolly, PhD, of Oxford PharmaGenesis Inc., Newtown, PA</a:t>
            </a:r>
            <a:r>
              <a:rPr lang="en-US" sz="1150" dirty="0">
                <a:solidFill>
                  <a:srgbClr val="231F20"/>
                </a:solidFill>
                <a:latin typeface="Arial"/>
                <a:cs typeface="Arial"/>
              </a:rPr>
              <a:t>, USA,</a:t>
            </a:r>
            <a:r>
              <a:rPr sz="1150" dirty="0">
                <a:solidFill>
                  <a:srgbClr val="231F20"/>
                </a:solidFill>
                <a:latin typeface="Arial"/>
                <a:cs typeface="Arial"/>
              </a:rPr>
              <a:t> and funded by </a:t>
            </a:r>
            <a:r>
              <a:rPr sz="1150" dirty="0" err="1">
                <a:solidFill>
                  <a:srgbClr val="231F20"/>
                </a:solidFill>
                <a:latin typeface="Arial"/>
                <a:cs typeface="Arial"/>
              </a:rPr>
              <a:t>KalVista</a:t>
            </a:r>
            <a:r>
              <a:rPr lang="en-US" sz="11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231F20"/>
                </a:solidFill>
                <a:latin typeface="Arial"/>
                <a:cs typeface="Arial"/>
              </a:rPr>
              <a:t>Pharmaceuticals, Inc. </a:t>
            </a:r>
            <a:endParaRPr lang="en-US" sz="1150" dirty="0">
              <a:latin typeface="Arial"/>
              <a:cs typeface="Arial"/>
            </a:endParaRPr>
          </a:p>
          <a:p>
            <a:pPr marL="27024" marR="5233262">
              <a:lnSpc>
                <a:spcPct val="120300"/>
              </a:lnSpc>
              <a:spcBef>
                <a:spcPts val="564"/>
              </a:spcBef>
            </a:pPr>
            <a:r>
              <a:rPr lang="en-US" sz="1277" b="1" spc="-21" dirty="0">
                <a:solidFill>
                  <a:srgbClr val="193854"/>
                </a:solidFill>
                <a:latin typeface="Arial"/>
                <a:cs typeface="Arial"/>
              </a:rPr>
              <a:t>Disclosures</a:t>
            </a:r>
            <a:r>
              <a:rPr lang="en-US" sz="1277" b="1" spc="1064" dirty="0">
                <a:solidFill>
                  <a:srgbClr val="193854"/>
                </a:solidFill>
                <a:latin typeface="Arial"/>
                <a:cs typeface="Arial"/>
              </a:rPr>
              <a:t> </a:t>
            </a:r>
          </a:p>
          <a:p>
            <a:pPr marL="27024" marR="175658">
              <a:lnSpc>
                <a:spcPct val="101800"/>
              </a:lnSpc>
              <a:spcAft>
                <a:spcPts val="300"/>
              </a:spcAft>
            </a:pPr>
            <a:r>
              <a:rPr lang="en-US" sz="1150" b="1" dirty="0">
                <a:solidFill>
                  <a:srgbClr val="231F20"/>
                </a:solidFill>
                <a:latin typeface="Arial"/>
                <a:cs typeface="Arial"/>
              </a:rPr>
              <a:t>Patrick F. K. Young: </a:t>
            </a:r>
            <a:r>
              <a:rPr lang="en-US" sz="1150" dirty="0">
                <a:solidFill>
                  <a:srgbClr val="231F20"/>
                </a:solidFill>
                <a:latin typeface="Arial"/>
                <a:cs typeface="Arial"/>
              </a:rPr>
              <a:t>has received consulting fees, honoraria and/or support for attending meetings from </a:t>
            </a:r>
            <a:r>
              <a:rPr lang="en-US" sz="1150" dirty="0" err="1">
                <a:solidFill>
                  <a:srgbClr val="231F20"/>
                </a:solidFill>
                <a:latin typeface="Arial"/>
                <a:cs typeface="Arial"/>
              </a:rPr>
              <a:t>Biocryst</a:t>
            </a:r>
            <a:r>
              <a:rPr lang="en-US" sz="1150" dirty="0">
                <a:solidFill>
                  <a:srgbClr val="231F20"/>
                </a:solidFill>
                <a:latin typeface="Arial"/>
                <a:cs typeface="Arial"/>
              </a:rPr>
              <a:t>, CSL Behring, </a:t>
            </a:r>
            <a:r>
              <a:rPr lang="en-US" sz="1150" dirty="0" err="1">
                <a:solidFill>
                  <a:srgbClr val="231F20"/>
                </a:solidFill>
                <a:latin typeface="Arial"/>
                <a:cs typeface="Arial"/>
              </a:rPr>
              <a:t>KalVista</a:t>
            </a:r>
            <a:r>
              <a:rPr lang="en-US" sz="1150" dirty="0">
                <a:solidFill>
                  <a:srgbClr val="231F20"/>
                </a:solidFill>
                <a:latin typeface="Arial"/>
                <a:cs typeface="Arial"/>
              </a:rPr>
              <a:t> Pharmaceuticals, Inc., Pharming, </a:t>
            </a:r>
            <a:r>
              <a:rPr lang="en-US" sz="1150" dirty="0" err="1">
                <a:solidFill>
                  <a:srgbClr val="231F20"/>
                </a:solidFill>
                <a:latin typeface="Arial"/>
                <a:cs typeface="Arial"/>
              </a:rPr>
              <a:t>Pharvaris</a:t>
            </a:r>
            <a:r>
              <a:rPr lang="en-US" sz="1150" dirty="0">
                <a:solidFill>
                  <a:srgbClr val="231F20"/>
                </a:solidFill>
                <a:latin typeface="Arial"/>
                <a:cs typeface="Arial"/>
              </a:rPr>
              <a:t> and Takeda.</a:t>
            </a:r>
          </a:p>
          <a:p>
            <a:pPr marL="27024" marR="175658">
              <a:lnSpc>
                <a:spcPct val="101800"/>
              </a:lnSpc>
              <a:spcBef>
                <a:spcPts val="287"/>
              </a:spcBef>
              <a:spcAft>
                <a:spcPts val="300"/>
              </a:spcAft>
            </a:pPr>
            <a:r>
              <a:rPr sz="1150" b="1" dirty="0">
                <a:solidFill>
                  <a:srgbClr val="231F20"/>
                </a:solidFill>
                <a:latin typeface="Arial"/>
                <a:cs typeface="Arial"/>
              </a:rPr>
              <a:t>Jonathan A. Bernstein: </a:t>
            </a:r>
            <a:r>
              <a:rPr sz="1150" dirty="0">
                <a:solidFill>
                  <a:srgbClr val="231F20"/>
                </a:solidFill>
                <a:latin typeface="Arial"/>
                <a:cs typeface="Arial"/>
              </a:rPr>
              <a:t>has received grants and/or honoraria from KalVista Pharmaceuticals, BioCryst, BioMarin, CSL Behring, Intellia, Ionis, Pharming, Pharvaris, and Takeda/Shire and serves as the immediate past president of the American Academy of Allergy, Asthma &amp; Immunology (AAAAI).</a:t>
            </a:r>
            <a:endParaRPr sz="1150" dirty="0">
              <a:latin typeface="Arial"/>
              <a:cs typeface="Arial"/>
            </a:endParaRPr>
          </a:p>
          <a:p>
            <a:pPr marL="27024" marR="339155">
              <a:lnSpc>
                <a:spcPct val="101800"/>
              </a:lnSpc>
              <a:spcBef>
                <a:spcPts val="287"/>
              </a:spcBef>
              <a:spcAft>
                <a:spcPts val="300"/>
              </a:spcAft>
            </a:pPr>
            <a:r>
              <a:rPr sz="1150" b="1" dirty="0">
                <a:solidFill>
                  <a:srgbClr val="231F20"/>
                </a:solidFill>
                <a:latin typeface="Arial"/>
                <a:cs typeface="Arial"/>
              </a:rPr>
              <a:t>Danny M. Cohn: </a:t>
            </a:r>
            <a:r>
              <a:rPr sz="1150" dirty="0">
                <a:solidFill>
                  <a:srgbClr val="231F20"/>
                </a:solidFill>
                <a:latin typeface="Arial"/>
                <a:cs typeface="Arial"/>
              </a:rPr>
              <a:t>has received consulting fees paid to the institution, honoraria paid to the institution, meeting/travel support, and research support; has served on advisory boards for KalVista Pharmaceuticals, Astria, BioCryst, CSL Behring, Intellia, Ionis</a:t>
            </a:r>
            <a:r>
              <a:rPr lang="en-US" sz="11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231F20"/>
                </a:solidFill>
                <a:latin typeface="Arial"/>
                <a:cs typeface="Arial"/>
              </a:rPr>
              <a:t>Pharmaceuticals, </a:t>
            </a:r>
            <a:br>
              <a:rPr lang="en-US" sz="1150" dirty="0">
                <a:solidFill>
                  <a:srgbClr val="231F20"/>
                </a:solidFill>
                <a:latin typeface="Arial"/>
                <a:cs typeface="Arial"/>
              </a:rPr>
            </a:br>
            <a:r>
              <a:rPr sz="1150" dirty="0">
                <a:solidFill>
                  <a:srgbClr val="231F20"/>
                </a:solidFill>
                <a:latin typeface="Arial"/>
                <a:cs typeface="Arial"/>
              </a:rPr>
              <a:t>Pharming, Pharvaris, and Takeda; and has a leadership role for the HAE International (HAEi) Medical Advisory panel for Central Eastern Europe and Benelux.</a:t>
            </a:r>
            <a:endParaRPr sz="1150" dirty="0">
              <a:latin typeface="Arial"/>
              <a:cs typeface="Arial"/>
            </a:endParaRPr>
          </a:p>
          <a:p>
            <a:pPr marL="27024" marR="101341">
              <a:lnSpc>
                <a:spcPct val="101800"/>
              </a:lnSpc>
              <a:spcBef>
                <a:spcPts val="277"/>
              </a:spcBef>
              <a:spcAft>
                <a:spcPts val="300"/>
              </a:spcAft>
            </a:pPr>
            <a:r>
              <a:rPr sz="1150" b="1" dirty="0">
                <a:solidFill>
                  <a:srgbClr val="231F20"/>
                </a:solidFill>
                <a:latin typeface="Arial"/>
                <a:cs typeface="Arial"/>
              </a:rPr>
              <a:t>Henriette Farkas: </a:t>
            </a:r>
            <a:r>
              <a:rPr sz="1150" dirty="0">
                <a:solidFill>
                  <a:srgbClr val="231F20"/>
                </a:solidFill>
                <a:latin typeface="Arial"/>
                <a:cs typeface="Arial"/>
              </a:rPr>
              <a:t>has received grants paid to the institution, honoraria, meeting/travel support, </a:t>
            </a:r>
            <a:br>
              <a:rPr lang="en-US" sz="1150" dirty="0">
                <a:solidFill>
                  <a:srgbClr val="231F20"/>
                </a:solidFill>
                <a:latin typeface="Arial"/>
                <a:cs typeface="Arial"/>
              </a:rPr>
            </a:br>
            <a:r>
              <a:rPr sz="1150" dirty="0">
                <a:solidFill>
                  <a:srgbClr val="231F20"/>
                </a:solidFill>
                <a:latin typeface="Arial"/>
                <a:cs typeface="Arial"/>
              </a:rPr>
              <a:t>and/or served on advisory boards for KalVista Pharmaceuticals, Astria, BioCryst, CSL Behring, </a:t>
            </a:r>
            <a:br>
              <a:rPr lang="en-US" sz="1150" dirty="0">
                <a:solidFill>
                  <a:srgbClr val="231F20"/>
                </a:solidFill>
                <a:latin typeface="Arial"/>
                <a:cs typeface="Arial"/>
              </a:rPr>
            </a:br>
            <a:r>
              <a:rPr sz="1150" dirty="0">
                <a:solidFill>
                  <a:srgbClr val="231F20"/>
                </a:solidFill>
                <a:latin typeface="Arial"/>
                <a:cs typeface="Arial"/>
              </a:rPr>
              <a:t>Intellia, Ono Pharmaceutical, Pharming, Pharvaris, and Takeda and has served a leadership role </a:t>
            </a:r>
            <a:br>
              <a:rPr lang="en-US" sz="1150" dirty="0">
                <a:solidFill>
                  <a:srgbClr val="231F20"/>
                </a:solidFill>
                <a:latin typeface="Arial"/>
                <a:cs typeface="Arial"/>
              </a:rPr>
            </a:br>
            <a:r>
              <a:rPr sz="1150" dirty="0">
                <a:solidFill>
                  <a:srgbClr val="231F20"/>
                </a:solidFill>
                <a:latin typeface="Arial"/>
                <a:cs typeface="Arial"/>
              </a:rPr>
              <a:t>on the Angioedema Centers of Reference and Excellence (ACARE) Steering Committee.</a:t>
            </a:r>
            <a:endParaRPr lang="en-US" sz="1150" dirty="0">
              <a:solidFill>
                <a:srgbClr val="231F20"/>
              </a:solidFill>
              <a:latin typeface="Arial"/>
              <a:cs typeface="Arial"/>
            </a:endParaRPr>
          </a:p>
          <a:p>
            <a:pPr marL="27024" marR="101341">
              <a:lnSpc>
                <a:spcPct val="101800"/>
              </a:lnSpc>
              <a:spcBef>
                <a:spcPts val="277"/>
              </a:spcBef>
              <a:spcAft>
                <a:spcPts val="300"/>
              </a:spcAft>
            </a:pPr>
            <a:r>
              <a:rPr lang="en-US" sz="1150" b="1" spc="-10" dirty="0">
                <a:solidFill>
                  <a:srgbClr val="231F20"/>
                </a:solidFill>
                <a:latin typeface="Arial"/>
                <a:cs typeface="Arial"/>
              </a:rPr>
              <a:t>William R. </a:t>
            </a:r>
            <a:r>
              <a:rPr lang="en-US" sz="1150" b="1" spc="-10" dirty="0" err="1">
                <a:solidFill>
                  <a:srgbClr val="231F20"/>
                </a:solidFill>
                <a:latin typeface="Arial"/>
                <a:cs typeface="Arial"/>
              </a:rPr>
              <a:t>Lumry</a:t>
            </a:r>
            <a:r>
              <a:rPr lang="en-US" sz="1150" b="1" spc="-10" dirty="0">
                <a:solidFill>
                  <a:srgbClr val="231F20"/>
                </a:solidFill>
                <a:latin typeface="Arial"/>
                <a:cs typeface="Arial"/>
              </a:rPr>
              <a:t>: </a:t>
            </a:r>
            <a:r>
              <a:rPr lang="en-US" sz="1150" spc="-10" dirty="0">
                <a:solidFill>
                  <a:srgbClr val="231F20"/>
                </a:solidFill>
                <a:latin typeface="Arial"/>
                <a:cs typeface="Arial"/>
              </a:rPr>
              <a:t>is a member of advisory boards for </a:t>
            </a:r>
            <a:r>
              <a:rPr lang="en-US" sz="1150" spc="-10" dirty="0" err="1">
                <a:solidFill>
                  <a:srgbClr val="231F20"/>
                </a:solidFill>
                <a:latin typeface="Arial"/>
                <a:cs typeface="Arial"/>
              </a:rPr>
              <a:t>BioCryst</a:t>
            </a:r>
            <a:r>
              <a:rPr lang="en-US" sz="1150" spc="-10" dirty="0">
                <a:solidFill>
                  <a:srgbClr val="231F20"/>
                </a:solidFill>
                <a:latin typeface="Arial"/>
                <a:cs typeface="Arial"/>
              </a:rPr>
              <a:t>, CSL Behring, and Takeda; has received research grants from </a:t>
            </a:r>
            <a:r>
              <a:rPr lang="en-US" sz="1150" spc="-10" dirty="0" err="1">
                <a:solidFill>
                  <a:srgbClr val="231F20"/>
                </a:solidFill>
                <a:latin typeface="Arial"/>
                <a:cs typeface="Arial"/>
              </a:rPr>
              <a:t>BioCryst</a:t>
            </a:r>
            <a:r>
              <a:rPr lang="en-US" sz="1150" spc="-10" dirty="0">
                <a:solidFill>
                  <a:srgbClr val="231F20"/>
                </a:solidFill>
                <a:latin typeface="Arial"/>
                <a:cs typeface="Arial"/>
              </a:rPr>
              <a:t>, CSL Behring, Ionis, and Takeda; consulting fees from </a:t>
            </a:r>
            <a:r>
              <a:rPr lang="en-US" sz="1150" spc="-10" dirty="0" err="1">
                <a:solidFill>
                  <a:srgbClr val="231F20"/>
                </a:solidFill>
                <a:latin typeface="Arial"/>
                <a:cs typeface="Arial"/>
              </a:rPr>
              <a:t>BioCryst</a:t>
            </a:r>
            <a:r>
              <a:rPr lang="en-US" sz="1150" spc="-10" dirty="0">
                <a:solidFill>
                  <a:srgbClr val="231F20"/>
                </a:solidFill>
                <a:latin typeface="Arial"/>
                <a:cs typeface="Arial"/>
              </a:rPr>
              <a:t>, CSL Behring, Fresenius Kabi, Pharming, and Takeda; payments for lectures from CSL Behring, Pharming, and Takeda; and is an advisory board member of the US Hereditary Angioedema Association.</a:t>
            </a:r>
            <a:endParaRPr lang="en-US" sz="1150" spc="-10" dirty="0">
              <a:latin typeface="Arial"/>
              <a:cs typeface="Arial"/>
            </a:endParaRPr>
          </a:p>
        </p:txBody>
      </p:sp>
      <p:sp>
        <p:nvSpPr>
          <p:cNvPr id="14" name="object 126">
            <a:extLst>
              <a:ext uri="{FF2B5EF4-FFF2-40B4-BE49-F238E27FC236}">
                <a16:creationId xmlns:a16="http://schemas.microsoft.com/office/drawing/2014/main" id="{CBCA7F77-BC86-7CB0-DC97-9D87B9E9B025}"/>
              </a:ext>
            </a:extLst>
          </p:cNvPr>
          <p:cNvSpPr txBox="1"/>
          <p:nvPr/>
        </p:nvSpPr>
        <p:spPr>
          <a:xfrm>
            <a:off x="22389178" y="36804555"/>
            <a:ext cx="6993859" cy="2651964"/>
          </a:xfrm>
          <a:prstGeom prst="rect">
            <a:avLst/>
          </a:prstGeom>
        </p:spPr>
        <p:txBody>
          <a:bodyPr vert="horz" wrap="square" lIns="0" tIns="25673" rIns="0" bIns="0" rtlCol="0">
            <a:spAutoFit/>
          </a:bodyPr>
          <a:lstStyle/>
          <a:p>
            <a:pPr marL="27024" marR="29727">
              <a:lnSpc>
                <a:spcPct val="101800"/>
              </a:lnSpc>
              <a:spcBef>
                <a:spcPts val="287"/>
              </a:spcBef>
              <a:spcAft>
                <a:spcPts val="300"/>
              </a:spcAft>
            </a:pPr>
            <a:r>
              <a:rPr sz="1150" b="1" dirty="0">
                <a:solidFill>
                  <a:srgbClr val="231F20"/>
                </a:solidFill>
                <a:latin typeface="Arial"/>
                <a:cs typeface="Arial"/>
              </a:rPr>
              <a:t>Marc A. Riedl</a:t>
            </a:r>
            <a:r>
              <a:rPr sz="1150" dirty="0">
                <a:solidFill>
                  <a:srgbClr val="231F20"/>
                </a:solidFill>
                <a:latin typeface="Arial"/>
                <a:cs typeface="Arial"/>
              </a:rPr>
              <a:t>: is or recently was a speaker and/or advisor for and/or has received research funding </a:t>
            </a:r>
            <a:br>
              <a:rPr lang="en-US" sz="1150" dirty="0">
                <a:solidFill>
                  <a:srgbClr val="231F20"/>
                </a:solidFill>
                <a:latin typeface="Arial"/>
                <a:cs typeface="Arial"/>
              </a:rPr>
            </a:br>
            <a:r>
              <a:rPr sz="1150" dirty="0">
                <a:solidFill>
                  <a:srgbClr val="231F20"/>
                </a:solidFill>
                <a:latin typeface="Arial"/>
                <a:cs typeface="Arial"/>
              </a:rPr>
              <a:t>from Astria, BioCryst, BioMarin, Celldex, CSL Behring, Cycle Pharma, Grifols, Intellia, Ionis, KalVista, Pfizer, Pharming, Pharvaris, Sanofi-Regeneron, and Takeda.</a:t>
            </a:r>
            <a:endParaRPr sz="1150" dirty="0">
              <a:latin typeface="Arial"/>
              <a:cs typeface="Arial"/>
            </a:endParaRPr>
          </a:p>
          <a:p>
            <a:pPr marL="27024">
              <a:spcBef>
                <a:spcPts val="309"/>
              </a:spcBef>
              <a:spcAft>
                <a:spcPts val="300"/>
              </a:spcAft>
            </a:pPr>
            <a:r>
              <a:rPr sz="1150" b="1" dirty="0">
                <a:solidFill>
                  <a:srgbClr val="231F20"/>
                </a:solidFill>
                <a:latin typeface="Arial"/>
                <a:cs typeface="Arial"/>
              </a:rPr>
              <a:t>Andrea </a:t>
            </a:r>
            <a:r>
              <a:rPr sz="1150" b="1" dirty="0" err="1">
                <a:solidFill>
                  <a:srgbClr val="231F20"/>
                </a:solidFill>
                <a:latin typeface="Arial"/>
                <a:cs typeface="Arial"/>
              </a:rPr>
              <a:t>Zanichelli</a:t>
            </a:r>
            <a:r>
              <a:rPr lang="en-US" sz="1150" b="1" dirty="0">
                <a:solidFill>
                  <a:srgbClr val="231F20"/>
                </a:solidFill>
                <a:latin typeface="Arial"/>
                <a:cs typeface="Arial"/>
              </a:rPr>
              <a:t>: </a:t>
            </a:r>
            <a:r>
              <a:rPr lang="en-US" sz="1150" dirty="0">
                <a:solidFill>
                  <a:srgbClr val="231F20"/>
                </a:solidFill>
                <a:latin typeface="Arial"/>
                <a:cs typeface="Arial"/>
              </a:rPr>
              <a:t>has received honoraria, meeting/travel support, and/or served on advisory boards </a:t>
            </a:r>
            <a:br>
              <a:rPr lang="en-US" sz="1150" dirty="0">
                <a:solidFill>
                  <a:srgbClr val="231F20"/>
                </a:solidFill>
                <a:latin typeface="Arial"/>
                <a:cs typeface="Arial"/>
              </a:rPr>
            </a:br>
            <a:r>
              <a:rPr lang="en-US" sz="1150" dirty="0">
                <a:solidFill>
                  <a:srgbClr val="231F20"/>
                </a:solidFill>
                <a:latin typeface="Arial"/>
                <a:cs typeface="Arial"/>
              </a:rPr>
              <a:t>for </a:t>
            </a:r>
            <a:r>
              <a:rPr lang="en-US" sz="1150" dirty="0" err="1">
                <a:solidFill>
                  <a:srgbClr val="231F20"/>
                </a:solidFill>
                <a:latin typeface="Arial"/>
                <a:cs typeface="Arial"/>
              </a:rPr>
              <a:t>KalVista</a:t>
            </a:r>
            <a:r>
              <a:rPr lang="en-US" sz="1150" dirty="0">
                <a:solidFill>
                  <a:srgbClr val="231F20"/>
                </a:solidFill>
                <a:latin typeface="Arial"/>
                <a:cs typeface="Arial"/>
              </a:rPr>
              <a:t> Pharmaceuticals, Astria, </a:t>
            </a:r>
            <a:r>
              <a:rPr lang="en-US" sz="1150" dirty="0" err="1">
                <a:solidFill>
                  <a:srgbClr val="231F20"/>
                </a:solidFill>
                <a:latin typeface="Arial"/>
                <a:cs typeface="Arial"/>
              </a:rPr>
              <a:t>BioCryst</a:t>
            </a:r>
            <a:r>
              <a:rPr lang="en-US" sz="1150" dirty="0">
                <a:solidFill>
                  <a:srgbClr val="231F20"/>
                </a:solidFill>
                <a:latin typeface="Arial"/>
                <a:cs typeface="Arial"/>
              </a:rPr>
              <a:t>, CSL Behring, Pharming, </a:t>
            </a:r>
            <a:r>
              <a:rPr lang="en-US" sz="1150" dirty="0" err="1">
                <a:solidFill>
                  <a:srgbClr val="231F20"/>
                </a:solidFill>
                <a:latin typeface="Arial"/>
                <a:cs typeface="Arial"/>
              </a:rPr>
              <a:t>Pharvaris</a:t>
            </a:r>
            <a:r>
              <a:rPr lang="en-US" sz="1150" dirty="0">
                <a:solidFill>
                  <a:srgbClr val="231F20"/>
                </a:solidFill>
                <a:latin typeface="Arial"/>
                <a:cs typeface="Arial"/>
              </a:rPr>
              <a:t>, and Takeda.</a:t>
            </a:r>
            <a:endParaRPr sz="1150" dirty="0">
              <a:latin typeface="Arial"/>
              <a:cs typeface="Arial"/>
            </a:endParaRPr>
          </a:p>
          <a:p>
            <a:pPr marL="27024" marR="737764">
              <a:lnSpc>
                <a:spcPct val="101800"/>
              </a:lnSpc>
              <a:spcBef>
                <a:spcPts val="287"/>
              </a:spcBef>
              <a:spcAft>
                <a:spcPts val="300"/>
              </a:spcAft>
            </a:pPr>
            <a:r>
              <a:rPr sz="1150" b="1" dirty="0">
                <a:solidFill>
                  <a:srgbClr val="231F20"/>
                </a:solidFill>
                <a:latin typeface="Arial"/>
                <a:cs typeface="Arial"/>
              </a:rPr>
              <a:t>James Hao, Michael D. Smith, Christopher M. Yea, and Paul K. Audhya</a:t>
            </a:r>
            <a:r>
              <a:rPr sz="1150" dirty="0">
                <a:solidFill>
                  <a:srgbClr val="231F20"/>
                </a:solidFill>
                <a:latin typeface="Arial"/>
                <a:cs typeface="Arial"/>
              </a:rPr>
              <a:t>: are</a:t>
            </a:r>
            <a:r>
              <a:rPr lang="en-US" sz="11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231F20"/>
                </a:solidFill>
                <a:latin typeface="Arial"/>
                <a:cs typeface="Arial"/>
              </a:rPr>
              <a:t>employees </a:t>
            </a:r>
            <a:br>
              <a:rPr lang="en-US" sz="1150" dirty="0">
                <a:solidFill>
                  <a:srgbClr val="231F20"/>
                </a:solidFill>
                <a:latin typeface="Arial"/>
                <a:cs typeface="Arial"/>
              </a:rPr>
            </a:br>
            <a:r>
              <a:rPr sz="1150" dirty="0">
                <a:solidFill>
                  <a:srgbClr val="231F20"/>
                </a:solidFill>
                <a:latin typeface="Arial"/>
                <a:cs typeface="Arial"/>
              </a:rPr>
              <a:t>of KalVista Pharmaceuticals.</a:t>
            </a:r>
            <a:endParaRPr sz="1150" dirty="0">
              <a:latin typeface="Arial"/>
              <a:cs typeface="Arial"/>
            </a:endParaRPr>
          </a:p>
          <a:p>
            <a:pPr marL="27024">
              <a:spcBef>
                <a:spcPts val="309"/>
              </a:spcBef>
              <a:spcAft>
                <a:spcPts val="300"/>
              </a:spcAft>
            </a:pPr>
            <a:r>
              <a:rPr sz="1150" b="1" dirty="0">
                <a:solidFill>
                  <a:srgbClr val="231F20"/>
                </a:solidFill>
                <a:latin typeface="Arial"/>
                <a:cs typeface="Arial"/>
              </a:rPr>
              <a:t>Sinisa </a:t>
            </a:r>
            <a:r>
              <a:rPr sz="1150" b="1" dirty="0" err="1">
                <a:solidFill>
                  <a:srgbClr val="231F20"/>
                </a:solidFill>
                <a:latin typeface="Arial"/>
                <a:cs typeface="Arial"/>
              </a:rPr>
              <a:t>Savic</a:t>
            </a:r>
            <a:r>
              <a:rPr lang="en-US" sz="1150" b="1" dirty="0">
                <a:solidFill>
                  <a:srgbClr val="231F20"/>
                </a:solidFill>
                <a:latin typeface="Arial"/>
                <a:cs typeface="Arial"/>
              </a:rPr>
              <a:t>: </a:t>
            </a:r>
            <a:r>
              <a:rPr lang="en-US" sz="1150" dirty="0">
                <a:solidFill>
                  <a:srgbClr val="231F20"/>
                </a:solidFill>
                <a:latin typeface="Arial"/>
                <a:cs typeface="Arial"/>
              </a:rPr>
              <a:t>has received grants, consulting fees, honoraria, and/or meeting/travel support from </a:t>
            </a:r>
            <a:br>
              <a:rPr lang="en-US" sz="1150" dirty="0">
                <a:solidFill>
                  <a:srgbClr val="231F20"/>
                </a:solidFill>
                <a:latin typeface="Arial"/>
                <a:cs typeface="Arial"/>
              </a:rPr>
            </a:br>
            <a:r>
              <a:rPr lang="en-US" sz="1150" dirty="0" err="1">
                <a:solidFill>
                  <a:srgbClr val="231F20"/>
                </a:solidFill>
                <a:latin typeface="Arial"/>
                <a:cs typeface="Arial"/>
              </a:rPr>
              <a:t>KalVista</a:t>
            </a:r>
            <a:r>
              <a:rPr lang="en-US" sz="1150" dirty="0">
                <a:solidFill>
                  <a:srgbClr val="231F20"/>
                </a:solidFill>
                <a:latin typeface="Arial"/>
                <a:cs typeface="Arial"/>
              </a:rPr>
              <a:t> Pharmaceuticals, Astra Zeneca, </a:t>
            </a:r>
            <a:r>
              <a:rPr lang="en-US" sz="1150" dirty="0" err="1">
                <a:solidFill>
                  <a:srgbClr val="231F20"/>
                </a:solidFill>
                <a:latin typeface="Arial"/>
                <a:cs typeface="Arial"/>
              </a:rPr>
              <a:t>BioCryst</a:t>
            </a:r>
            <a:r>
              <a:rPr lang="en-US" sz="1150" dirty="0">
                <a:solidFill>
                  <a:srgbClr val="231F20"/>
                </a:solidFill>
                <a:latin typeface="Arial"/>
                <a:cs typeface="Arial"/>
              </a:rPr>
              <a:t>, CSL Behring, Novartis, </a:t>
            </a:r>
            <a:r>
              <a:rPr lang="en-US" sz="1150" dirty="0" err="1">
                <a:solidFill>
                  <a:srgbClr val="231F20"/>
                </a:solidFill>
                <a:latin typeface="Arial"/>
                <a:cs typeface="Arial"/>
              </a:rPr>
              <a:t>Pharvaris</a:t>
            </a:r>
            <a:r>
              <a:rPr lang="en-US" sz="1150" dirty="0">
                <a:solidFill>
                  <a:srgbClr val="231F20"/>
                </a:solidFill>
                <a:latin typeface="Arial"/>
                <a:cs typeface="Arial"/>
              </a:rPr>
              <a:t>, SOBI, and </a:t>
            </a:r>
            <a:br>
              <a:rPr lang="en-US" sz="1150" dirty="0">
                <a:solidFill>
                  <a:srgbClr val="231F20"/>
                </a:solidFill>
                <a:latin typeface="Arial"/>
                <a:cs typeface="Arial"/>
              </a:rPr>
            </a:br>
            <a:r>
              <a:rPr lang="en-US" sz="1150" dirty="0">
                <a:solidFill>
                  <a:srgbClr val="231F20"/>
                </a:solidFill>
                <a:latin typeface="Arial"/>
                <a:cs typeface="Arial"/>
              </a:rPr>
              <a:t>Takeda and serves a leadership position in the British Society for Immunology Clinical Immunology Professional Network (BSI-CIPN).</a:t>
            </a:r>
            <a:endParaRPr sz="1150" dirty="0">
              <a:latin typeface="Arial"/>
              <a:cs typeface="Arial"/>
            </a:endParaRPr>
          </a:p>
          <a:p>
            <a:pPr marL="27024">
              <a:spcBef>
                <a:spcPts val="309"/>
              </a:spcBef>
              <a:spcAft>
                <a:spcPts val="300"/>
              </a:spcAft>
            </a:pPr>
            <a:r>
              <a:rPr sz="1150" b="1" dirty="0" err="1">
                <a:solidFill>
                  <a:srgbClr val="231F20"/>
                </a:solidFill>
                <a:latin typeface="Arial"/>
                <a:cs typeface="Arial"/>
              </a:rPr>
              <a:t>Sorena</a:t>
            </a:r>
            <a:r>
              <a:rPr sz="1150" b="1" dirty="0">
                <a:solidFill>
                  <a:srgbClr val="231F20"/>
                </a:solidFill>
                <a:latin typeface="Arial"/>
                <a:cs typeface="Arial"/>
              </a:rPr>
              <a:t> Kiani-Alikhan</a:t>
            </a:r>
            <a:r>
              <a:rPr lang="en-US" sz="1150" b="1" dirty="0">
                <a:solidFill>
                  <a:srgbClr val="231F20"/>
                </a:solidFill>
                <a:latin typeface="Arial"/>
                <a:cs typeface="Arial"/>
              </a:rPr>
              <a:t>: </a:t>
            </a:r>
            <a:r>
              <a:rPr lang="en-US" sz="1150" dirty="0">
                <a:solidFill>
                  <a:srgbClr val="231F20"/>
                </a:solidFill>
                <a:latin typeface="Arial"/>
                <a:cs typeface="Arial"/>
              </a:rPr>
              <a:t>has received speaker or consultancy fees from </a:t>
            </a:r>
            <a:r>
              <a:rPr lang="en-US" sz="1150" dirty="0" err="1">
                <a:solidFill>
                  <a:srgbClr val="231F20"/>
                </a:solidFill>
                <a:latin typeface="Arial"/>
                <a:cs typeface="Arial"/>
              </a:rPr>
              <a:t>BioCryst</a:t>
            </a:r>
            <a:r>
              <a:rPr lang="en-US" sz="1150" dirty="0">
                <a:solidFill>
                  <a:srgbClr val="231F20"/>
                </a:solidFill>
                <a:latin typeface="Arial"/>
                <a:cs typeface="Arial"/>
              </a:rPr>
              <a:t>, CSL Behring, </a:t>
            </a:r>
            <a:br>
              <a:rPr lang="en-US" sz="1150" dirty="0">
                <a:solidFill>
                  <a:srgbClr val="231F20"/>
                </a:solidFill>
                <a:latin typeface="Arial"/>
                <a:cs typeface="Arial"/>
              </a:rPr>
            </a:br>
            <a:r>
              <a:rPr lang="en-US" sz="1150" dirty="0">
                <a:solidFill>
                  <a:srgbClr val="231F20"/>
                </a:solidFill>
                <a:latin typeface="Arial"/>
                <a:cs typeface="Arial"/>
              </a:rPr>
              <a:t>Pharming, and Takeda.</a:t>
            </a:r>
            <a:endParaRPr sz="1150" dirty="0">
              <a:latin typeface="Arial"/>
              <a:cs typeface="Arial"/>
            </a:endParaRPr>
          </a:p>
        </p:txBody>
      </p:sp>
      <p:sp>
        <p:nvSpPr>
          <p:cNvPr id="15" name="object 127">
            <a:extLst>
              <a:ext uri="{FF2B5EF4-FFF2-40B4-BE49-F238E27FC236}">
                <a16:creationId xmlns:a16="http://schemas.microsoft.com/office/drawing/2014/main" id="{74F9F4EE-6E18-D74B-99D1-2A254E5EB519}"/>
              </a:ext>
            </a:extLst>
          </p:cNvPr>
          <p:cNvSpPr txBox="1"/>
          <p:nvPr/>
        </p:nvSpPr>
        <p:spPr>
          <a:xfrm>
            <a:off x="22389179" y="39614512"/>
            <a:ext cx="4136077" cy="1864382"/>
          </a:xfrm>
          <a:prstGeom prst="rect">
            <a:avLst/>
          </a:prstGeom>
        </p:spPr>
        <p:txBody>
          <a:bodyPr vert="horz" wrap="square" lIns="0" tIns="64858" rIns="0" bIns="0" rtlCol="0">
            <a:spAutoFit/>
          </a:bodyPr>
          <a:lstStyle/>
          <a:p>
            <a:pPr marL="27024">
              <a:spcBef>
                <a:spcPts val="511"/>
              </a:spcBef>
            </a:pPr>
            <a:r>
              <a:rPr sz="1277" b="1" spc="-21" dirty="0">
                <a:solidFill>
                  <a:srgbClr val="193854"/>
                </a:solidFill>
                <a:latin typeface="Arial"/>
                <a:cs typeface="Arial"/>
              </a:rPr>
              <a:t>References</a:t>
            </a:r>
            <a:endParaRPr sz="1277" dirty="0">
              <a:solidFill>
                <a:srgbClr val="193854"/>
              </a:solidFill>
              <a:latin typeface="Arial"/>
              <a:cs typeface="Arial"/>
            </a:endParaRPr>
          </a:p>
          <a:p>
            <a:pPr marL="251326" indent="-224302">
              <a:spcBef>
                <a:spcPts val="319"/>
              </a:spcBef>
              <a:buAutoNum type="arabicPeriod"/>
              <a:tabLst>
                <a:tab pos="251326" algn="l"/>
              </a:tabLst>
            </a:pPr>
            <a:r>
              <a:rPr sz="1277" dirty="0">
                <a:solidFill>
                  <a:srgbClr val="231F20"/>
                </a:solidFill>
                <a:latin typeface="Arial"/>
                <a:cs typeface="Arial"/>
              </a:rPr>
              <a:t>Maurer</a:t>
            </a:r>
            <a:r>
              <a:rPr sz="1277" spc="3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77" dirty="0">
                <a:solidFill>
                  <a:srgbClr val="231F20"/>
                </a:solidFill>
                <a:latin typeface="Arial"/>
                <a:cs typeface="Arial"/>
              </a:rPr>
              <a:t>M,</a:t>
            </a:r>
            <a:r>
              <a:rPr sz="1277" spc="4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77" dirty="0">
                <a:solidFill>
                  <a:srgbClr val="231F20"/>
                </a:solidFill>
                <a:latin typeface="Arial"/>
                <a:cs typeface="Arial"/>
              </a:rPr>
              <a:t>et</a:t>
            </a:r>
            <a:r>
              <a:rPr sz="1277" spc="4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77" dirty="0">
                <a:solidFill>
                  <a:srgbClr val="231F20"/>
                </a:solidFill>
                <a:latin typeface="Arial"/>
                <a:cs typeface="Arial"/>
              </a:rPr>
              <a:t>al.</a:t>
            </a:r>
            <a:r>
              <a:rPr sz="1277" spc="4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77" i="1" dirty="0">
                <a:solidFill>
                  <a:srgbClr val="231F20"/>
                </a:solidFill>
                <a:latin typeface="Arial"/>
                <a:cs typeface="Arial"/>
              </a:rPr>
              <a:t>Allergy</a:t>
            </a:r>
            <a:r>
              <a:rPr sz="1277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1277" spc="4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77" dirty="0">
                <a:solidFill>
                  <a:srgbClr val="231F20"/>
                </a:solidFill>
                <a:latin typeface="Arial"/>
                <a:cs typeface="Arial"/>
              </a:rPr>
              <a:t>2018;73(8):1575-</a:t>
            </a:r>
            <a:r>
              <a:rPr sz="1277" spc="-21" dirty="0">
                <a:solidFill>
                  <a:srgbClr val="231F20"/>
                </a:solidFill>
                <a:latin typeface="Arial"/>
                <a:cs typeface="Arial"/>
              </a:rPr>
              <a:t>1596.</a:t>
            </a:r>
            <a:endParaRPr sz="1277" dirty="0">
              <a:latin typeface="Arial"/>
              <a:cs typeface="Arial"/>
            </a:endParaRPr>
          </a:p>
          <a:p>
            <a:pPr marL="251326" indent="-224302">
              <a:spcBef>
                <a:spcPts val="585"/>
              </a:spcBef>
              <a:buAutoNum type="arabicPeriod"/>
              <a:tabLst>
                <a:tab pos="251326" algn="l"/>
              </a:tabLst>
            </a:pPr>
            <a:r>
              <a:rPr sz="1277" dirty="0">
                <a:solidFill>
                  <a:srgbClr val="231F20"/>
                </a:solidFill>
                <a:latin typeface="Arial"/>
                <a:cs typeface="Arial"/>
              </a:rPr>
              <a:t>Maurer M, et al. </a:t>
            </a:r>
            <a:r>
              <a:rPr sz="1277" i="1" dirty="0">
                <a:solidFill>
                  <a:srgbClr val="231F20"/>
                </a:solidFill>
                <a:latin typeface="Arial"/>
                <a:cs typeface="Arial"/>
              </a:rPr>
              <a:t>Allergy.</a:t>
            </a:r>
            <a:r>
              <a:rPr sz="1277" i="1" spc="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77" dirty="0">
                <a:solidFill>
                  <a:srgbClr val="231F20"/>
                </a:solidFill>
                <a:latin typeface="Arial"/>
                <a:cs typeface="Arial"/>
              </a:rPr>
              <a:t>2022;77:1961-</a:t>
            </a:r>
            <a:r>
              <a:rPr sz="1277" spc="-21" dirty="0">
                <a:solidFill>
                  <a:srgbClr val="231F20"/>
                </a:solidFill>
                <a:latin typeface="Arial"/>
                <a:cs typeface="Arial"/>
              </a:rPr>
              <a:t>1990.</a:t>
            </a:r>
            <a:endParaRPr sz="1277" dirty="0">
              <a:latin typeface="Arial"/>
              <a:cs typeface="Arial"/>
            </a:endParaRPr>
          </a:p>
          <a:p>
            <a:pPr marL="251326" indent="-224302">
              <a:spcBef>
                <a:spcPts val="596"/>
              </a:spcBef>
              <a:buAutoNum type="arabicPeriod"/>
              <a:tabLst>
                <a:tab pos="251326" algn="l"/>
              </a:tabLst>
            </a:pPr>
            <a:r>
              <a:rPr sz="1277" dirty="0">
                <a:solidFill>
                  <a:srgbClr val="231F20"/>
                </a:solidFill>
                <a:latin typeface="Arial"/>
                <a:cs typeface="Arial"/>
              </a:rPr>
              <a:t>Mendivil</a:t>
            </a:r>
            <a:r>
              <a:rPr sz="1277" spc="-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77" dirty="0">
                <a:solidFill>
                  <a:srgbClr val="231F20"/>
                </a:solidFill>
                <a:latin typeface="Arial"/>
                <a:cs typeface="Arial"/>
              </a:rPr>
              <a:t>J et al. </a:t>
            </a:r>
            <a:r>
              <a:rPr sz="1277" i="1" dirty="0">
                <a:solidFill>
                  <a:srgbClr val="231F20"/>
                </a:solidFill>
                <a:latin typeface="Arial"/>
                <a:cs typeface="Arial"/>
              </a:rPr>
              <a:t>Orphanet J Rare</a:t>
            </a:r>
            <a:r>
              <a:rPr sz="1277" i="1" spc="-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77" i="1" dirty="0">
                <a:solidFill>
                  <a:srgbClr val="231F20"/>
                </a:solidFill>
                <a:latin typeface="Arial"/>
                <a:cs typeface="Arial"/>
              </a:rPr>
              <a:t>Dis</a:t>
            </a:r>
            <a:r>
              <a:rPr sz="1277" dirty="0">
                <a:solidFill>
                  <a:srgbClr val="231F20"/>
                </a:solidFill>
                <a:latin typeface="Arial"/>
                <a:cs typeface="Arial"/>
              </a:rPr>
              <a:t>. </a:t>
            </a:r>
            <a:r>
              <a:rPr sz="1277" spc="-21" dirty="0">
                <a:solidFill>
                  <a:srgbClr val="231F20"/>
                </a:solidFill>
                <a:latin typeface="Arial"/>
                <a:cs typeface="Arial"/>
              </a:rPr>
              <a:t>2021;16(1):94.</a:t>
            </a:r>
            <a:endParaRPr sz="1277" dirty="0">
              <a:latin typeface="Arial"/>
              <a:cs typeface="Arial"/>
            </a:endParaRPr>
          </a:p>
          <a:p>
            <a:pPr marL="251326" indent="-224302">
              <a:spcBef>
                <a:spcPts val="596"/>
              </a:spcBef>
              <a:buAutoNum type="arabicPeriod"/>
              <a:tabLst>
                <a:tab pos="251326" algn="l"/>
              </a:tabLst>
            </a:pPr>
            <a:r>
              <a:rPr sz="1277" spc="-21" dirty="0">
                <a:solidFill>
                  <a:srgbClr val="231F20"/>
                </a:solidFill>
                <a:latin typeface="Arial"/>
                <a:cs typeface="Arial"/>
              </a:rPr>
              <a:t>Burton</a:t>
            </a:r>
            <a:r>
              <a:rPr sz="1277" spc="-5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77" dirty="0">
                <a:solidFill>
                  <a:srgbClr val="231F20"/>
                </a:solidFill>
                <a:latin typeface="Arial"/>
                <a:cs typeface="Arial"/>
              </a:rPr>
              <a:t>AE,</a:t>
            </a:r>
            <a:r>
              <a:rPr sz="1277" spc="3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77" dirty="0">
                <a:solidFill>
                  <a:srgbClr val="231F20"/>
                </a:solidFill>
                <a:latin typeface="Arial"/>
                <a:cs typeface="Arial"/>
              </a:rPr>
              <a:t>et</a:t>
            </a:r>
            <a:r>
              <a:rPr sz="1277" spc="3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77" dirty="0">
                <a:solidFill>
                  <a:srgbClr val="231F20"/>
                </a:solidFill>
                <a:latin typeface="Arial"/>
                <a:cs typeface="Arial"/>
              </a:rPr>
              <a:t>al.</a:t>
            </a:r>
            <a:r>
              <a:rPr sz="1277" spc="4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77" i="1" dirty="0">
                <a:solidFill>
                  <a:srgbClr val="231F20"/>
                </a:solidFill>
                <a:latin typeface="Arial"/>
                <a:cs typeface="Arial"/>
              </a:rPr>
              <a:t>Int</a:t>
            </a:r>
            <a:r>
              <a:rPr sz="1277" i="1" spc="3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77" i="1" dirty="0">
                <a:solidFill>
                  <a:srgbClr val="231F20"/>
                </a:solidFill>
                <a:latin typeface="Arial"/>
                <a:cs typeface="Arial"/>
              </a:rPr>
              <a:t>Emerg</a:t>
            </a:r>
            <a:r>
              <a:rPr sz="1277" i="1" spc="3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77" i="1" dirty="0">
                <a:solidFill>
                  <a:srgbClr val="231F20"/>
                </a:solidFill>
                <a:latin typeface="Arial"/>
                <a:cs typeface="Arial"/>
              </a:rPr>
              <a:t>Nurs.</a:t>
            </a:r>
            <a:r>
              <a:rPr sz="1277" i="1" spc="3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77" spc="-21" dirty="0">
                <a:solidFill>
                  <a:srgbClr val="231F20"/>
                </a:solidFill>
                <a:latin typeface="Arial"/>
                <a:cs typeface="Arial"/>
              </a:rPr>
              <a:t>2023;71:101339</a:t>
            </a:r>
            <a:r>
              <a:rPr lang="en-US" sz="1277" spc="-21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sz="1277" dirty="0">
              <a:latin typeface="Arial"/>
              <a:cs typeface="Arial"/>
            </a:endParaRPr>
          </a:p>
          <a:p>
            <a:pPr marL="251326" indent="-224302">
              <a:spcBef>
                <a:spcPts val="596"/>
              </a:spcBef>
              <a:buAutoNum type="arabicPeriod"/>
              <a:tabLst>
                <a:tab pos="251326" algn="l"/>
              </a:tabLst>
            </a:pPr>
            <a:r>
              <a:rPr sz="1277" spc="-21" dirty="0">
                <a:solidFill>
                  <a:srgbClr val="231F20"/>
                </a:solidFill>
                <a:latin typeface="Arial"/>
                <a:cs typeface="Arial"/>
              </a:rPr>
              <a:t>Aygören-</a:t>
            </a:r>
            <a:r>
              <a:rPr sz="1277" dirty="0">
                <a:solidFill>
                  <a:srgbClr val="231F20"/>
                </a:solidFill>
                <a:latin typeface="Arial"/>
                <a:cs typeface="Arial"/>
              </a:rPr>
              <a:t>Pürsün</a:t>
            </a:r>
            <a:r>
              <a:rPr sz="1277" spc="5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77" dirty="0">
                <a:solidFill>
                  <a:srgbClr val="231F20"/>
                </a:solidFill>
                <a:latin typeface="Arial"/>
                <a:cs typeface="Arial"/>
              </a:rPr>
              <a:t>E,</a:t>
            </a:r>
            <a:r>
              <a:rPr sz="1277" spc="5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77" dirty="0">
                <a:solidFill>
                  <a:srgbClr val="231F20"/>
                </a:solidFill>
                <a:latin typeface="Arial"/>
                <a:cs typeface="Arial"/>
              </a:rPr>
              <a:t>et</a:t>
            </a:r>
            <a:r>
              <a:rPr sz="1277" spc="5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77" dirty="0">
                <a:solidFill>
                  <a:srgbClr val="231F20"/>
                </a:solidFill>
                <a:latin typeface="Arial"/>
                <a:cs typeface="Arial"/>
              </a:rPr>
              <a:t>al.</a:t>
            </a:r>
            <a:r>
              <a:rPr sz="1277" spc="5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77" i="1" dirty="0">
                <a:solidFill>
                  <a:srgbClr val="231F20"/>
                </a:solidFill>
                <a:latin typeface="Arial"/>
                <a:cs typeface="Arial"/>
              </a:rPr>
              <a:t>Lancet</a:t>
            </a:r>
            <a:r>
              <a:rPr sz="1277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1277" spc="5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77" dirty="0">
                <a:solidFill>
                  <a:srgbClr val="231F20"/>
                </a:solidFill>
                <a:latin typeface="Arial"/>
                <a:cs typeface="Arial"/>
              </a:rPr>
              <a:t>2023;401:458-</a:t>
            </a:r>
            <a:r>
              <a:rPr sz="1277" spc="-43" dirty="0">
                <a:solidFill>
                  <a:srgbClr val="231F20"/>
                </a:solidFill>
                <a:latin typeface="Arial"/>
                <a:cs typeface="Arial"/>
              </a:rPr>
              <a:t>469.</a:t>
            </a:r>
            <a:endParaRPr sz="1277" dirty="0">
              <a:latin typeface="Arial"/>
              <a:cs typeface="Arial"/>
            </a:endParaRPr>
          </a:p>
          <a:p>
            <a:pPr marL="251326" indent="-224302">
              <a:spcBef>
                <a:spcPts val="596"/>
              </a:spcBef>
              <a:buAutoNum type="arabicPeriod"/>
              <a:tabLst>
                <a:tab pos="251326" algn="l"/>
              </a:tabLst>
            </a:pPr>
            <a:r>
              <a:rPr sz="1277" dirty="0">
                <a:solidFill>
                  <a:srgbClr val="231F20"/>
                </a:solidFill>
                <a:latin typeface="Arial"/>
                <a:cs typeface="Arial"/>
              </a:rPr>
              <a:t>Riedl</a:t>
            </a:r>
            <a:r>
              <a:rPr sz="1277" spc="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77" dirty="0">
                <a:solidFill>
                  <a:srgbClr val="231F20"/>
                </a:solidFill>
                <a:latin typeface="Arial"/>
                <a:cs typeface="Arial"/>
              </a:rPr>
              <a:t>MA,</a:t>
            </a:r>
            <a:r>
              <a:rPr sz="1277" spc="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77" dirty="0">
                <a:solidFill>
                  <a:srgbClr val="231F20"/>
                </a:solidFill>
                <a:latin typeface="Arial"/>
                <a:cs typeface="Arial"/>
              </a:rPr>
              <a:t>et</a:t>
            </a:r>
            <a:r>
              <a:rPr sz="1277" spc="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77" dirty="0">
                <a:solidFill>
                  <a:srgbClr val="231F20"/>
                </a:solidFill>
                <a:latin typeface="Arial"/>
                <a:cs typeface="Arial"/>
              </a:rPr>
              <a:t>al.</a:t>
            </a:r>
            <a:r>
              <a:rPr sz="1277" spc="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77" i="1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277" i="1" spc="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77" i="1" dirty="0">
                <a:solidFill>
                  <a:srgbClr val="231F20"/>
                </a:solidFill>
                <a:latin typeface="Arial"/>
                <a:cs typeface="Arial"/>
              </a:rPr>
              <a:t>Engl</a:t>
            </a:r>
            <a:r>
              <a:rPr sz="1277" i="1" spc="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77" i="1" dirty="0">
                <a:solidFill>
                  <a:srgbClr val="231F20"/>
                </a:solidFill>
                <a:latin typeface="Arial"/>
                <a:cs typeface="Arial"/>
              </a:rPr>
              <a:t>J</a:t>
            </a:r>
            <a:r>
              <a:rPr sz="1277" i="1" spc="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77" i="1" dirty="0">
                <a:solidFill>
                  <a:srgbClr val="231F20"/>
                </a:solidFill>
                <a:latin typeface="Arial"/>
                <a:cs typeface="Arial"/>
              </a:rPr>
              <a:t>Med</a:t>
            </a:r>
            <a:r>
              <a:rPr sz="1277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1277" spc="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77" dirty="0">
                <a:solidFill>
                  <a:srgbClr val="231F20"/>
                </a:solidFill>
                <a:latin typeface="Arial"/>
                <a:cs typeface="Arial"/>
              </a:rPr>
              <a:t>2024;391:32-</a:t>
            </a:r>
            <a:r>
              <a:rPr sz="1277" spc="-53" dirty="0">
                <a:solidFill>
                  <a:srgbClr val="231F20"/>
                </a:solidFill>
                <a:latin typeface="Arial"/>
                <a:cs typeface="Arial"/>
              </a:rPr>
              <a:t>43.</a:t>
            </a:r>
            <a:endParaRPr sz="1277" dirty="0">
              <a:latin typeface="Arial"/>
              <a:cs typeface="Arial"/>
            </a:endParaRPr>
          </a:p>
        </p:txBody>
      </p:sp>
      <p:sp>
        <p:nvSpPr>
          <p:cNvPr id="16" name="object 128">
            <a:extLst>
              <a:ext uri="{FF2B5EF4-FFF2-40B4-BE49-F238E27FC236}">
                <a16:creationId xmlns:a16="http://schemas.microsoft.com/office/drawing/2014/main" id="{8AAFC7CD-DEEE-0365-E868-EB3B9D340C72}"/>
              </a:ext>
            </a:extLst>
          </p:cNvPr>
          <p:cNvSpPr txBox="1"/>
          <p:nvPr/>
        </p:nvSpPr>
        <p:spPr>
          <a:xfrm>
            <a:off x="15477170" y="32578071"/>
            <a:ext cx="13501367" cy="538609"/>
          </a:xfrm>
          <a:prstGeom prst="rect">
            <a:avLst/>
          </a:prstGeom>
          <a:solidFill>
            <a:srgbClr val="ADCE39"/>
          </a:solidFill>
        </p:spPr>
        <p:txBody>
          <a:bodyPr vert="horz" wrap="square" lIns="0" tIns="0" rIns="0" bIns="0" rtlCol="0">
            <a:spAutoFit/>
          </a:bodyPr>
          <a:lstStyle/>
          <a:p>
            <a:pPr marL="32429" algn="ctr">
              <a:lnSpc>
                <a:spcPts val="4192"/>
              </a:lnSpc>
            </a:pPr>
            <a:r>
              <a:rPr sz="3617" b="1" spc="-21" dirty="0">
                <a:solidFill>
                  <a:srgbClr val="FFFFFF"/>
                </a:solidFill>
                <a:latin typeface="Arial"/>
                <a:cs typeface="Arial"/>
              </a:rPr>
              <a:t>Conclusions</a:t>
            </a:r>
            <a:endParaRPr sz="3617" dirty="0">
              <a:latin typeface="Arial"/>
              <a:cs typeface="Arial"/>
            </a:endParaRPr>
          </a:p>
        </p:txBody>
      </p:sp>
      <p:sp>
        <p:nvSpPr>
          <p:cNvPr id="17" name="object 129">
            <a:extLst>
              <a:ext uri="{FF2B5EF4-FFF2-40B4-BE49-F238E27FC236}">
                <a16:creationId xmlns:a16="http://schemas.microsoft.com/office/drawing/2014/main" id="{5AF70F54-0350-C07F-DEC6-1ACEE2604585}"/>
              </a:ext>
            </a:extLst>
          </p:cNvPr>
          <p:cNvSpPr txBox="1"/>
          <p:nvPr/>
        </p:nvSpPr>
        <p:spPr>
          <a:xfrm>
            <a:off x="15477170" y="33116679"/>
            <a:ext cx="13501367" cy="3324886"/>
          </a:xfrm>
          <a:prstGeom prst="rect">
            <a:avLst/>
          </a:prstGeom>
          <a:solidFill>
            <a:srgbClr val="DAE4EB"/>
          </a:solidFill>
        </p:spPr>
        <p:txBody>
          <a:bodyPr vert="horz" wrap="square" lIns="0" tIns="137160" rIns="0" bIns="0" rtlCol="0">
            <a:noAutofit/>
          </a:bodyPr>
          <a:lstStyle/>
          <a:p>
            <a:pPr marL="328346" marR="2191671" indent="-227004">
              <a:lnSpc>
                <a:spcPts val="2192"/>
              </a:lnSpc>
              <a:spcBef>
                <a:spcPts val="628"/>
              </a:spcBef>
              <a:buChar char="•"/>
              <a:tabLst>
                <a:tab pos="331048" algn="l"/>
              </a:tabLst>
            </a:pPr>
            <a:r>
              <a:rPr sz="1900" b="1" dirty="0">
                <a:solidFill>
                  <a:srgbClr val="231F20"/>
                </a:solidFill>
                <a:latin typeface="Arial"/>
                <a:cs typeface="Arial"/>
              </a:rPr>
              <a:t>Results</a:t>
            </a:r>
            <a:r>
              <a:rPr sz="1900" b="1" spc="19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1900" b="1" spc="19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900" b="1" spc="19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231F20"/>
                </a:solidFill>
                <a:latin typeface="Arial"/>
                <a:cs typeface="Arial"/>
              </a:rPr>
              <a:t>larger</a:t>
            </a:r>
            <a:r>
              <a:rPr sz="1900" b="1" spc="19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231F20"/>
                </a:solidFill>
                <a:latin typeface="Arial"/>
                <a:cs typeface="Arial"/>
              </a:rPr>
              <a:t>number</a:t>
            </a:r>
            <a:r>
              <a:rPr sz="1900" b="1" spc="20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900" b="1" spc="19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231F20"/>
                </a:solidFill>
                <a:latin typeface="Arial"/>
                <a:cs typeface="Arial"/>
              </a:rPr>
              <a:t>attacks</a:t>
            </a:r>
            <a:r>
              <a:rPr sz="1900" b="1" spc="19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231F20"/>
                </a:solidFill>
                <a:latin typeface="Arial"/>
                <a:cs typeface="Arial"/>
              </a:rPr>
              <a:t>corroborate</a:t>
            </a:r>
            <a:r>
              <a:rPr sz="1900" b="1" spc="19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900" b="1" spc="20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231F20"/>
                </a:solidFill>
                <a:latin typeface="Arial"/>
                <a:cs typeface="Arial"/>
              </a:rPr>
              <a:t>efficacy</a:t>
            </a:r>
            <a:r>
              <a:rPr sz="1900" b="1" spc="19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900" b="1" spc="19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231F20"/>
                </a:solidFill>
                <a:latin typeface="Arial"/>
                <a:cs typeface="Arial"/>
              </a:rPr>
              <a:t>safety</a:t>
            </a:r>
            <a:r>
              <a:rPr sz="1900" b="1" spc="19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900" b="1" spc="19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231F20"/>
                </a:solidFill>
                <a:latin typeface="Arial"/>
                <a:cs typeface="Arial"/>
              </a:rPr>
              <a:t>sebetralstat</a:t>
            </a:r>
            <a:r>
              <a:rPr sz="1900" b="1" spc="20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00" b="1" spc="-53" dirty="0">
                <a:solidFill>
                  <a:srgbClr val="231F20"/>
                </a:solidFill>
                <a:latin typeface="Arial"/>
                <a:cs typeface="Arial"/>
              </a:rPr>
              <a:t>for 	</a:t>
            </a:r>
            <a:r>
              <a:rPr sz="1900" b="1" dirty="0">
                <a:solidFill>
                  <a:srgbClr val="231F20"/>
                </a:solidFill>
                <a:latin typeface="Arial"/>
                <a:cs typeface="Arial"/>
              </a:rPr>
              <a:t>on-demand</a:t>
            </a:r>
            <a:r>
              <a:rPr sz="1900" b="1" spc="426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00" b="1" spc="-21" dirty="0">
                <a:solidFill>
                  <a:srgbClr val="231F20"/>
                </a:solidFill>
                <a:latin typeface="Arial"/>
                <a:cs typeface="Arial"/>
              </a:rPr>
              <a:t>treatment</a:t>
            </a:r>
            <a:endParaRPr sz="1900" b="1" dirty="0">
              <a:latin typeface="Arial"/>
              <a:cs typeface="Arial"/>
            </a:endParaRPr>
          </a:p>
          <a:p>
            <a:pPr marL="533731" lvl="1" indent="-227004">
              <a:spcBef>
                <a:spcPts val="100"/>
              </a:spcBef>
              <a:buFont typeface="Arial"/>
              <a:buChar char="–"/>
              <a:tabLst>
                <a:tab pos="533731" algn="l"/>
              </a:tabLst>
            </a:pPr>
            <a:r>
              <a:rPr lang="en-US" sz="1900" b="1" spc="-30" dirty="0">
                <a:solidFill>
                  <a:srgbClr val="231F20"/>
                </a:solidFill>
                <a:latin typeface="Arial"/>
                <a:cs typeface="Arial"/>
              </a:rPr>
              <a:t>Attack relief was significantly faster with </a:t>
            </a:r>
            <a:r>
              <a:rPr lang="en-US" sz="1900" b="1" spc="-30" dirty="0" err="1">
                <a:solidFill>
                  <a:srgbClr val="231F20"/>
                </a:solidFill>
                <a:latin typeface="Arial"/>
                <a:cs typeface="Arial"/>
              </a:rPr>
              <a:t>sebetralstat</a:t>
            </a:r>
            <a:r>
              <a:rPr lang="en-US" sz="1900" b="1" spc="-30" dirty="0">
                <a:solidFill>
                  <a:srgbClr val="231F20"/>
                </a:solidFill>
                <a:latin typeface="Arial"/>
                <a:cs typeface="Arial"/>
              </a:rPr>
              <a:t> (vs placebo) with a median time to beginning of symptom </a:t>
            </a:r>
            <a:br>
              <a:rPr lang="en-US" sz="1900" b="1" spc="-30" dirty="0">
                <a:solidFill>
                  <a:srgbClr val="231F20"/>
                </a:solidFill>
                <a:latin typeface="Arial"/>
                <a:cs typeface="Arial"/>
              </a:rPr>
            </a:br>
            <a:r>
              <a:rPr lang="en-US" sz="1900" b="1" spc="-40" dirty="0">
                <a:solidFill>
                  <a:srgbClr val="231F20"/>
                </a:solidFill>
                <a:latin typeface="Arial"/>
                <a:cs typeface="Arial"/>
              </a:rPr>
              <a:t>relief of 1.6</a:t>
            </a:r>
            <a:r>
              <a:rPr lang="en-US" sz="1900" b="1" spc="-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1900" b="1" spc="-40" dirty="0">
                <a:solidFill>
                  <a:srgbClr val="231F20"/>
                </a:solidFill>
                <a:latin typeface="Arial"/>
                <a:cs typeface="Arial"/>
              </a:rPr>
              <a:t>1.8 hours (vs 8.3 hours) and a median time to reduction in attack severity of 9.1</a:t>
            </a:r>
            <a:r>
              <a:rPr lang="en-US" sz="1900" b="1" spc="-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1900" b="1" spc="-40" dirty="0">
                <a:solidFill>
                  <a:srgbClr val="231F20"/>
                </a:solidFill>
                <a:latin typeface="Arial"/>
                <a:cs typeface="Arial"/>
              </a:rPr>
              <a:t>9.3 hours (vs &gt;12 hours)</a:t>
            </a:r>
          </a:p>
          <a:p>
            <a:pPr marL="533731" lvl="1" indent="-227004">
              <a:spcBef>
                <a:spcPts val="100"/>
              </a:spcBef>
              <a:buFont typeface="Arial"/>
              <a:buChar char="–"/>
              <a:tabLst>
                <a:tab pos="533731" algn="l"/>
              </a:tabLst>
            </a:pPr>
            <a:r>
              <a:rPr sz="1900" b="1" dirty="0" err="1">
                <a:solidFill>
                  <a:srgbClr val="231F20"/>
                </a:solidFill>
                <a:latin typeface="Arial"/>
                <a:cs typeface="Arial"/>
              </a:rPr>
              <a:t>Sebetralstat</a:t>
            </a:r>
            <a:r>
              <a:rPr sz="1900" b="1" spc="21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231F20"/>
                </a:solidFill>
                <a:latin typeface="Arial"/>
                <a:cs typeface="Arial"/>
              </a:rPr>
              <a:t>was</a:t>
            </a:r>
            <a:r>
              <a:rPr sz="1900" b="1" spc="22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231F20"/>
                </a:solidFill>
                <a:latin typeface="Arial"/>
                <a:cs typeface="Arial"/>
              </a:rPr>
              <a:t>efficacious</a:t>
            </a:r>
            <a:r>
              <a:rPr sz="1900" b="1" spc="21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231F20"/>
                </a:solidFill>
                <a:latin typeface="Arial"/>
                <a:cs typeface="Arial"/>
              </a:rPr>
              <a:t>for</a:t>
            </a:r>
            <a:r>
              <a:rPr sz="1900" b="1" spc="22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231F20"/>
                </a:solidFill>
                <a:latin typeface="Arial"/>
                <a:cs typeface="Arial"/>
              </a:rPr>
              <a:t>all</a:t>
            </a:r>
            <a:r>
              <a:rPr sz="1900" b="1" spc="21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231F20"/>
                </a:solidFill>
                <a:latin typeface="Arial"/>
                <a:cs typeface="Arial"/>
              </a:rPr>
              <a:t>attack</a:t>
            </a:r>
            <a:r>
              <a:rPr sz="1900" b="1" spc="22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231F20"/>
                </a:solidFill>
                <a:latin typeface="Arial"/>
                <a:cs typeface="Arial"/>
              </a:rPr>
              <a:t>locations</a:t>
            </a:r>
            <a:r>
              <a:rPr sz="1900" b="1" spc="21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900" b="1" spc="22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00" b="1" spc="-21" dirty="0">
                <a:solidFill>
                  <a:srgbClr val="231F20"/>
                </a:solidFill>
                <a:latin typeface="Arial"/>
                <a:cs typeface="Arial"/>
              </a:rPr>
              <a:t>severity</a:t>
            </a:r>
            <a:endParaRPr sz="1900" b="1" dirty="0">
              <a:latin typeface="Arial"/>
              <a:cs typeface="Arial"/>
            </a:endParaRPr>
          </a:p>
          <a:p>
            <a:pPr marL="533731" lvl="1" indent="-227004">
              <a:spcBef>
                <a:spcPts val="100"/>
              </a:spcBef>
              <a:buFont typeface="Arial"/>
              <a:buChar char="–"/>
              <a:tabLst>
                <a:tab pos="533731" algn="l"/>
              </a:tabLst>
            </a:pPr>
            <a:r>
              <a:rPr sz="1900" b="1" dirty="0">
                <a:solidFill>
                  <a:srgbClr val="231F20"/>
                </a:solidFill>
                <a:latin typeface="Arial"/>
                <a:cs typeface="Arial"/>
              </a:rPr>
              <a:t>Sebetralstat</a:t>
            </a:r>
            <a:r>
              <a:rPr sz="1900" b="1" spc="23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231F20"/>
                </a:solidFill>
                <a:latin typeface="Arial"/>
                <a:cs typeface="Arial"/>
              </a:rPr>
              <a:t>was</a:t>
            </a:r>
            <a:r>
              <a:rPr sz="1900" b="1" spc="23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231F20"/>
                </a:solidFill>
                <a:latin typeface="Arial"/>
                <a:cs typeface="Arial"/>
              </a:rPr>
              <a:t>well-tolerated,</a:t>
            </a:r>
            <a:r>
              <a:rPr sz="1900" b="1" spc="24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231F20"/>
                </a:solidFill>
                <a:latin typeface="Arial"/>
                <a:cs typeface="Arial"/>
              </a:rPr>
              <a:t>with</a:t>
            </a:r>
            <a:r>
              <a:rPr sz="1900" b="1" spc="23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900" b="1" spc="24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231F20"/>
                </a:solidFill>
                <a:latin typeface="Arial"/>
                <a:cs typeface="Arial"/>
              </a:rPr>
              <a:t>safety</a:t>
            </a:r>
            <a:r>
              <a:rPr sz="1900" b="1" spc="23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231F20"/>
                </a:solidFill>
                <a:latin typeface="Arial"/>
                <a:cs typeface="Arial"/>
              </a:rPr>
              <a:t>profile</a:t>
            </a:r>
            <a:r>
              <a:rPr sz="1900" b="1" spc="23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231F20"/>
                </a:solidFill>
                <a:latin typeface="Arial"/>
                <a:cs typeface="Arial"/>
              </a:rPr>
              <a:t>no</a:t>
            </a:r>
            <a:r>
              <a:rPr sz="1900" b="1" spc="24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231F20"/>
                </a:solidFill>
                <a:latin typeface="Arial"/>
                <a:cs typeface="Arial"/>
              </a:rPr>
              <a:t>different</a:t>
            </a:r>
            <a:r>
              <a:rPr sz="1900" b="1" spc="23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231F20"/>
                </a:solidFill>
                <a:latin typeface="Arial"/>
                <a:cs typeface="Arial"/>
              </a:rPr>
              <a:t>than</a:t>
            </a:r>
            <a:r>
              <a:rPr sz="1900" b="1" spc="24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00" b="1" spc="-21" dirty="0">
                <a:solidFill>
                  <a:srgbClr val="231F20"/>
                </a:solidFill>
                <a:latin typeface="Arial"/>
                <a:cs typeface="Arial"/>
              </a:rPr>
              <a:t>placebo</a:t>
            </a:r>
            <a:endParaRPr sz="1900" b="1" dirty="0">
              <a:latin typeface="Arial"/>
              <a:cs typeface="Arial"/>
            </a:endParaRPr>
          </a:p>
          <a:p>
            <a:pPr marL="328346" marR="864779" indent="-227004">
              <a:lnSpc>
                <a:spcPts val="2192"/>
              </a:lnSpc>
              <a:spcBef>
                <a:spcPts val="915"/>
              </a:spcBef>
              <a:buChar char="•"/>
              <a:tabLst>
                <a:tab pos="331048" algn="l"/>
              </a:tabLst>
            </a:pPr>
            <a:r>
              <a:rPr sz="1900" b="1" dirty="0">
                <a:solidFill>
                  <a:srgbClr val="231F20"/>
                </a:solidFill>
                <a:latin typeface="Arial"/>
                <a:cs typeface="Arial"/>
              </a:rPr>
              <a:t>As an oral on-demand treatment, sebetralstat has the potential to improve compliance with guidelines 	by avoiding treatment-limiting adverse events of parenteral treatments, offering a patient-preferred</a:t>
            </a:r>
            <a:endParaRPr sz="1900" dirty="0">
              <a:latin typeface="Arial"/>
              <a:cs typeface="Arial"/>
            </a:endParaRPr>
          </a:p>
          <a:p>
            <a:pPr marL="331048" marR="256731">
              <a:lnSpc>
                <a:spcPts val="2192"/>
              </a:lnSpc>
              <a:spcBef>
                <a:spcPts val="11"/>
              </a:spcBef>
            </a:pPr>
            <a:r>
              <a:rPr sz="1900" b="1" dirty="0">
                <a:solidFill>
                  <a:srgbClr val="231F20"/>
                </a:solidFill>
                <a:latin typeface="Arial"/>
                <a:cs typeface="Arial"/>
              </a:rPr>
              <a:t>administration route, enabling early treatment, and providing rapid overall time to symptom relief in people living with HAE</a:t>
            </a:r>
            <a:endParaRPr sz="1900" dirty="0">
              <a:latin typeface="Arial"/>
              <a:cs typeface="Arial"/>
            </a:endParaRPr>
          </a:p>
        </p:txBody>
      </p:sp>
      <p:sp>
        <p:nvSpPr>
          <p:cNvPr id="359" name="TextBox 358">
            <a:extLst>
              <a:ext uri="{FF2B5EF4-FFF2-40B4-BE49-F238E27FC236}">
                <a16:creationId xmlns:a16="http://schemas.microsoft.com/office/drawing/2014/main" id="{ECF91A12-6F2E-3DC8-A632-2DD2E72562AC}"/>
              </a:ext>
            </a:extLst>
          </p:cNvPr>
          <p:cNvSpPr txBox="1"/>
          <p:nvPr/>
        </p:nvSpPr>
        <p:spPr>
          <a:xfrm>
            <a:off x="1356422" y="14404130"/>
            <a:ext cx="8534400" cy="25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750" marR="21590" lvl="0" indent="0" defTabSz="914400" eaLnBrk="1" fontAlgn="auto" latinLnBrk="0" hangingPunct="1">
              <a:lnSpc>
                <a:spcPts val="11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0" cap="none" normalizeH="0" baseline="0" noProof="0" dirty="0">
                <a:ln>
                  <a:noFill/>
                </a:ln>
                <a:solidFill>
                  <a:srgbClr val="19385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Figure 1. Trial designs</a:t>
            </a:r>
            <a:endParaRPr kumimoji="0" lang="en-US" sz="2100" b="0" i="0" u="none" strike="noStrike" kern="0" cap="none" normalizeH="0" baseline="0" noProof="0" dirty="0">
              <a:ln>
                <a:noFill/>
              </a:ln>
              <a:solidFill>
                <a:srgbClr val="193854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60" name="object 115">
            <a:extLst>
              <a:ext uri="{FF2B5EF4-FFF2-40B4-BE49-F238E27FC236}">
                <a16:creationId xmlns:a16="http://schemas.microsoft.com/office/drawing/2014/main" id="{291D5C96-57F7-1349-4F35-18ABE32C10B0}"/>
              </a:ext>
            </a:extLst>
          </p:cNvPr>
          <p:cNvSpPr txBox="1"/>
          <p:nvPr/>
        </p:nvSpPr>
        <p:spPr>
          <a:xfrm>
            <a:off x="1356422" y="28321109"/>
            <a:ext cx="12731173" cy="538609"/>
          </a:xfrm>
          <a:prstGeom prst="rect">
            <a:avLst/>
          </a:prstGeom>
          <a:solidFill>
            <a:srgbClr val="ADCE39"/>
          </a:solidFill>
        </p:spPr>
        <p:txBody>
          <a:bodyPr vert="horz" wrap="square" lIns="0" tIns="0" rIns="0" bIns="0" rtlCol="0">
            <a:spAutoFit/>
          </a:bodyPr>
          <a:lstStyle/>
          <a:p>
            <a:pPr marR="22971" algn="ctr">
              <a:lnSpc>
                <a:spcPts val="4232"/>
              </a:lnSpc>
            </a:pPr>
            <a:r>
              <a:rPr sz="3617" b="1" spc="-21" dirty="0">
                <a:solidFill>
                  <a:srgbClr val="FFFFFF"/>
                </a:solidFill>
                <a:latin typeface="Arial"/>
                <a:cs typeface="Arial"/>
              </a:rPr>
              <a:t>Results</a:t>
            </a:r>
            <a:endParaRPr sz="3617">
              <a:latin typeface="Arial"/>
              <a:cs typeface="Arial"/>
            </a:endParaRPr>
          </a:p>
        </p:txBody>
      </p:sp>
      <p:sp>
        <p:nvSpPr>
          <p:cNvPr id="361" name="object 116">
            <a:extLst>
              <a:ext uri="{FF2B5EF4-FFF2-40B4-BE49-F238E27FC236}">
                <a16:creationId xmlns:a16="http://schemas.microsoft.com/office/drawing/2014/main" id="{50FCB3DA-03EE-D267-5437-AAE6A3CB4371}"/>
              </a:ext>
            </a:extLst>
          </p:cNvPr>
          <p:cNvSpPr txBox="1"/>
          <p:nvPr/>
        </p:nvSpPr>
        <p:spPr>
          <a:xfrm>
            <a:off x="1338810" y="28887526"/>
            <a:ext cx="11281316" cy="362937"/>
          </a:xfrm>
          <a:prstGeom prst="rect">
            <a:avLst/>
          </a:prstGeom>
        </p:spPr>
        <p:txBody>
          <a:bodyPr vert="horz" wrap="square" lIns="0" tIns="35132" rIns="0" bIns="0" rtlCol="0">
            <a:spAutoFit/>
          </a:bodyPr>
          <a:lstStyle/>
          <a:p>
            <a:pPr marL="81073">
              <a:spcBef>
                <a:spcPts val="277"/>
              </a:spcBef>
            </a:pPr>
            <a:r>
              <a:rPr sz="2128" b="1" dirty="0">
                <a:solidFill>
                  <a:srgbClr val="193854"/>
                </a:solidFill>
                <a:latin typeface="Arial"/>
                <a:cs typeface="Arial"/>
              </a:rPr>
              <a:t>Table 1. Pooled </a:t>
            </a:r>
            <a:r>
              <a:rPr lang="en-US" sz="2128" b="1" dirty="0">
                <a:solidFill>
                  <a:srgbClr val="193854"/>
                </a:solidFill>
                <a:latin typeface="Arial"/>
                <a:cs typeface="Arial"/>
              </a:rPr>
              <a:t>c</a:t>
            </a:r>
            <a:r>
              <a:rPr sz="2128" b="1" dirty="0">
                <a:solidFill>
                  <a:srgbClr val="193854"/>
                </a:solidFill>
                <a:latin typeface="Arial"/>
                <a:cs typeface="Arial"/>
              </a:rPr>
              <a:t>haracteristics of </a:t>
            </a:r>
            <a:r>
              <a:rPr lang="en-US" sz="2128" b="1" dirty="0">
                <a:solidFill>
                  <a:srgbClr val="193854"/>
                </a:solidFill>
                <a:latin typeface="Arial"/>
                <a:cs typeface="Arial"/>
              </a:rPr>
              <a:t>p</a:t>
            </a:r>
            <a:r>
              <a:rPr sz="2128" b="1" dirty="0">
                <a:solidFill>
                  <a:srgbClr val="193854"/>
                </a:solidFill>
                <a:latin typeface="Arial"/>
                <a:cs typeface="Arial"/>
              </a:rPr>
              <a:t>articipants </a:t>
            </a:r>
            <a:r>
              <a:rPr lang="en-US" sz="2128" b="1" dirty="0">
                <a:solidFill>
                  <a:srgbClr val="193854"/>
                </a:solidFill>
                <a:latin typeface="Arial"/>
                <a:cs typeface="Arial"/>
              </a:rPr>
              <a:t>t</a:t>
            </a:r>
            <a:r>
              <a:rPr sz="2128" b="1" dirty="0">
                <a:solidFill>
                  <a:srgbClr val="193854"/>
                </a:solidFill>
                <a:latin typeface="Arial"/>
                <a:cs typeface="Arial"/>
              </a:rPr>
              <a:t>reated with </a:t>
            </a:r>
            <a:r>
              <a:rPr lang="en-US" sz="2128" b="1" dirty="0" err="1">
                <a:solidFill>
                  <a:srgbClr val="193854"/>
                </a:solidFill>
                <a:latin typeface="Arial"/>
                <a:cs typeface="Arial"/>
              </a:rPr>
              <a:t>s</a:t>
            </a:r>
            <a:r>
              <a:rPr sz="2128" b="1" dirty="0" err="1">
                <a:solidFill>
                  <a:srgbClr val="193854"/>
                </a:solidFill>
                <a:latin typeface="Arial"/>
                <a:cs typeface="Arial"/>
              </a:rPr>
              <a:t>ebetralstat</a:t>
            </a:r>
            <a:r>
              <a:rPr sz="2128" b="1" dirty="0">
                <a:solidFill>
                  <a:srgbClr val="193854"/>
                </a:solidFill>
                <a:latin typeface="Arial"/>
                <a:cs typeface="Arial"/>
              </a:rPr>
              <a:t> or </a:t>
            </a:r>
            <a:r>
              <a:rPr lang="en-US" sz="2128" b="1" dirty="0" err="1">
                <a:solidFill>
                  <a:srgbClr val="193854"/>
                </a:solidFill>
                <a:latin typeface="Arial"/>
                <a:cs typeface="Arial"/>
              </a:rPr>
              <a:t>p</a:t>
            </a:r>
            <a:r>
              <a:rPr sz="2128" b="1" dirty="0" err="1">
                <a:solidFill>
                  <a:srgbClr val="193854"/>
                </a:solidFill>
                <a:latin typeface="Arial"/>
                <a:cs typeface="Arial"/>
              </a:rPr>
              <a:t>lacebo</a:t>
            </a:r>
            <a:r>
              <a:rPr sz="1915" b="1" baseline="32407" dirty="0" err="1">
                <a:solidFill>
                  <a:srgbClr val="193854"/>
                </a:solidFill>
                <a:latin typeface="Arial"/>
                <a:cs typeface="Arial"/>
              </a:rPr>
              <a:t>a</a:t>
            </a:r>
            <a:endParaRPr sz="1915" baseline="32407" dirty="0">
              <a:solidFill>
                <a:srgbClr val="193854"/>
              </a:solidFill>
              <a:latin typeface="Arial"/>
              <a:cs typeface="Arial"/>
            </a:endParaRPr>
          </a:p>
        </p:txBody>
      </p:sp>
      <p:sp>
        <p:nvSpPr>
          <p:cNvPr id="362" name="object 118">
            <a:extLst>
              <a:ext uri="{FF2B5EF4-FFF2-40B4-BE49-F238E27FC236}">
                <a16:creationId xmlns:a16="http://schemas.microsoft.com/office/drawing/2014/main" id="{2A48DC55-A5A3-C0D1-5AA9-EA98D4584CE3}"/>
              </a:ext>
            </a:extLst>
          </p:cNvPr>
          <p:cNvSpPr txBox="1"/>
          <p:nvPr/>
        </p:nvSpPr>
        <p:spPr>
          <a:xfrm>
            <a:off x="1338809" y="35108118"/>
            <a:ext cx="12387963" cy="614601"/>
          </a:xfrm>
          <a:prstGeom prst="rect">
            <a:avLst/>
          </a:prstGeom>
        </p:spPr>
        <p:txBody>
          <a:bodyPr vert="horz" wrap="square" lIns="0" tIns="29727" rIns="0" bIns="0" rtlCol="0">
            <a:spAutoFit/>
          </a:bodyPr>
          <a:lstStyle/>
          <a:p>
            <a:pPr marL="81073">
              <a:spcBef>
                <a:spcPts val="234"/>
              </a:spcBef>
            </a:pPr>
            <a:r>
              <a:rPr sz="1277" dirty="0">
                <a:solidFill>
                  <a:srgbClr val="231F20"/>
                </a:solidFill>
                <a:latin typeface="Arial"/>
                <a:cs typeface="Arial"/>
              </a:rPr>
              <a:t>BMI, body mass index; SD, standard deviation</a:t>
            </a:r>
            <a:r>
              <a:rPr lang="en-US" sz="1277" dirty="0">
                <a:solidFill>
                  <a:srgbClr val="231F20"/>
                </a:solidFill>
                <a:latin typeface="Arial"/>
                <a:cs typeface="Arial"/>
              </a:rPr>
              <a:t>; UK, United Kingdom</a:t>
            </a:r>
            <a:r>
              <a:rPr sz="1277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sz="1277" dirty="0">
              <a:latin typeface="Arial"/>
              <a:cs typeface="Arial"/>
            </a:endParaRPr>
          </a:p>
          <a:p>
            <a:pPr marL="81073" marR="64858">
              <a:lnSpc>
                <a:spcPct val="101800"/>
              </a:lnSpc>
            </a:pPr>
            <a:r>
              <a:rPr sz="1117" baseline="31746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277" dirty="0">
                <a:solidFill>
                  <a:srgbClr val="231F20"/>
                </a:solidFill>
                <a:latin typeface="Arial"/>
                <a:cs typeface="Arial"/>
              </a:rPr>
              <a:t>The pooled efficacy population was analyzed based on the planned treatment; 1 participant randomised to receive sebetralstat 300 mg and 1 participant randomised to placebo each received sebetralstat 600 mg. </a:t>
            </a:r>
            <a:r>
              <a:rPr sz="1117" baseline="31746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1277" dirty="0">
                <a:solidFill>
                  <a:srgbClr val="231F20"/>
                </a:solidFill>
                <a:latin typeface="Arial"/>
                <a:cs typeface="Arial"/>
              </a:rPr>
              <a:t>Trial participants in the UK included 6 from phase 3 and 7 from phase 2.</a:t>
            </a:r>
            <a:endParaRPr sz="1277" dirty="0">
              <a:latin typeface="Arial"/>
              <a:cs typeface="Arial"/>
            </a:endParaRPr>
          </a:p>
        </p:txBody>
      </p:sp>
      <p:sp>
        <p:nvSpPr>
          <p:cNvPr id="363" name="object 119">
            <a:extLst>
              <a:ext uri="{FF2B5EF4-FFF2-40B4-BE49-F238E27FC236}">
                <a16:creationId xmlns:a16="http://schemas.microsoft.com/office/drawing/2014/main" id="{EB1D2A75-8AE5-1E65-ADA9-AAF8C09B1671}"/>
              </a:ext>
            </a:extLst>
          </p:cNvPr>
          <p:cNvSpPr txBox="1"/>
          <p:nvPr/>
        </p:nvSpPr>
        <p:spPr>
          <a:xfrm>
            <a:off x="1329395" y="35960664"/>
            <a:ext cx="12601456" cy="905055"/>
          </a:xfrm>
          <a:prstGeom prst="rect">
            <a:avLst/>
          </a:prstGeom>
        </p:spPr>
        <p:txBody>
          <a:bodyPr vert="horz" wrap="square" lIns="0" tIns="58102" rIns="0" bIns="0" rtlCol="0">
            <a:spAutoFit/>
          </a:bodyPr>
          <a:lstStyle/>
          <a:p>
            <a:pPr marL="252677" marR="10810" indent="-227004">
              <a:lnSpc>
                <a:spcPts val="2192"/>
              </a:lnSpc>
              <a:spcBef>
                <a:spcPts val="457"/>
              </a:spcBef>
              <a:buClr>
                <a:srgbClr val="ADCE39"/>
              </a:buClr>
              <a:buChar char="•"/>
              <a:tabLst>
                <a:tab pos="255378" algn="l"/>
              </a:tabLst>
            </a:pP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Use</a:t>
            </a:r>
            <a:r>
              <a:rPr sz="1915" spc="20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915" spc="20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conventional</a:t>
            </a:r>
            <a:r>
              <a:rPr sz="1915" spc="20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treatment</a:t>
            </a:r>
            <a:r>
              <a:rPr sz="1915" spc="20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within</a:t>
            </a:r>
            <a:r>
              <a:rPr sz="1915" spc="21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12</a:t>
            </a:r>
            <a:r>
              <a:rPr sz="1915" spc="20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hours</a:t>
            </a:r>
            <a:r>
              <a:rPr sz="1915" spc="20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915" spc="20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study</a:t>
            </a:r>
            <a:r>
              <a:rPr sz="1915" spc="21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drug</a:t>
            </a:r>
            <a:r>
              <a:rPr sz="1915" spc="20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administration</a:t>
            </a:r>
            <a:r>
              <a:rPr sz="1915" spc="20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was</a:t>
            </a:r>
            <a:r>
              <a:rPr sz="1915" spc="20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lower</a:t>
            </a:r>
            <a:r>
              <a:rPr sz="1915" spc="20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with</a:t>
            </a:r>
            <a:r>
              <a:rPr sz="1915" spc="21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sebetralstat</a:t>
            </a:r>
            <a:r>
              <a:rPr sz="1915" spc="20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spc="-21" dirty="0">
                <a:solidFill>
                  <a:srgbClr val="231F20"/>
                </a:solidFill>
                <a:latin typeface="Arial"/>
                <a:cs typeface="Arial"/>
              </a:rPr>
              <a:t>(13.8% 	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915" spc="19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10.6%</a:t>
            </a:r>
            <a:r>
              <a:rPr sz="1915" spc="19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915" spc="19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attacks</a:t>
            </a:r>
            <a:r>
              <a:rPr sz="1915" spc="20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treated</a:t>
            </a:r>
            <a:r>
              <a:rPr sz="1915" spc="19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with</a:t>
            </a:r>
            <a:r>
              <a:rPr sz="1915" spc="19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sebetralstat</a:t>
            </a:r>
            <a:r>
              <a:rPr sz="1915" spc="20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300</a:t>
            </a:r>
            <a:r>
              <a:rPr sz="1915" spc="19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mg</a:t>
            </a:r>
            <a:r>
              <a:rPr sz="1915" spc="19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915" spc="20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600</a:t>
            </a:r>
            <a:r>
              <a:rPr sz="1915" spc="19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mg,</a:t>
            </a:r>
            <a:r>
              <a:rPr sz="1915" spc="19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respectively)</a:t>
            </a:r>
            <a:r>
              <a:rPr sz="1915" spc="20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compared</a:t>
            </a:r>
            <a:r>
              <a:rPr sz="1915" spc="19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with</a:t>
            </a:r>
            <a:r>
              <a:rPr sz="1915" spc="19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spc="-21" dirty="0">
                <a:solidFill>
                  <a:srgbClr val="231F20"/>
                </a:solidFill>
                <a:latin typeface="Arial"/>
                <a:cs typeface="Arial"/>
              </a:rPr>
              <a:t>placebo 	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(27.3%</a:t>
            </a:r>
            <a:r>
              <a:rPr sz="1915" spc="1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915" spc="18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attacks</a:t>
            </a:r>
            <a:r>
              <a:rPr sz="1915" spc="1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treated</a:t>
            </a:r>
            <a:r>
              <a:rPr sz="1915" spc="18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with</a:t>
            </a:r>
            <a:r>
              <a:rPr sz="1915" spc="1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spc="-21" dirty="0">
                <a:solidFill>
                  <a:srgbClr val="231F20"/>
                </a:solidFill>
                <a:latin typeface="Arial"/>
                <a:cs typeface="Arial"/>
              </a:rPr>
              <a:t>placebo)</a:t>
            </a:r>
            <a:endParaRPr sz="1915" dirty="0">
              <a:latin typeface="Arial"/>
              <a:cs typeface="Arial"/>
            </a:endParaRPr>
          </a:p>
        </p:txBody>
      </p:sp>
      <p:sp>
        <p:nvSpPr>
          <p:cNvPr id="364" name="object 120">
            <a:extLst>
              <a:ext uri="{FF2B5EF4-FFF2-40B4-BE49-F238E27FC236}">
                <a16:creationId xmlns:a16="http://schemas.microsoft.com/office/drawing/2014/main" id="{0067A89E-3EA7-CABB-34E6-04344AEF0DB9}"/>
              </a:ext>
            </a:extLst>
          </p:cNvPr>
          <p:cNvSpPr txBox="1"/>
          <p:nvPr/>
        </p:nvSpPr>
        <p:spPr>
          <a:xfrm>
            <a:off x="1392858" y="37036182"/>
            <a:ext cx="9826055" cy="362937"/>
          </a:xfrm>
          <a:prstGeom prst="rect">
            <a:avLst/>
          </a:prstGeom>
        </p:spPr>
        <p:txBody>
          <a:bodyPr vert="horz" wrap="square" lIns="0" tIns="35132" rIns="0" bIns="0" rtlCol="0">
            <a:spAutoFit/>
          </a:bodyPr>
          <a:lstStyle/>
          <a:p>
            <a:pPr marL="27024">
              <a:spcBef>
                <a:spcPts val="277"/>
              </a:spcBef>
            </a:pPr>
            <a:r>
              <a:rPr sz="2128" b="1" dirty="0">
                <a:solidFill>
                  <a:srgbClr val="193854"/>
                </a:solidFill>
                <a:latin typeface="Arial"/>
                <a:cs typeface="Arial"/>
              </a:rPr>
              <a:t>Table 2. Characteristics of attacks treated with at least 1 dose of trial drug</a:t>
            </a:r>
            <a:endParaRPr sz="2128" dirty="0">
              <a:solidFill>
                <a:srgbClr val="193854"/>
              </a:solidFill>
              <a:latin typeface="Arial"/>
              <a:cs typeface="Arial"/>
            </a:endParaRPr>
          </a:p>
        </p:txBody>
      </p:sp>
      <p:sp>
        <p:nvSpPr>
          <p:cNvPr id="365" name="object 122">
            <a:extLst>
              <a:ext uri="{FF2B5EF4-FFF2-40B4-BE49-F238E27FC236}">
                <a16:creationId xmlns:a16="http://schemas.microsoft.com/office/drawing/2014/main" id="{39D4ACF7-AE52-4153-CC56-A69E15274FC3}"/>
              </a:ext>
            </a:extLst>
          </p:cNvPr>
          <p:cNvSpPr txBox="1"/>
          <p:nvPr/>
        </p:nvSpPr>
        <p:spPr>
          <a:xfrm>
            <a:off x="1338809" y="40665299"/>
            <a:ext cx="12733875" cy="816323"/>
          </a:xfrm>
          <a:prstGeom prst="rect">
            <a:avLst/>
          </a:prstGeom>
        </p:spPr>
        <p:txBody>
          <a:bodyPr vert="horz" wrap="square" lIns="0" tIns="29727" rIns="0" bIns="0" rtlCol="0">
            <a:spAutoFit/>
          </a:bodyPr>
          <a:lstStyle/>
          <a:p>
            <a:pPr marL="81073">
              <a:spcBef>
                <a:spcPts val="234"/>
              </a:spcBef>
            </a:pPr>
            <a:r>
              <a:rPr sz="1277" dirty="0">
                <a:solidFill>
                  <a:srgbClr val="231F20"/>
                </a:solidFill>
                <a:latin typeface="Arial"/>
                <a:cs typeface="Arial"/>
              </a:rPr>
              <a:t>IQR, interquartile range; PGI-S, Patient Global Impression of </a:t>
            </a:r>
            <a:r>
              <a:rPr lang="en-US" sz="1277" dirty="0">
                <a:solidFill>
                  <a:srgbClr val="231F20"/>
                </a:solidFill>
                <a:latin typeface="Arial"/>
                <a:cs typeface="Arial"/>
              </a:rPr>
              <a:t>Severity; UK, United Kingdom.</a:t>
            </a:r>
            <a:endParaRPr sz="1277" dirty="0">
              <a:latin typeface="Arial"/>
              <a:cs typeface="Arial"/>
            </a:endParaRPr>
          </a:p>
          <a:p>
            <a:pPr marL="81073" marR="64858">
              <a:lnSpc>
                <a:spcPct val="101800"/>
              </a:lnSpc>
            </a:pPr>
            <a:r>
              <a:rPr lang="en-US" sz="1280" baseline="30000" dirty="0" err="1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lang="en-US" sz="1280" dirty="0" err="1">
                <a:solidFill>
                  <a:srgbClr val="231F20"/>
                </a:solidFill>
                <a:latin typeface="Arial"/>
                <a:cs typeface="Arial"/>
              </a:rPr>
              <a:t>Baseline</a:t>
            </a:r>
            <a:r>
              <a:rPr lang="en-US" sz="1280" dirty="0">
                <a:solidFill>
                  <a:srgbClr val="231F20"/>
                </a:solidFill>
                <a:latin typeface="Arial"/>
                <a:cs typeface="Arial"/>
              </a:rPr>
              <a:t> PGI-S rating and baseline attack location are missing for 2 attacks in the </a:t>
            </a:r>
            <a:r>
              <a:rPr lang="en-US" sz="1280" dirty="0" err="1">
                <a:solidFill>
                  <a:srgbClr val="231F20"/>
                </a:solidFill>
                <a:latin typeface="Arial"/>
                <a:cs typeface="Arial"/>
              </a:rPr>
              <a:t>sebetralstat</a:t>
            </a:r>
            <a:r>
              <a:rPr lang="en-US" sz="1280" dirty="0">
                <a:solidFill>
                  <a:srgbClr val="231F20"/>
                </a:solidFill>
                <a:latin typeface="Arial"/>
                <a:cs typeface="Arial"/>
              </a:rPr>
              <a:t> 300-mg group, 1 of which was in the UK. </a:t>
            </a:r>
            <a:r>
              <a:rPr lang="en-US" sz="1280" baseline="30000" dirty="0" err="1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lang="en-US" sz="1280" dirty="0" err="1">
                <a:solidFill>
                  <a:srgbClr val="231F20"/>
                </a:solidFill>
                <a:latin typeface="Arial"/>
                <a:cs typeface="Arial"/>
              </a:rPr>
              <a:t>Among</a:t>
            </a:r>
            <a:r>
              <a:rPr lang="en-US" sz="1280" dirty="0">
                <a:solidFill>
                  <a:srgbClr val="231F20"/>
                </a:solidFill>
                <a:latin typeface="Arial"/>
                <a:cs typeface="Arial"/>
              </a:rPr>
              <a:t> mucosal attacks, 8 involved the larynx: 2 attacks in the </a:t>
            </a:r>
            <a:r>
              <a:rPr lang="en-US" sz="1280" dirty="0" err="1">
                <a:solidFill>
                  <a:srgbClr val="231F20"/>
                </a:solidFill>
                <a:latin typeface="Arial"/>
                <a:cs typeface="Arial"/>
              </a:rPr>
              <a:t>sebetralstat</a:t>
            </a:r>
            <a:r>
              <a:rPr lang="en-US" sz="1280" dirty="0">
                <a:solidFill>
                  <a:srgbClr val="231F20"/>
                </a:solidFill>
                <a:latin typeface="Arial"/>
                <a:cs typeface="Arial"/>
              </a:rPr>
              <a:t> 300-mg group, 2 attacks in the </a:t>
            </a:r>
            <a:r>
              <a:rPr lang="en-US" sz="1280" dirty="0" err="1">
                <a:solidFill>
                  <a:srgbClr val="231F20"/>
                </a:solidFill>
                <a:latin typeface="Arial"/>
                <a:cs typeface="Arial"/>
              </a:rPr>
              <a:t>sebetralstat</a:t>
            </a:r>
            <a:r>
              <a:rPr lang="en-US" sz="1280" dirty="0">
                <a:solidFill>
                  <a:srgbClr val="231F20"/>
                </a:solidFill>
                <a:latin typeface="Arial"/>
                <a:cs typeface="Arial"/>
              </a:rPr>
              <a:t> 600-mg group, and 4 attacks in the placebo group. </a:t>
            </a:r>
            <a:r>
              <a:rPr lang="en-US" sz="1280" baseline="30000" dirty="0" err="1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lang="en-US" sz="1280" dirty="0" err="1">
                <a:solidFill>
                  <a:srgbClr val="231F20"/>
                </a:solidFill>
                <a:latin typeface="Arial"/>
                <a:cs typeface="Arial"/>
              </a:rPr>
              <a:t>Baseline</a:t>
            </a:r>
            <a:r>
              <a:rPr lang="en-US" sz="1280" dirty="0">
                <a:solidFill>
                  <a:srgbClr val="231F20"/>
                </a:solidFill>
                <a:latin typeface="Arial"/>
                <a:cs typeface="Arial"/>
              </a:rPr>
              <a:t> PGI-S score was ‘None’ for </a:t>
            </a:r>
            <a:br>
              <a:rPr lang="en-US" sz="1280" dirty="0">
                <a:solidFill>
                  <a:srgbClr val="231F20"/>
                </a:solidFill>
                <a:latin typeface="Arial"/>
                <a:cs typeface="Arial"/>
              </a:rPr>
            </a:br>
            <a:r>
              <a:rPr lang="en-US" sz="1280" dirty="0">
                <a:solidFill>
                  <a:srgbClr val="231F20"/>
                </a:solidFill>
                <a:latin typeface="Arial"/>
                <a:cs typeface="Arial"/>
              </a:rPr>
              <a:t>2 attacks in the placebo group. </a:t>
            </a:r>
            <a:r>
              <a:rPr lang="en-US" sz="1280" baseline="30000" dirty="0" err="1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lang="en-US" sz="1280" dirty="0" err="1">
                <a:solidFill>
                  <a:srgbClr val="231F20"/>
                </a:solidFill>
                <a:latin typeface="Arial"/>
                <a:cs typeface="Arial"/>
              </a:rPr>
              <a:t>Time</a:t>
            </a:r>
            <a:r>
              <a:rPr lang="en-US" sz="1280" dirty="0">
                <a:solidFill>
                  <a:srgbClr val="231F20"/>
                </a:solidFill>
                <a:latin typeface="Arial"/>
                <a:cs typeface="Arial"/>
              </a:rPr>
              <a:t> from onset of attack to first administration was missing for 1 attack in the </a:t>
            </a:r>
            <a:r>
              <a:rPr lang="en-US" sz="1280" dirty="0" err="1">
                <a:solidFill>
                  <a:srgbClr val="231F20"/>
                </a:solidFill>
                <a:latin typeface="Arial"/>
                <a:cs typeface="Arial"/>
              </a:rPr>
              <a:t>sebetralstat</a:t>
            </a:r>
            <a:r>
              <a:rPr lang="en-US" sz="1280" dirty="0">
                <a:solidFill>
                  <a:srgbClr val="231F20"/>
                </a:solidFill>
                <a:latin typeface="Arial"/>
                <a:cs typeface="Arial"/>
              </a:rPr>
              <a:t> 300-mg group, which was an attack in the UK.</a:t>
            </a:r>
            <a:endParaRPr sz="1280" dirty="0">
              <a:latin typeface="Arial"/>
              <a:cs typeface="Arial"/>
            </a:endParaRPr>
          </a:p>
        </p:txBody>
      </p:sp>
      <p:sp>
        <p:nvSpPr>
          <p:cNvPr id="366" name="object 118">
            <a:extLst>
              <a:ext uri="{FF2B5EF4-FFF2-40B4-BE49-F238E27FC236}">
                <a16:creationId xmlns:a16="http://schemas.microsoft.com/office/drawing/2014/main" id="{F1EFD7BF-D407-5ABD-F737-E88A9933031F}"/>
              </a:ext>
            </a:extLst>
          </p:cNvPr>
          <p:cNvSpPr txBox="1"/>
          <p:nvPr/>
        </p:nvSpPr>
        <p:spPr>
          <a:xfrm>
            <a:off x="1338809" y="19615385"/>
            <a:ext cx="12387963" cy="816130"/>
          </a:xfrm>
          <a:prstGeom prst="rect">
            <a:avLst/>
          </a:prstGeom>
        </p:spPr>
        <p:txBody>
          <a:bodyPr vert="horz" wrap="square" lIns="0" tIns="29727" rIns="0" bIns="0" rtlCol="0">
            <a:spAutoFit/>
          </a:bodyPr>
          <a:lstStyle/>
          <a:p>
            <a:pPr marL="81073">
              <a:spcBef>
                <a:spcPts val="234"/>
              </a:spcBef>
            </a:pPr>
            <a:r>
              <a:rPr lang="en-US" sz="1277" baseline="30000" dirty="0" err="1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lang="en-US" sz="1277" dirty="0" err="1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lang="en-US" sz="1277" dirty="0">
                <a:solidFill>
                  <a:srgbClr val="231F20"/>
                </a:solidFill>
                <a:latin typeface="Arial"/>
                <a:cs typeface="Arial"/>
              </a:rPr>
              <a:t> minimum 48-h washout period was required between each eligible attack and, therefore, each dose of trial drug. </a:t>
            </a:r>
            <a:r>
              <a:rPr lang="en-US" sz="1277" baseline="30000" dirty="0" err="1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lang="en-US" sz="1277" dirty="0" err="1">
                <a:solidFill>
                  <a:srgbClr val="231F20"/>
                </a:solidFill>
                <a:latin typeface="Arial"/>
                <a:cs typeface="Arial"/>
              </a:rPr>
              <a:t>Only</a:t>
            </a:r>
            <a:r>
              <a:rPr lang="en-US" sz="1277" dirty="0">
                <a:solidFill>
                  <a:srgbClr val="231F20"/>
                </a:solidFill>
                <a:latin typeface="Arial"/>
                <a:cs typeface="Arial"/>
              </a:rPr>
              <a:t> the </a:t>
            </a:r>
            <a:r>
              <a:rPr lang="en-US" sz="1277" dirty="0" err="1">
                <a:solidFill>
                  <a:srgbClr val="231F20"/>
                </a:solidFill>
                <a:latin typeface="Arial"/>
                <a:cs typeface="Arial"/>
              </a:rPr>
              <a:t>randomised</a:t>
            </a:r>
            <a:r>
              <a:rPr lang="en-US" sz="1277" dirty="0">
                <a:solidFill>
                  <a:srgbClr val="231F20"/>
                </a:solidFill>
                <a:latin typeface="Arial"/>
                <a:cs typeface="Arial"/>
              </a:rPr>
              <a:t>, double-blind, placebo-controlled part 2 of the phase 2 trial is included in the pooled analysis. </a:t>
            </a:r>
            <a:r>
              <a:rPr lang="en-US" sz="1277" baseline="30000" dirty="0" err="1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lang="en-US" sz="1277" dirty="0" err="1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lang="en-US" sz="1277" dirty="0">
                <a:solidFill>
                  <a:srgbClr val="231F20"/>
                </a:solidFill>
                <a:latin typeface="Arial"/>
                <a:cs typeface="Arial"/>
              </a:rPr>
              <a:t> pooled efficacy population was analyzed based on the planned treatment; 1 participant </a:t>
            </a:r>
            <a:r>
              <a:rPr lang="en-US" sz="1277" dirty="0" err="1">
                <a:solidFill>
                  <a:srgbClr val="231F20"/>
                </a:solidFill>
                <a:latin typeface="Arial"/>
                <a:cs typeface="Arial"/>
              </a:rPr>
              <a:t>randomised</a:t>
            </a:r>
            <a:r>
              <a:rPr lang="en-US" sz="1277" dirty="0">
                <a:solidFill>
                  <a:srgbClr val="231F20"/>
                </a:solidFill>
                <a:latin typeface="Arial"/>
                <a:cs typeface="Arial"/>
              </a:rPr>
              <a:t> to receive </a:t>
            </a:r>
            <a:r>
              <a:rPr lang="en-US" sz="1277" dirty="0" err="1">
                <a:solidFill>
                  <a:srgbClr val="231F20"/>
                </a:solidFill>
                <a:latin typeface="Arial"/>
                <a:cs typeface="Arial"/>
              </a:rPr>
              <a:t>sebetralstat</a:t>
            </a:r>
            <a:r>
              <a:rPr lang="en-US" sz="1277" dirty="0">
                <a:solidFill>
                  <a:srgbClr val="231F20"/>
                </a:solidFill>
                <a:latin typeface="Arial"/>
                <a:cs typeface="Arial"/>
              </a:rPr>
              <a:t> 300 mg and 1 participant </a:t>
            </a:r>
            <a:r>
              <a:rPr lang="en-US" sz="1277" dirty="0" err="1">
                <a:solidFill>
                  <a:srgbClr val="231F20"/>
                </a:solidFill>
                <a:latin typeface="Arial"/>
                <a:cs typeface="Arial"/>
              </a:rPr>
              <a:t>randomised</a:t>
            </a:r>
            <a:r>
              <a:rPr lang="en-US" sz="1277" dirty="0">
                <a:solidFill>
                  <a:srgbClr val="231F20"/>
                </a:solidFill>
                <a:latin typeface="Arial"/>
                <a:cs typeface="Arial"/>
              </a:rPr>
              <a:t> to placebo each received </a:t>
            </a:r>
            <a:r>
              <a:rPr lang="en-US" sz="1277" dirty="0" err="1">
                <a:solidFill>
                  <a:srgbClr val="231F20"/>
                </a:solidFill>
                <a:latin typeface="Arial"/>
                <a:cs typeface="Arial"/>
              </a:rPr>
              <a:t>sebetralstat</a:t>
            </a:r>
            <a:r>
              <a:rPr lang="en-US" sz="1277" dirty="0">
                <a:solidFill>
                  <a:srgbClr val="231F20"/>
                </a:solidFill>
                <a:latin typeface="Arial"/>
                <a:cs typeface="Arial"/>
              </a:rPr>
              <a:t> 600 mg; the pooled safety population was analyzed based on the actual treatment participants received.</a:t>
            </a:r>
            <a:endParaRPr sz="1277" dirty="0">
              <a:latin typeface="Arial"/>
              <a:cs typeface="Arial"/>
            </a:endParaRPr>
          </a:p>
        </p:txBody>
      </p:sp>
      <p:pic>
        <p:nvPicPr>
          <p:cNvPr id="368" name="Picture 367" descr="A chart of a medication&#10;&#10;Description automatically generated with medium confidence">
            <a:extLst>
              <a:ext uri="{FF2B5EF4-FFF2-40B4-BE49-F238E27FC236}">
                <a16:creationId xmlns:a16="http://schemas.microsoft.com/office/drawing/2014/main" id="{5ECD8482-8FA4-3249-050B-CCFE864AC2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036" y="14676464"/>
            <a:ext cx="9907089" cy="4882891"/>
          </a:xfrm>
          <a:prstGeom prst="rect">
            <a:avLst/>
          </a:prstGeom>
        </p:spPr>
      </p:pic>
      <p:sp>
        <p:nvSpPr>
          <p:cNvPr id="369" name="object 45">
            <a:extLst>
              <a:ext uri="{FF2B5EF4-FFF2-40B4-BE49-F238E27FC236}">
                <a16:creationId xmlns:a16="http://schemas.microsoft.com/office/drawing/2014/main" id="{56CA21CD-2C79-5D3D-6199-5096F74D3C9C}"/>
              </a:ext>
            </a:extLst>
          </p:cNvPr>
          <p:cNvSpPr txBox="1"/>
          <p:nvPr/>
        </p:nvSpPr>
        <p:spPr>
          <a:xfrm>
            <a:off x="1329395" y="20487103"/>
            <a:ext cx="12221763" cy="2345567"/>
          </a:xfrm>
          <a:prstGeom prst="rect">
            <a:avLst/>
          </a:prstGeom>
        </p:spPr>
        <p:txBody>
          <a:bodyPr vert="horz" wrap="square" lIns="0" tIns="120258" rIns="0" bIns="0" rtlCol="0">
            <a:spAutoFit/>
          </a:bodyPr>
          <a:lstStyle/>
          <a:p>
            <a:pPr marL="254029" indent="-227004">
              <a:spcBef>
                <a:spcPts val="947"/>
              </a:spcBef>
              <a:buClr>
                <a:srgbClr val="ADCE39"/>
              </a:buClr>
              <a:buChar char="•"/>
              <a:tabLst>
                <a:tab pos="254029" algn="l"/>
              </a:tabLst>
            </a:pP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Assessments</a:t>
            </a:r>
            <a:r>
              <a:rPr sz="1915" spc="7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were</a:t>
            </a:r>
            <a:r>
              <a:rPr sz="1915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recorded</a:t>
            </a:r>
            <a:r>
              <a:rPr sz="1915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1915" spc="7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both</a:t>
            </a:r>
            <a:r>
              <a:rPr sz="1915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trials</a:t>
            </a:r>
            <a:r>
              <a:rPr sz="1915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every</a:t>
            </a:r>
            <a:r>
              <a:rPr sz="1915" spc="7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0.5</a:t>
            </a:r>
            <a:r>
              <a:rPr sz="1915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hours</a:t>
            </a:r>
            <a:r>
              <a:rPr sz="1915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for</a:t>
            </a:r>
            <a:r>
              <a:rPr sz="1915" spc="7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915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first</a:t>
            </a:r>
            <a:r>
              <a:rPr sz="1915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4</a:t>
            </a:r>
            <a:r>
              <a:rPr sz="1915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hours</a:t>
            </a:r>
            <a:r>
              <a:rPr sz="1915" spc="106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after</a:t>
            </a:r>
            <a:r>
              <a:rPr sz="1915" spc="12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first</a:t>
            </a:r>
            <a:r>
              <a:rPr sz="1915" spc="13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taking</a:t>
            </a:r>
            <a:r>
              <a:rPr sz="1915" spc="12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915" spc="13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study</a:t>
            </a:r>
            <a:r>
              <a:rPr sz="1915" spc="12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spc="-43" dirty="0">
                <a:solidFill>
                  <a:srgbClr val="231F20"/>
                </a:solidFill>
                <a:latin typeface="Arial"/>
                <a:cs typeface="Arial"/>
              </a:rPr>
              <a:t>drug</a:t>
            </a:r>
            <a:endParaRPr sz="1915" dirty="0">
              <a:latin typeface="Arial"/>
              <a:cs typeface="Arial"/>
            </a:endParaRPr>
          </a:p>
          <a:p>
            <a:pPr marL="254029" indent="-227004">
              <a:spcBef>
                <a:spcPts val="745"/>
              </a:spcBef>
              <a:buClr>
                <a:srgbClr val="ADCE39"/>
              </a:buClr>
              <a:buChar char="•"/>
              <a:tabLst>
                <a:tab pos="254029" algn="l"/>
              </a:tabLst>
            </a:pP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After</a:t>
            </a:r>
            <a:r>
              <a:rPr sz="1915" spc="18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spc="-21" dirty="0">
                <a:solidFill>
                  <a:srgbClr val="231F20"/>
                </a:solidFill>
                <a:latin typeface="Arial"/>
                <a:cs typeface="Arial"/>
              </a:rPr>
              <a:t>which:</a:t>
            </a:r>
            <a:endParaRPr sz="1915" dirty="0">
              <a:latin typeface="Arial"/>
              <a:cs typeface="Arial"/>
            </a:endParaRPr>
          </a:p>
          <a:p>
            <a:pPr marL="456709" lvl="1" indent="-227004">
              <a:spcBef>
                <a:spcPts val="181"/>
              </a:spcBef>
              <a:buChar char="–"/>
              <a:tabLst>
                <a:tab pos="456709" algn="l"/>
              </a:tabLst>
            </a:pP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For</a:t>
            </a:r>
            <a:r>
              <a:rPr sz="1915" spc="6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phase</a:t>
            </a:r>
            <a:r>
              <a:rPr sz="1915" spc="6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2,</a:t>
            </a:r>
            <a:r>
              <a:rPr sz="1915" spc="6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every</a:t>
            </a:r>
            <a:r>
              <a:rPr sz="1915" spc="6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hour</a:t>
            </a:r>
            <a:r>
              <a:rPr sz="1915" spc="7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from</a:t>
            </a:r>
            <a:r>
              <a:rPr sz="1915" spc="6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4–12</a:t>
            </a:r>
            <a:r>
              <a:rPr sz="1915" spc="6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hours,</a:t>
            </a:r>
            <a:r>
              <a:rPr sz="1915" spc="6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every</a:t>
            </a:r>
            <a:r>
              <a:rPr sz="1915" spc="6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3</a:t>
            </a:r>
            <a:r>
              <a:rPr sz="1915" spc="7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hours</a:t>
            </a:r>
            <a:r>
              <a:rPr sz="1915" spc="6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from</a:t>
            </a:r>
            <a:r>
              <a:rPr sz="1915" spc="6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12–24</a:t>
            </a:r>
            <a:r>
              <a:rPr sz="1915" spc="6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hours,</a:t>
            </a:r>
            <a:r>
              <a:rPr sz="1915" spc="7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915" spc="6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once</a:t>
            </a:r>
            <a:r>
              <a:rPr sz="1915" spc="6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at</a:t>
            </a:r>
            <a:r>
              <a:rPr sz="1915" spc="6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36</a:t>
            </a:r>
            <a:r>
              <a:rPr sz="1915" spc="6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915" spc="7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48</a:t>
            </a:r>
            <a:r>
              <a:rPr sz="1915" spc="6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spc="-21" dirty="0">
                <a:solidFill>
                  <a:srgbClr val="231F20"/>
                </a:solidFill>
                <a:latin typeface="Arial"/>
                <a:cs typeface="Arial"/>
              </a:rPr>
              <a:t>hours</a:t>
            </a:r>
            <a:endParaRPr sz="1915" dirty="0">
              <a:latin typeface="Arial"/>
              <a:cs typeface="Arial"/>
            </a:endParaRPr>
          </a:p>
          <a:p>
            <a:pPr marL="456709" lvl="1" indent="-227004">
              <a:spcBef>
                <a:spcPts val="192"/>
              </a:spcBef>
              <a:buChar char="–"/>
              <a:tabLst>
                <a:tab pos="456709" algn="l"/>
              </a:tabLst>
            </a:pP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For</a:t>
            </a:r>
            <a:r>
              <a:rPr sz="1915" spc="6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phase</a:t>
            </a:r>
            <a:r>
              <a:rPr sz="1915" spc="6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3,</a:t>
            </a:r>
            <a:r>
              <a:rPr sz="1915" spc="6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every</a:t>
            </a:r>
            <a:r>
              <a:rPr sz="1915" spc="6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hour</a:t>
            </a:r>
            <a:r>
              <a:rPr sz="1915" spc="7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from</a:t>
            </a:r>
            <a:r>
              <a:rPr sz="1915" spc="6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5–12</a:t>
            </a:r>
            <a:r>
              <a:rPr sz="1915" spc="6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hours,</a:t>
            </a:r>
            <a:r>
              <a:rPr sz="1915" spc="6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every</a:t>
            </a:r>
            <a:r>
              <a:rPr sz="1915" spc="6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2</a:t>
            </a:r>
            <a:r>
              <a:rPr sz="1915" spc="7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hours</a:t>
            </a:r>
            <a:r>
              <a:rPr sz="1915" spc="6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from</a:t>
            </a:r>
            <a:r>
              <a:rPr sz="1915" spc="6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14–24</a:t>
            </a:r>
            <a:r>
              <a:rPr sz="1915" spc="6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hours,</a:t>
            </a:r>
            <a:r>
              <a:rPr sz="1915" spc="7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915" spc="6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once</a:t>
            </a:r>
            <a:r>
              <a:rPr sz="1915" spc="6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at</a:t>
            </a:r>
            <a:r>
              <a:rPr sz="1915" spc="6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36</a:t>
            </a:r>
            <a:r>
              <a:rPr sz="1915" spc="6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915" spc="7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48</a:t>
            </a:r>
            <a:r>
              <a:rPr sz="1915" spc="6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spc="-21" dirty="0">
                <a:solidFill>
                  <a:srgbClr val="231F20"/>
                </a:solidFill>
                <a:latin typeface="Arial"/>
                <a:cs typeface="Arial"/>
              </a:rPr>
              <a:t>hours</a:t>
            </a:r>
            <a:endParaRPr sz="1915" dirty="0">
              <a:latin typeface="Arial"/>
              <a:cs typeface="Arial"/>
            </a:endParaRPr>
          </a:p>
          <a:p>
            <a:pPr marL="254029" indent="-227004">
              <a:spcBef>
                <a:spcPts val="745"/>
              </a:spcBef>
              <a:buClr>
                <a:srgbClr val="ADCE39"/>
              </a:buClr>
              <a:buChar char="•"/>
              <a:tabLst>
                <a:tab pos="254029" algn="l"/>
              </a:tabLst>
            </a:pPr>
            <a:r>
              <a:rPr sz="1915" i="1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-values</a:t>
            </a:r>
            <a:r>
              <a:rPr sz="1915" spc="19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were</a:t>
            </a:r>
            <a:r>
              <a:rPr sz="1915" spc="20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calculated</a:t>
            </a:r>
            <a:r>
              <a:rPr sz="1915" spc="20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using</a:t>
            </a:r>
            <a:r>
              <a:rPr sz="1915" spc="20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Gehan</a:t>
            </a:r>
            <a:r>
              <a:rPr sz="1915" spc="20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score</a:t>
            </a:r>
            <a:r>
              <a:rPr sz="1915" spc="19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transformation</a:t>
            </a:r>
            <a:r>
              <a:rPr sz="1915" spc="20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test</a:t>
            </a:r>
            <a:r>
              <a:rPr sz="1915" spc="20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915" spc="20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not</a:t>
            </a:r>
            <a:r>
              <a:rPr sz="1915" spc="20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adjusted</a:t>
            </a:r>
            <a:r>
              <a:rPr sz="1915" spc="19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dirty="0">
                <a:solidFill>
                  <a:srgbClr val="231F20"/>
                </a:solidFill>
                <a:latin typeface="Arial"/>
                <a:cs typeface="Arial"/>
              </a:rPr>
              <a:t>for</a:t>
            </a:r>
            <a:r>
              <a:rPr sz="1915" spc="20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15" spc="-21" dirty="0">
                <a:solidFill>
                  <a:srgbClr val="231F20"/>
                </a:solidFill>
                <a:latin typeface="Arial"/>
                <a:cs typeface="Arial"/>
              </a:rPr>
              <a:t>multiplicity</a:t>
            </a:r>
            <a:endParaRPr sz="1915" dirty="0">
              <a:latin typeface="Arial"/>
              <a:cs typeface="Arial"/>
            </a:endParaRPr>
          </a:p>
          <a:p>
            <a:pPr marL="77019">
              <a:spcBef>
                <a:spcPts val="1479"/>
              </a:spcBef>
            </a:pPr>
            <a:r>
              <a:rPr sz="2128" b="1" dirty="0">
                <a:solidFill>
                  <a:srgbClr val="193854"/>
                </a:solidFill>
                <a:latin typeface="Arial"/>
                <a:cs typeface="Arial"/>
              </a:rPr>
              <a:t>Figure 2. Efficacy </a:t>
            </a:r>
            <a:r>
              <a:rPr lang="en-US" sz="2128" b="1" dirty="0">
                <a:solidFill>
                  <a:srgbClr val="193854"/>
                </a:solidFill>
                <a:latin typeface="Arial"/>
                <a:cs typeface="Arial"/>
              </a:rPr>
              <a:t>o</a:t>
            </a:r>
            <a:r>
              <a:rPr sz="2128" b="1" dirty="0">
                <a:solidFill>
                  <a:srgbClr val="193854"/>
                </a:solidFill>
                <a:latin typeface="Arial"/>
                <a:cs typeface="Arial"/>
              </a:rPr>
              <a:t>utcome </a:t>
            </a:r>
            <a:r>
              <a:rPr lang="en-US" sz="2128" b="1" dirty="0">
                <a:solidFill>
                  <a:srgbClr val="193854"/>
                </a:solidFill>
                <a:latin typeface="Arial"/>
                <a:cs typeface="Arial"/>
              </a:rPr>
              <a:t>m</a:t>
            </a:r>
            <a:r>
              <a:rPr sz="2128" b="1" dirty="0">
                <a:solidFill>
                  <a:srgbClr val="193854"/>
                </a:solidFill>
                <a:latin typeface="Arial"/>
                <a:cs typeface="Arial"/>
              </a:rPr>
              <a:t>easures</a:t>
            </a:r>
            <a:endParaRPr sz="2128" dirty="0">
              <a:solidFill>
                <a:srgbClr val="193854"/>
              </a:solidFill>
              <a:latin typeface="Arial"/>
              <a:cs typeface="Arial"/>
            </a:endParaRPr>
          </a:p>
        </p:txBody>
      </p:sp>
      <p:pic>
        <p:nvPicPr>
          <p:cNvPr id="371" name="Picture 370">
            <a:extLst>
              <a:ext uri="{FF2B5EF4-FFF2-40B4-BE49-F238E27FC236}">
                <a16:creationId xmlns:a16="http://schemas.microsoft.com/office/drawing/2014/main" id="{933A1E8E-9441-24BC-8DD3-9F98D0CF3C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4278" y="22946479"/>
            <a:ext cx="10286619" cy="4678807"/>
          </a:xfrm>
          <a:prstGeom prst="rect">
            <a:avLst/>
          </a:prstGeom>
        </p:spPr>
      </p:pic>
      <p:sp>
        <p:nvSpPr>
          <p:cNvPr id="372" name="object 130">
            <a:extLst>
              <a:ext uri="{FF2B5EF4-FFF2-40B4-BE49-F238E27FC236}">
                <a16:creationId xmlns:a16="http://schemas.microsoft.com/office/drawing/2014/main" id="{E9896744-323C-208D-C7D4-E92340D266F4}"/>
              </a:ext>
            </a:extLst>
          </p:cNvPr>
          <p:cNvSpPr txBox="1"/>
          <p:nvPr/>
        </p:nvSpPr>
        <p:spPr>
          <a:xfrm>
            <a:off x="15446868" y="5699919"/>
            <a:ext cx="7493853" cy="362937"/>
          </a:xfrm>
          <a:prstGeom prst="rect">
            <a:avLst/>
          </a:prstGeom>
        </p:spPr>
        <p:txBody>
          <a:bodyPr vert="horz" wrap="square" lIns="0" tIns="35132" rIns="0" bIns="0" rtlCol="0">
            <a:spAutoFit/>
          </a:bodyPr>
          <a:lstStyle/>
          <a:p>
            <a:pPr marL="81073">
              <a:spcBef>
                <a:spcPts val="277"/>
              </a:spcBef>
            </a:pPr>
            <a:r>
              <a:rPr sz="2128" b="1" dirty="0">
                <a:solidFill>
                  <a:srgbClr val="193854"/>
                </a:solidFill>
                <a:latin typeface="Arial"/>
                <a:cs typeface="Arial"/>
              </a:rPr>
              <a:t>Figure 3. Time to </a:t>
            </a:r>
            <a:r>
              <a:rPr lang="en-US" sz="2128" b="1" dirty="0">
                <a:solidFill>
                  <a:srgbClr val="193854"/>
                </a:solidFill>
                <a:latin typeface="Arial"/>
                <a:cs typeface="Arial"/>
              </a:rPr>
              <a:t>b</a:t>
            </a:r>
            <a:r>
              <a:rPr sz="2128" b="1" dirty="0">
                <a:solidFill>
                  <a:srgbClr val="193854"/>
                </a:solidFill>
                <a:latin typeface="Arial"/>
                <a:cs typeface="Arial"/>
              </a:rPr>
              <a:t>eginning of </a:t>
            </a:r>
            <a:r>
              <a:rPr lang="en-US" sz="2128" b="1" dirty="0">
                <a:solidFill>
                  <a:srgbClr val="193854"/>
                </a:solidFill>
                <a:latin typeface="Arial"/>
                <a:cs typeface="Arial"/>
              </a:rPr>
              <a:t>s</a:t>
            </a:r>
            <a:r>
              <a:rPr sz="2128" b="1" dirty="0">
                <a:solidFill>
                  <a:srgbClr val="193854"/>
                </a:solidFill>
                <a:latin typeface="Arial"/>
                <a:cs typeface="Arial"/>
              </a:rPr>
              <a:t>ymptom </a:t>
            </a:r>
            <a:r>
              <a:rPr lang="en-US" sz="2128" b="1" dirty="0" err="1">
                <a:solidFill>
                  <a:srgbClr val="193854"/>
                </a:solidFill>
                <a:latin typeface="Arial"/>
                <a:cs typeface="Arial"/>
              </a:rPr>
              <a:t>r</a:t>
            </a:r>
            <a:r>
              <a:rPr sz="2128" b="1" dirty="0" err="1">
                <a:solidFill>
                  <a:srgbClr val="193854"/>
                </a:solidFill>
                <a:latin typeface="Arial"/>
                <a:cs typeface="Arial"/>
              </a:rPr>
              <a:t>elief</a:t>
            </a:r>
            <a:r>
              <a:rPr sz="1915" b="1" baseline="32407" dirty="0" err="1">
                <a:solidFill>
                  <a:srgbClr val="193854"/>
                </a:solidFill>
                <a:latin typeface="Arial"/>
                <a:cs typeface="Arial"/>
              </a:rPr>
              <a:t>a</a:t>
            </a:r>
            <a:endParaRPr sz="1915" baseline="32407" dirty="0">
              <a:solidFill>
                <a:srgbClr val="193854"/>
              </a:solidFill>
              <a:latin typeface="Arial"/>
              <a:cs typeface="Arial"/>
            </a:endParaRPr>
          </a:p>
        </p:txBody>
      </p:sp>
      <p:sp>
        <p:nvSpPr>
          <p:cNvPr id="373" name="object 180">
            <a:extLst>
              <a:ext uri="{FF2B5EF4-FFF2-40B4-BE49-F238E27FC236}">
                <a16:creationId xmlns:a16="http://schemas.microsoft.com/office/drawing/2014/main" id="{B3FA8400-1897-CA58-AA7B-B27F629746A5}"/>
              </a:ext>
            </a:extLst>
          </p:cNvPr>
          <p:cNvSpPr txBox="1"/>
          <p:nvPr/>
        </p:nvSpPr>
        <p:spPr>
          <a:xfrm>
            <a:off x="15419847" y="10333301"/>
            <a:ext cx="11767754" cy="451726"/>
          </a:xfrm>
          <a:prstGeom prst="rect">
            <a:avLst/>
          </a:prstGeom>
        </p:spPr>
        <p:txBody>
          <a:bodyPr vert="horz" wrap="square" lIns="0" tIns="58102" rIns="0" bIns="0" rtlCol="0">
            <a:spAutoFit/>
          </a:bodyPr>
          <a:lstStyle/>
          <a:p>
            <a:pPr marL="108097">
              <a:spcBef>
                <a:spcPts val="1436"/>
              </a:spcBef>
            </a:pPr>
            <a:r>
              <a:rPr sz="1277" dirty="0">
                <a:solidFill>
                  <a:srgbClr val="231F20"/>
                </a:solidFill>
                <a:latin typeface="Arial"/>
                <a:cs typeface="Arial"/>
              </a:rPr>
              <a:t>IQR,</a:t>
            </a:r>
            <a:r>
              <a:rPr sz="1277" spc="3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77" spc="-21" dirty="0">
                <a:solidFill>
                  <a:srgbClr val="231F20"/>
                </a:solidFill>
                <a:latin typeface="Arial"/>
                <a:cs typeface="Arial"/>
              </a:rPr>
              <a:t>interquartile</a:t>
            </a:r>
            <a:r>
              <a:rPr sz="1277" spc="3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77" dirty="0">
                <a:solidFill>
                  <a:srgbClr val="231F20"/>
                </a:solidFill>
                <a:latin typeface="Arial"/>
                <a:cs typeface="Arial"/>
              </a:rPr>
              <a:t>range;</a:t>
            </a:r>
            <a:r>
              <a:rPr sz="1277" spc="3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77" dirty="0">
                <a:solidFill>
                  <a:srgbClr val="231F20"/>
                </a:solidFill>
                <a:latin typeface="Arial"/>
                <a:cs typeface="Arial"/>
              </a:rPr>
              <a:t>PGI-C,</a:t>
            </a:r>
            <a:r>
              <a:rPr sz="1277" spc="4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77" dirty="0">
                <a:solidFill>
                  <a:srgbClr val="231F20"/>
                </a:solidFill>
                <a:latin typeface="Arial"/>
                <a:cs typeface="Arial"/>
              </a:rPr>
              <a:t>Patient</a:t>
            </a:r>
            <a:r>
              <a:rPr sz="1277" spc="3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77" dirty="0">
                <a:solidFill>
                  <a:srgbClr val="231F20"/>
                </a:solidFill>
                <a:latin typeface="Arial"/>
                <a:cs typeface="Arial"/>
              </a:rPr>
              <a:t>Global</a:t>
            </a:r>
            <a:r>
              <a:rPr sz="1277" spc="3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77" dirty="0">
                <a:solidFill>
                  <a:srgbClr val="231F20"/>
                </a:solidFill>
                <a:latin typeface="Arial"/>
                <a:cs typeface="Arial"/>
              </a:rPr>
              <a:t>Impression</a:t>
            </a:r>
            <a:r>
              <a:rPr sz="1277" spc="4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77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277" spc="3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77" spc="-21" dirty="0">
                <a:solidFill>
                  <a:srgbClr val="231F20"/>
                </a:solidFill>
                <a:latin typeface="Arial"/>
                <a:cs typeface="Arial"/>
              </a:rPr>
              <a:t>Change.</a:t>
            </a:r>
            <a:endParaRPr sz="1277" dirty="0">
              <a:latin typeface="Arial"/>
              <a:cs typeface="Arial"/>
            </a:endParaRPr>
          </a:p>
          <a:p>
            <a:pPr marL="108097">
              <a:spcBef>
                <a:spcPts val="32"/>
              </a:spcBef>
            </a:pPr>
            <a:r>
              <a:rPr sz="1117" baseline="31746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277" dirty="0">
                <a:solidFill>
                  <a:srgbClr val="231F20"/>
                </a:solidFill>
                <a:latin typeface="Arial"/>
                <a:cs typeface="Arial"/>
              </a:rPr>
              <a:t>Rating</a:t>
            </a:r>
            <a:r>
              <a:rPr sz="1277" spc="-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77" dirty="0">
                <a:solidFill>
                  <a:srgbClr val="231F20"/>
                </a:solidFill>
                <a:latin typeface="Arial"/>
                <a:cs typeface="Arial"/>
              </a:rPr>
              <a:t>of ≤‘A</a:t>
            </a:r>
            <a:r>
              <a:rPr sz="1277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77" dirty="0">
                <a:solidFill>
                  <a:srgbClr val="231F20"/>
                </a:solidFill>
                <a:latin typeface="Arial"/>
                <a:cs typeface="Arial"/>
              </a:rPr>
              <a:t>Little Better’</a:t>
            </a:r>
            <a:r>
              <a:rPr sz="1277" spc="-5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77" dirty="0">
                <a:solidFill>
                  <a:srgbClr val="231F20"/>
                </a:solidFill>
                <a:latin typeface="Arial"/>
                <a:cs typeface="Arial"/>
              </a:rPr>
              <a:t>on the</a:t>
            </a:r>
            <a:r>
              <a:rPr sz="1277" spc="-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77" dirty="0">
                <a:solidFill>
                  <a:srgbClr val="231F20"/>
                </a:solidFill>
                <a:latin typeface="Arial"/>
                <a:cs typeface="Arial"/>
              </a:rPr>
              <a:t>PGI-C scale</a:t>
            </a:r>
            <a:r>
              <a:rPr sz="1277" spc="-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77" dirty="0">
                <a:solidFill>
                  <a:srgbClr val="231F20"/>
                </a:solidFill>
                <a:latin typeface="Arial"/>
                <a:cs typeface="Arial"/>
              </a:rPr>
              <a:t>for ≥2</a:t>
            </a:r>
            <a:r>
              <a:rPr sz="1277" spc="-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77" dirty="0">
                <a:solidFill>
                  <a:srgbClr val="231F20"/>
                </a:solidFill>
                <a:latin typeface="Arial"/>
                <a:cs typeface="Arial"/>
              </a:rPr>
              <a:t>time points</a:t>
            </a:r>
            <a:r>
              <a:rPr sz="1277" spc="-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77" dirty="0">
                <a:solidFill>
                  <a:srgbClr val="231F20"/>
                </a:solidFill>
                <a:latin typeface="Arial"/>
                <a:cs typeface="Arial"/>
              </a:rPr>
              <a:t>in a</a:t>
            </a:r>
            <a:r>
              <a:rPr sz="1277" spc="-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77" dirty="0">
                <a:solidFill>
                  <a:srgbClr val="231F20"/>
                </a:solidFill>
                <a:latin typeface="Arial"/>
                <a:cs typeface="Arial"/>
              </a:rPr>
              <a:t>row within 12</a:t>
            </a:r>
            <a:r>
              <a:rPr sz="1277" spc="-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77" dirty="0">
                <a:solidFill>
                  <a:srgbClr val="231F20"/>
                </a:solidFill>
                <a:latin typeface="Arial"/>
                <a:cs typeface="Arial"/>
              </a:rPr>
              <a:t>hours of</a:t>
            </a:r>
            <a:r>
              <a:rPr sz="1277" spc="-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77" dirty="0">
                <a:solidFill>
                  <a:srgbClr val="231F20"/>
                </a:solidFill>
                <a:latin typeface="Arial"/>
                <a:cs typeface="Arial"/>
              </a:rPr>
              <a:t>trial drug</a:t>
            </a:r>
            <a:r>
              <a:rPr sz="1277" spc="-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77" dirty="0">
                <a:solidFill>
                  <a:srgbClr val="231F20"/>
                </a:solidFill>
                <a:latin typeface="Arial"/>
                <a:cs typeface="Arial"/>
              </a:rPr>
              <a:t>administration. </a:t>
            </a:r>
            <a:r>
              <a:rPr sz="1117" baseline="31746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1277" dirty="0">
                <a:solidFill>
                  <a:srgbClr val="231F20"/>
                </a:solidFill>
                <a:latin typeface="Arial"/>
                <a:cs typeface="Arial"/>
              </a:rPr>
              <a:t>Adjusted</a:t>
            </a:r>
            <a:r>
              <a:rPr sz="1277" spc="-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77" i="1" dirty="0">
                <a:solidFill>
                  <a:srgbClr val="231F20"/>
                </a:solidFill>
                <a:latin typeface="Arial"/>
                <a:cs typeface="Arial"/>
              </a:rPr>
              <a:t>P </a:t>
            </a:r>
            <a:r>
              <a:rPr sz="1277" dirty="0">
                <a:solidFill>
                  <a:srgbClr val="231F20"/>
                </a:solidFill>
                <a:latin typeface="Arial"/>
                <a:cs typeface="Arial"/>
              </a:rPr>
              <a:t>value</a:t>
            </a:r>
            <a:r>
              <a:rPr sz="1277" spc="-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77" dirty="0">
                <a:solidFill>
                  <a:srgbClr val="231F20"/>
                </a:solidFill>
                <a:latin typeface="Arial"/>
                <a:cs typeface="Arial"/>
              </a:rPr>
              <a:t>compared with</a:t>
            </a:r>
            <a:r>
              <a:rPr sz="1277" spc="-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77" spc="-21" dirty="0">
                <a:solidFill>
                  <a:srgbClr val="231F20"/>
                </a:solidFill>
                <a:latin typeface="Arial"/>
                <a:cs typeface="Arial"/>
              </a:rPr>
              <a:t>placebo.</a:t>
            </a:r>
            <a:endParaRPr sz="1277" dirty="0">
              <a:latin typeface="Arial"/>
              <a:cs typeface="Arial"/>
            </a:endParaRPr>
          </a:p>
        </p:txBody>
      </p:sp>
      <p:sp>
        <p:nvSpPr>
          <p:cNvPr id="374" name="object 181">
            <a:extLst>
              <a:ext uri="{FF2B5EF4-FFF2-40B4-BE49-F238E27FC236}">
                <a16:creationId xmlns:a16="http://schemas.microsoft.com/office/drawing/2014/main" id="{6B004AAE-1DC8-921A-0137-431FB65A614A}"/>
              </a:ext>
            </a:extLst>
          </p:cNvPr>
          <p:cNvSpPr txBox="1"/>
          <p:nvPr/>
        </p:nvSpPr>
        <p:spPr>
          <a:xfrm>
            <a:off x="15446872" y="10903195"/>
            <a:ext cx="7360082" cy="362937"/>
          </a:xfrm>
          <a:prstGeom prst="rect">
            <a:avLst/>
          </a:prstGeom>
        </p:spPr>
        <p:txBody>
          <a:bodyPr vert="horz" wrap="square" lIns="0" tIns="35132" rIns="0" bIns="0" rtlCol="0">
            <a:spAutoFit/>
          </a:bodyPr>
          <a:lstStyle/>
          <a:p>
            <a:pPr marL="81073">
              <a:spcBef>
                <a:spcPts val="277"/>
              </a:spcBef>
            </a:pPr>
            <a:r>
              <a:rPr sz="2128" b="1" dirty="0">
                <a:solidFill>
                  <a:srgbClr val="193854"/>
                </a:solidFill>
                <a:latin typeface="Arial"/>
                <a:cs typeface="Arial"/>
              </a:rPr>
              <a:t>Figure 4. Time to </a:t>
            </a:r>
            <a:r>
              <a:rPr lang="en-US" sz="2128" b="1" dirty="0">
                <a:solidFill>
                  <a:srgbClr val="193854"/>
                </a:solidFill>
                <a:latin typeface="Arial"/>
                <a:cs typeface="Arial"/>
              </a:rPr>
              <a:t>r</a:t>
            </a:r>
            <a:r>
              <a:rPr sz="2128" b="1" dirty="0">
                <a:solidFill>
                  <a:srgbClr val="193854"/>
                </a:solidFill>
                <a:latin typeface="Arial"/>
                <a:cs typeface="Arial"/>
              </a:rPr>
              <a:t>eduction in </a:t>
            </a:r>
            <a:r>
              <a:rPr lang="en-US" sz="2128" b="1" dirty="0">
                <a:solidFill>
                  <a:srgbClr val="193854"/>
                </a:solidFill>
                <a:latin typeface="Arial"/>
                <a:cs typeface="Arial"/>
              </a:rPr>
              <a:t>a</a:t>
            </a:r>
            <a:r>
              <a:rPr sz="2128" b="1" dirty="0">
                <a:solidFill>
                  <a:srgbClr val="193854"/>
                </a:solidFill>
                <a:latin typeface="Arial"/>
                <a:cs typeface="Arial"/>
              </a:rPr>
              <a:t>ttack </a:t>
            </a:r>
            <a:r>
              <a:rPr lang="en-US" sz="2128" b="1" dirty="0" err="1">
                <a:solidFill>
                  <a:srgbClr val="193854"/>
                </a:solidFill>
                <a:latin typeface="Arial"/>
                <a:cs typeface="Arial"/>
              </a:rPr>
              <a:t>s</a:t>
            </a:r>
            <a:r>
              <a:rPr sz="2128" b="1" dirty="0" err="1">
                <a:solidFill>
                  <a:srgbClr val="193854"/>
                </a:solidFill>
                <a:latin typeface="Arial"/>
                <a:cs typeface="Arial"/>
              </a:rPr>
              <a:t>everity</a:t>
            </a:r>
            <a:r>
              <a:rPr sz="1915" b="1" baseline="32407" dirty="0" err="1">
                <a:solidFill>
                  <a:srgbClr val="193854"/>
                </a:solidFill>
                <a:latin typeface="Arial"/>
                <a:cs typeface="Arial"/>
              </a:rPr>
              <a:t>a</a:t>
            </a:r>
            <a:endParaRPr sz="1915" baseline="32407" dirty="0">
              <a:solidFill>
                <a:srgbClr val="193854"/>
              </a:solidFill>
              <a:latin typeface="Arial"/>
              <a:cs typeface="Arial"/>
            </a:endParaRPr>
          </a:p>
        </p:txBody>
      </p:sp>
      <p:sp>
        <p:nvSpPr>
          <p:cNvPr id="375" name="object 227">
            <a:extLst>
              <a:ext uri="{FF2B5EF4-FFF2-40B4-BE49-F238E27FC236}">
                <a16:creationId xmlns:a16="http://schemas.microsoft.com/office/drawing/2014/main" id="{91C5B36F-A2C2-B517-7277-A7EE1B9CAEE4}"/>
              </a:ext>
            </a:extLst>
          </p:cNvPr>
          <p:cNvSpPr txBox="1"/>
          <p:nvPr/>
        </p:nvSpPr>
        <p:spPr>
          <a:xfrm>
            <a:off x="15365797" y="15362172"/>
            <a:ext cx="12050159" cy="494023"/>
          </a:xfrm>
          <a:prstGeom prst="rect">
            <a:avLst/>
          </a:prstGeom>
        </p:spPr>
        <p:txBody>
          <a:bodyPr vert="horz" wrap="square" lIns="0" tIns="99990" rIns="0" bIns="0" rtlCol="0">
            <a:spAutoFit/>
          </a:bodyPr>
          <a:lstStyle/>
          <a:p>
            <a:pPr marL="162146">
              <a:spcBef>
                <a:spcPts val="1021"/>
              </a:spcBef>
            </a:pPr>
            <a:r>
              <a:rPr sz="1277" dirty="0">
                <a:solidFill>
                  <a:srgbClr val="231F20"/>
                </a:solidFill>
                <a:latin typeface="Arial"/>
                <a:cs typeface="Arial"/>
              </a:rPr>
              <a:t>IQR, interquartile range; </a:t>
            </a:r>
            <a:r>
              <a:rPr lang="en-US" sz="1277" dirty="0">
                <a:solidFill>
                  <a:srgbClr val="231F20"/>
                </a:solidFill>
                <a:latin typeface="Arial"/>
                <a:cs typeface="Arial"/>
              </a:rPr>
              <a:t>PGI-S, Patient Global Impression of Severity</a:t>
            </a:r>
            <a:r>
              <a:rPr sz="1277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sz="1277" dirty="0">
              <a:latin typeface="Arial"/>
              <a:cs typeface="Arial"/>
            </a:endParaRPr>
          </a:p>
          <a:p>
            <a:pPr marL="162146">
              <a:spcBef>
                <a:spcPts val="32"/>
              </a:spcBef>
            </a:pPr>
            <a:r>
              <a:rPr sz="1117" baseline="31746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277" dirty="0">
                <a:solidFill>
                  <a:srgbClr val="231F20"/>
                </a:solidFill>
                <a:latin typeface="Arial"/>
                <a:cs typeface="Arial"/>
              </a:rPr>
              <a:t>≤1-level reduction from baseline in PGI-S rating for ≥2 time points in a row within 12 hours of trial drug administration. </a:t>
            </a:r>
            <a:r>
              <a:rPr sz="1117" baseline="31746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1277" dirty="0">
                <a:solidFill>
                  <a:srgbClr val="231F20"/>
                </a:solidFill>
                <a:latin typeface="Arial"/>
                <a:cs typeface="Arial"/>
              </a:rPr>
              <a:t>Adjusted </a:t>
            </a:r>
            <a:r>
              <a:rPr sz="1277" i="1" dirty="0">
                <a:solidFill>
                  <a:srgbClr val="231F20"/>
                </a:solidFill>
                <a:latin typeface="Arial"/>
                <a:cs typeface="Arial"/>
              </a:rPr>
              <a:t>P </a:t>
            </a:r>
            <a:r>
              <a:rPr sz="1277" dirty="0">
                <a:solidFill>
                  <a:srgbClr val="231F20"/>
                </a:solidFill>
                <a:latin typeface="Arial"/>
                <a:cs typeface="Arial"/>
              </a:rPr>
              <a:t>value compared with placebo.</a:t>
            </a:r>
            <a:endParaRPr sz="1277" dirty="0">
              <a:latin typeface="Arial"/>
              <a:cs typeface="Arial"/>
            </a:endParaRPr>
          </a:p>
        </p:txBody>
      </p:sp>
      <p:sp>
        <p:nvSpPr>
          <p:cNvPr id="376" name="object 277">
            <a:extLst>
              <a:ext uri="{FF2B5EF4-FFF2-40B4-BE49-F238E27FC236}">
                <a16:creationId xmlns:a16="http://schemas.microsoft.com/office/drawing/2014/main" id="{21CB7C74-2DB7-2E53-40AC-06C56494E011}"/>
              </a:ext>
            </a:extLst>
          </p:cNvPr>
          <p:cNvSpPr txBox="1"/>
          <p:nvPr/>
        </p:nvSpPr>
        <p:spPr>
          <a:xfrm>
            <a:off x="15392822" y="20422063"/>
            <a:ext cx="10201693" cy="464005"/>
          </a:xfrm>
          <a:prstGeom prst="rect">
            <a:avLst/>
          </a:prstGeom>
        </p:spPr>
        <p:txBody>
          <a:bodyPr vert="horz" wrap="square" lIns="0" tIns="70263" rIns="0" bIns="0" rtlCol="0">
            <a:spAutoFit/>
          </a:bodyPr>
          <a:lstStyle/>
          <a:p>
            <a:pPr marL="135122">
              <a:spcBef>
                <a:spcPts val="989"/>
              </a:spcBef>
            </a:pPr>
            <a:r>
              <a:rPr sz="1277" dirty="0">
                <a:solidFill>
                  <a:srgbClr val="231F20"/>
                </a:solidFill>
                <a:latin typeface="Arial"/>
                <a:cs typeface="Arial"/>
              </a:rPr>
              <a:t>IQR, interquartile range; </a:t>
            </a:r>
            <a:r>
              <a:rPr lang="en-US" sz="1277" dirty="0">
                <a:solidFill>
                  <a:srgbClr val="231F20"/>
                </a:solidFill>
                <a:latin typeface="Arial"/>
                <a:cs typeface="Arial"/>
              </a:rPr>
              <a:t>PGI-S, Patient Global Impression of Severity</a:t>
            </a:r>
            <a:r>
              <a:rPr sz="1277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sz="1277" dirty="0">
              <a:latin typeface="Arial"/>
              <a:cs typeface="Arial"/>
            </a:endParaRPr>
          </a:p>
          <a:p>
            <a:pPr marL="135122">
              <a:spcBef>
                <a:spcPts val="32"/>
              </a:spcBef>
            </a:pPr>
            <a:r>
              <a:rPr sz="1117" baseline="31746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277" dirty="0">
                <a:solidFill>
                  <a:srgbClr val="231F20"/>
                </a:solidFill>
                <a:latin typeface="Arial"/>
                <a:cs typeface="Arial"/>
              </a:rPr>
              <a:t>PGI-S rating of ‘None’ within 24 hours of trial drug administration. </a:t>
            </a:r>
            <a:r>
              <a:rPr sz="1117" baseline="31746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1277" dirty="0">
                <a:solidFill>
                  <a:srgbClr val="231F20"/>
                </a:solidFill>
                <a:latin typeface="Arial"/>
                <a:cs typeface="Arial"/>
              </a:rPr>
              <a:t>Adjusted </a:t>
            </a:r>
            <a:r>
              <a:rPr sz="1277" i="1" dirty="0">
                <a:solidFill>
                  <a:srgbClr val="231F20"/>
                </a:solidFill>
                <a:latin typeface="Arial"/>
                <a:cs typeface="Arial"/>
              </a:rPr>
              <a:t>P </a:t>
            </a:r>
            <a:r>
              <a:rPr sz="1277" dirty="0">
                <a:solidFill>
                  <a:srgbClr val="231F20"/>
                </a:solidFill>
                <a:latin typeface="Arial"/>
                <a:cs typeface="Arial"/>
              </a:rPr>
              <a:t>value compared with placebo.</a:t>
            </a:r>
            <a:endParaRPr sz="1277" dirty="0">
              <a:latin typeface="Arial"/>
              <a:cs typeface="Arial"/>
            </a:endParaRPr>
          </a:p>
        </p:txBody>
      </p:sp>
      <p:sp>
        <p:nvSpPr>
          <p:cNvPr id="377" name="object 286">
            <a:extLst>
              <a:ext uri="{FF2B5EF4-FFF2-40B4-BE49-F238E27FC236}">
                <a16:creationId xmlns:a16="http://schemas.microsoft.com/office/drawing/2014/main" id="{FFC15BD8-FBF5-8120-309B-8973B4B5F2AA}"/>
              </a:ext>
            </a:extLst>
          </p:cNvPr>
          <p:cNvSpPr txBox="1"/>
          <p:nvPr/>
        </p:nvSpPr>
        <p:spPr>
          <a:xfrm>
            <a:off x="15500917" y="21056160"/>
            <a:ext cx="11686684" cy="362937"/>
          </a:xfrm>
          <a:prstGeom prst="rect">
            <a:avLst/>
          </a:prstGeom>
        </p:spPr>
        <p:txBody>
          <a:bodyPr vert="horz" wrap="square" lIns="0" tIns="35132" rIns="0" bIns="0" rtlCol="0">
            <a:spAutoFit/>
          </a:bodyPr>
          <a:lstStyle/>
          <a:p>
            <a:pPr marL="27024">
              <a:spcBef>
                <a:spcPts val="277"/>
              </a:spcBef>
            </a:pPr>
            <a:r>
              <a:rPr sz="2128" b="1" dirty="0">
                <a:solidFill>
                  <a:srgbClr val="193854"/>
                </a:solidFill>
                <a:latin typeface="Arial"/>
                <a:cs typeface="Arial"/>
              </a:rPr>
              <a:t>Figure 6. Efficacy </a:t>
            </a:r>
            <a:r>
              <a:rPr lang="en-US" sz="2128" b="1" dirty="0">
                <a:solidFill>
                  <a:srgbClr val="193854"/>
                </a:solidFill>
                <a:latin typeface="Arial"/>
                <a:cs typeface="Arial"/>
              </a:rPr>
              <a:t>o</a:t>
            </a:r>
            <a:r>
              <a:rPr sz="2128" b="1" dirty="0">
                <a:solidFill>
                  <a:srgbClr val="193854"/>
                </a:solidFill>
                <a:latin typeface="Arial"/>
                <a:cs typeface="Arial"/>
              </a:rPr>
              <a:t>utcomes in </a:t>
            </a:r>
            <a:r>
              <a:rPr lang="en-US" sz="2128" b="1" dirty="0">
                <a:solidFill>
                  <a:srgbClr val="193854"/>
                </a:solidFill>
                <a:latin typeface="Arial"/>
                <a:cs typeface="Arial"/>
              </a:rPr>
              <a:t>s</a:t>
            </a:r>
            <a:r>
              <a:rPr sz="2128" b="1" dirty="0">
                <a:solidFill>
                  <a:srgbClr val="193854"/>
                </a:solidFill>
                <a:latin typeface="Arial"/>
                <a:cs typeface="Arial"/>
              </a:rPr>
              <a:t>ubgroups</a:t>
            </a:r>
            <a:r>
              <a:rPr lang="en-US" sz="2128" b="1" dirty="0">
                <a:solidFill>
                  <a:srgbClr val="193854"/>
                </a:solidFill>
                <a:latin typeface="Arial"/>
                <a:cs typeface="Arial"/>
              </a:rPr>
              <a:t>, treatment differences (95% CI)</a:t>
            </a:r>
            <a:r>
              <a:rPr lang="en-US" sz="2128" b="1" baseline="30000" dirty="0">
                <a:solidFill>
                  <a:srgbClr val="193854"/>
                </a:solidFill>
                <a:latin typeface="Arial"/>
                <a:cs typeface="Arial"/>
              </a:rPr>
              <a:t>a</a:t>
            </a:r>
            <a:endParaRPr sz="1277" baseline="30000" dirty="0">
              <a:solidFill>
                <a:srgbClr val="193854"/>
              </a:solidFill>
              <a:latin typeface="Arial"/>
              <a:cs typeface="Arial"/>
            </a:endParaRPr>
          </a:p>
        </p:txBody>
      </p:sp>
      <p:sp>
        <p:nvSpPr>
          <p:cNvPr id="378" name="object 459">
            <a:extLst>
              <a:ext uri="{FF2B5EF4-FFF2-40B4-BE49-F238E27FC236}">
                <a16:creationId xmlns:a16="http://schemas.microsoft.com/office/drawing/2014/main" id="{0E994583-A053-0F06-D972-037B294BC8DC}"/>
              </a:ext>
            </a:extLst>
          </p:cNvPr>
          <p:cNvSpPr txBox="1"/>
          <p:nvPr/>
        </p:nvSpPr>
        <p:spPr>
          <a:xfrm>
            <a:off x="15419844" y="26214496"/>
            <a:ext cx="13474342" cy="1217282"/>
          </a:xfrm>
          <a:prstGeom prst="rect">
            <a:avLst/>
          </a:prstGeom>
        </p:spPr>
        <p:txBody>
          <a:bodyPr vert="horz" wrap="square" lIns="0" tIns="31076" rIns="0" bIns="0" rtlCol="0">
            <a:spAutoFit/>
          </a:bodyPr>
          <a:lstStyle/>
          <a:p>
            <a:pPr marL="108097">
              <a:spcBef>
                <a:spcPts val="1362"/>
              </a:spcBef>
            </a:pPr>
            <a:r>
              <a:rPr sz="1277" dirty="0">
                <a:solidFill>
                  <a:srgbClr val="231F20"/>
                </a:solidFill>
                <a:latin typeface="Arial"/>
                <a:cs typeface="Arial"/>
              </a:rPr>
              <a:t>CI, confidence interval; PGI-S, Patient Global Impression of Severity.</a:t>
            </a:r>
            <a:endParaRPr sz="1277" dirty="0">
              <a:latin typeface="Arial"/>
              <a:cs typeface="Arial"/>
            </a:endParaRPr>
          </a:p>
          <a:p>
            <a:pPr marL="108097" marR="91883">
              <a:lnSpc>
                <a:spcPct val="101800"/>
              </a:lnSpc>
            </a:pPr>
            <a:r>
              <a:rPr sz="1117" baseline="31746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277" dirty="0">
                <a:solidFill>
                  <a:srgbClr val="231F20"/>
                </a:solidFill>
                <a:latin typeface="Arial"/>
                <a:cs typeface="Arial"/>
              </a:rPr>
              <a:t>Least square means differences from placebo in Gehan scores. </a:t>
            </a:r>
            <a:r>
              <a:rPr sz="1117" baseline="31746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1277" dirty="0">
                <a:solidFill>
                  <a:srgbClr val="231F20"/>
                </a:solidFill>
                <a:latin typeface="Arial"/>
                <a:cs typeface="Arial"/>
              </a:rPr>
              <a:t>Baseline primary pooled attack locations: </a:t>
            </a:r>
            <a:r>
              <a:rPr lang="en-US" sz="1277" dirty="0">
                <a:solidFill>
                  <a:srgbClr val="231F20"/>
                </a:solidFill>
                <a:latin typeface="Arial"/>
                <a:cs typeface="Arial"/>
              </a:rPr>
              <a:t>mucosal: an attack with larynx/throat, abdominal only, or abdominal and subcutaneous</a:t>
            </a:r>
            <a:r>
              <a:rPr sz="1277" dirty="0">
                <a:solidFill>
                  <a:srgbClr val="231F20"/>
                </a:solidFill>
                <a:latin typeface="Arial"/>
                <a:cs typeface="Arial"/>
              </a:rPr>
              <a:t>; subcutaneous only: an attack with arms/hands, genitals, legs/feet, head/face/neck, or torso location(s) only; a subgroup analysis of laryngeal attacks was not feasible because only 8 of these attacks occurred: the 300-mg and 600-mg doses were administered after 2 attacks each and placebo after 4. </a:t>
            </a:r>
            <a:r>
              <a:rPr sz="1117" baseline="31746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277" dirty="0">
                <a:solidFill>
                  <a:srgbClr val="231F20"/>
                </a:solidFill>
                <a:latin typeface="Arial"/>
                <a:cs typeface="Arial"/>
              </a:rPr>
              <a:t>Baseline PGI-S score was ‘None’ for 2 attacks in the placebo group.</a:t>
            </a:r>
            <a:r>
              <a:rPr lang="en-US" sz="1277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1277" baseline="30000" dirty="0" err="1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lang="en-US" sz="1277" dirty="0" err="1">
                <a:solidFill>
                  <a:srgbClr val="231F20"/>
                </a:solidFill>
                <a:latin typeface="Arial"/>
                <a:cs typeface="Arial"/>
              </a:rPr>
              <a:t>Treatment</a:t>
            </a:r>
            <a:r>
              <a:rPr lang="en-US" sz="1277" dirty="0">
                <a:solidFill>
                  <a:srgbClr val="231F20"/>
                </a:solidFill>
                <a:latin typeface="Arial"/>
                <a:cs typeface="Arial"/>
              </a:rPr>
              <a:t> difference for time to beginning of symptom relief shown for the severe or very severe subgroup treated with the </a:t>
            </a:r>
            <a:r>
              <a:rPr lang="en-US" sz="1277" dirty="0" err="1">
                <a:solidFill>
                  <a:srgbClr val="231F20"/>
                </a:solidFill>
                <a:latin typeface="Arial"/>
                <a:cs typeface="Arial"/>
              </a:rPr>
              <a:t>sebetralstat</a:t>
            </a:r>
            <a:r>
              <a:rPr lang="en-US" sz="1277" dirty="0">
                <a:solidFill>
                  <a:srgbClr val="231F20"/>
                </a:solidFill>
                <a:latin typeface="Arial"/>
                <a:cs typeface="Arial"/>
              </a:rPr>
              <a:t> 300 mg dose are for the phase 3 trial only. NE is indicated where pooled statistics were not possible due to small sample size.</a:t>
            </a:r>
            <a:endParaRPr sz="1277" dirty="0">
              <a:latin typeface="Arial"/>
              <a:cs typeface="Arial"/>
            </a:endParaRPr>
          </a:p>
        </p:txBody>
      </p:sp>
      <p:sp>
        <p:nvSpPr>
          <p:cNvPr id="379" name="object 460">
            <a:extLst>
              <a:ext uri="{FF2B5EF4-FFF2-40B4-BE49-F238E27FC236}">
                <a16:creationId xmlns:a16="http://schemas.microsoft.com/office/drawing/2014/main" id="{51F85D9F-6E3B-9CA1-417A-ED4C2CB5A8D0}"/>
              </a:ext>
            </a:extLst>
          </p:cNvPr>
          <p:cNvSpPr txBox="1"/>
          <p:nvPr/>
        </p:nvSpPr>
        <p:spPr>
          <a:xfrm>
            <a:off x="15513609" y="27592624"/>
            <a:ext cx="5930494" cy="362937"/>
          </a:xfrm>
          <a:prstGeom prst="rect">
            <a:avLst/>
          </a:prstGeom>
        </p:spPr>
        <p:txBody>
          <a:bodyPr vert="horz" wrap="square" lIns="0" tIns="35132" rIns="0" bIns="0" rtlCol="0">
            <a:spAutoFit/>
          </a:bodyPr>
          <a:lstStyle/>
          <a:p>
            <a:pPr marL="27024">
              <a:spcBef>
                <a:spcPts val="277"/>
              </a:spcBef>
            </a:pPr>
            <a:r>
              <a:rPr sz="2128" b="1" dirty="0">
                <a:solidFill>
                  <a:srgbClr val="193854"/>
                </a:solidFill>
                <a:latin typeface="Arial"/>
                <a:cs typeface="Arial"/>
              </a:rPr>
              <a:t>Table 3. Treatment-emergent adverse events</a:t>
            </a:r>
            <a:endParaRPr sz="2128" dirty="0">
              <a:solidFill>
                <a:srgbClr val="193854"/>
              </a:solidFill>
              <a:latin typeface="Arial"/>
              <a:cs typeface="Arial"/>
            </a:endParaRPr>
          </a:p>
        </p:txBody>
      </p:sp>
      <p:pic>
        <p:nvPicPr>
          <p:cNvPr id="381" name="Picture 380" descr="A graph of a drug&#10;&#10;Description automatically generated with medium confidence">
            <a:extLst>
              <a:ext uri="{FF2B5EF4-FFF2-40B4-BE49-F238E27FC236}">
                <a16:creationId xmlns:a16="http://schemas.microsoft.com/office/drawing/2014/main" id="{6059312F-E389-33CB-1CC8-ABAC8A8C4AC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9246" y="6169651"/>
            <a:ext cx="12732512" cy="4120896"/>
          </a:xfrm>
          <a:prstGeom prst="rect">
            <a:avLst/>
          </a:prstGeom>
        </p:spPr>
      </p:pic>
      <p:sp>
        <p:nvSpPr>
          <p:cNvPr id="382" name="object 227">
            <a:extLst>
              <a:ext uri="{FF2B5EF4-FFF2-40B4-BE49-F238E27FC236}">
                <a16:creationId xmlns:a16="http://schemas.microsoft.com/office/drawing/2014/main" id="{72131817-002E-FA6C-D75B-262ECA8B5045}"/>
              </a:ext>
            </a:extLst>
          </p:cNvPr>
          <p:cNvSpPr txBox="1"/>
          <p:nvPr/>
        </p:nvSpPr>
        <p:spPr>
          <a:xfrm>
            <a:off x="15365797" y="15910719"/>
            <a:ext cx="12050159" cy="428428"/>
          </a:xfrm>
          <a:prstGeom prst="rect">
            <a:avLst/>
          </a:prstGeom>
        </p:spPr>
        <p:txBody>
          <a:bodyPr vert="horz" wrap="square" lIns="0" tIns="99990" rIns="0" bIns="0" rtlCol="0">
            <a:spAutoFit/>
          </a:bodyPr>
          <a:lstStyle/>
          <a:p>
            <a:pPr marL="162146"/>
            <a:r>
              <a:rPr sz="2128" b="1" dirty="0">
                <a:solidFill>
                  <a:srgbClr val="193854"/>
                </a:solidFill>
                <a:latin typeface="Arial"/>
                <a:cs typeface="Arial"/>
              </a:rPr>
              <a:t>Figure 5. Time to </a:t>
            </a:r>
            <a:r>
              <a:rPr lang="en-US" sz="2128" b="1" dirty="0">
                <a:solidFill>
                  <a:srgbClr val="193854"/>
                </a:solidFill>
                <a:latin typeface="Arial"/>
                <a:cs typeface="Arial"/>
              </a:rPr>
              <a:t>complete attack resolution (no symptoms)</a:t>
            </a:r>
            <a:r>
              <a:rPr sz="1915" b="1" baseline="32407" dirty="0">
                <a:solidFill>
                  <a:srgbClr val="193854"/>
                </a:solidFill>
                <a:latin typeface="Arial"/>
                <a:cs typeface="Arial"/>
              </a:rPr>
              <a:t>a</a:t>
            </a:r>
            <a:endParaRPr sz="1915" baseline="32407" dirty="0">
              <a:solidFill>
                <a:srgbClr val="193854"/>
              </a:solidFill>
              <a:latin typeface="Arial"/>
              <a:cs typeface="Arial"/>
            </a:endParaRPr>
          </a:p>
        </p:txBody>
      </p:sp>
      <p:pic>
        <p:nvPicPr>
          <p:cNvPr id="384" name="Picture 383" descr="A graph of a drug&#10;&#10;Description automatically generated with medium confidence">
            <a:extLst>
              <a:ext uri="{FF2B5EF4-FFF2-40B4-BE49-F238E27FC236}">
                <a16:creationId xmlns:a16="http://schemas.microsoft.com/office/drawing/2014/main" id="{941F8491-0343-C314-29AD-6FD9DC664B8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2739" y="11374953"/>
            <a:ext cx="12732512" cy="3975608"/>
          </a:xfrm>
          <a:prstGeom prst="rect">
            <a:avLst/>
          </a:prstGeom>
        </p:spPr>
      </p:pic>
      <p:pic>
        <p:nvPicPr>
          <p:cNvPr id="386" name="Picture 385">
            <a:extLst>
              <a:ext uri="{FF2B5EF4-FFF2-40B4-BE49-F238E27FC236}">
                <a16:creationId xmlns:a16="http://schemas.microsoft.com/office/drawing/2014/main" id="{C317C423-61A6-697D-8E38-88D008E84B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00837" y="21413895"/>
            <a:ext cx="12422886" cy="4780026"/>
          </a:xfrm>
          <a:prstGeom prst="rect">
            <a:avLst/>
          </a:prstGeom>
        </p:spPr>
      </p:pic>
      <p:pic>
        <p:nvPicPr>
          <p:cNvPr id="388" name="Picture 387" descr="A graph of a patient&#10;&#10;Description automatically generated with medium confidence">
            <a:extLst>
              <a:ext uri="{FF2B5EF4-FFF2-40B4-BE49-F238E27FC236}">
                <a16:creationId xmlns:a16="http://schemas.microsoft.com/office/drawing/2014/main" id="{3137D9AB-D9B0-7D25-7DC9-E4E27390E7A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1597" y="16469363"/>
            <a:ext cx="12732512" cy="3975608"/>
          </a:xfrm>
          <a:prstGeom prst="rect">
            <a:avLst/>
          </a:prstGeom>
        </p:spPr>
      </p:pic>
      <p:graphicFrame>
        <p:nvGraphicFramePr>
          <p:cNvPr id="389" name="object 121">
            <a:extLst>
              <a:ext uri="{FF2B5EF4-FFF2-40B4-BE49-F238E27FC236}">
                <a16:creationId xmlns:a16="http://schemas.microsoft.com/office/drawing/2014/main" id="{5E4AB1BF-7630-FC1D-DAA4-B401AFA2E3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5448299"/>
              </p:ext>
            </p:extLst>
          </p:nvPr>
        </p:nvGraphicFramePr>
        <p:xfrm>
          <a:off x="1356420" y="37449326"/>
          <a:ext cx="12725766" cy="31889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8530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63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6337">
                  <a:extLst>
                    <a:ext uri="{9D8B030D-6E8A-4147-A177-3AD203B41FA5}">
                      <a16:colId xmlns:a16="http://schemas.microsoft.com/office/drawing/2014/main" val="536233724"/>
                    </a:ext>
                  </a:extLst>
                </a:gridCol>
              </a:tblGrid>
              <a:tr h="278260">
                <a:tc>
                  <a:txBody>
                    <a:bodyPr/>
                    <a:lstStyle/>
                    <a:p>
                      <a:pPr marL="184150" marR="2570480" indent="20638">
                        <a:lnSpc>
                          <a:spcPct val="100000"/>
                        </a:lnSpc>
                        <a:spcBef>
                          <a:spcPts val="15"/>
                        </a:spcBef>
                        <a:tabLst/>
                      </a:pP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05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C4066"/>
                    </a:solidFill>
                  </a:tcPr>
                </a:tc>
                <a:tc>
                  <a:txBody>
                    <a:bodyPr/>
                    <a:lstStyle/>
                    <a:p>
                      <a:pPr marL="19050" indent="0" algn="ctr">
                        <a:lnSpc>
                          <a:spcPct val="100000"/>
                        </a:lnSpc>
                        <a:tabLst/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Attacks</a:t>
                      </a:r>
                    </a:p>
                    <a:p>
                      <a:pPr marL="19050" indent="0" algn="ctr">
                        <a:lnSpc>
                          <a:spcPct val="100000"/>
                        </a:lnSpc>
                        <a:tabLst/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N=377</a:t>
                      </a:r>
                      <a:endParaRPr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756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C4066"/>
                    </a:solidFill>
                  </a:tcPr>
                </a:tc>
                <a:tc>
                  <a:txBody>
                    <a:bodyPr/>
                    <a:lstStyle/>
                    <a:p>
                      <a:pPr marL="1905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Attacks in the UK n=32</a:t>
                      </a:r>
                    </a:p>
                  </a:txBody>
                  <a:tcPr marL="0" marR="0" marT="1756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4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6981537"/>
                  </a:ext>
                </a:extLst>
              </a:tr>
              <a:tr h="858023">
                <a:tc>
                  <a:txBody>
                    <a:bodyPr/>
                    <a:lstStyle/>
                    <a:p>
                      <a:pPr marL="158750" marR="2570480" indent="-13589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800" b="1" spc="-10" dirty="0">
                          <a:solidFill>
                            <a:srgbClr val="0203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Baseline</a:t>
                      </a:r>
                      <a:r>
                        <a:rPr sz="1800" b="1" spc="-5" dirty="0">
                          <a:solidFill>
                            <a:srgbClr val="0203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0203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pooled</a:t>
                      </a:r>
                      <a:r>
                        <a:rPr sz="1800" b="1" spc="-5" dirty="0">
                          <a:solidFill>
                            <a:srgbClr val="0203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0203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attack</a:t>
                      </a:r>
                      <a:r>
                        <a:rPr sz="1800" b="1" spc="-5" dirty="0">
                          <a:solidFill>
                            <a:srgbClr val="0203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0203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location,</a:t>
                      </a:r>
                      <a:r>
                        <a:rPr sz="1800" b="1" dirty="0">
                          <a:solidFill>
                            <a:srgbClr val="0203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</a:t>
                      </a:r>
                      <a:r>
                        <a:rPr sz="1800" b="1" spc="-5" dirty="0">
                          <a:solidFill>
                            <a:srgbClr val="0203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0203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(%)</a:t>
                      </a:r>
                      <a:r>
                        <a:rPr sz="1800" b="1" spc="-30" baseline="33333" dirty="0">
                          <a:solidFill>
                            <a:srgbClr val="0203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sz="1800" b="1" spc="750" baseline="33333" dirty="0">
                          <a:solidFill>
                            <a:srgbClr val="0203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800" b="1" spc="750" baseline="33333" dirty="0">
                        <a:solidFill>
                          <a:srgbClr val="0203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84150" marR="2570480" indent="20638">
                        <a:lnSpc>
                          <a:spcPct val="100000"/>
                        </a:lnSpc>
                        <a:spcBef>
                          <a:spcPts val="15"/>
                        </a:spcBef>
                        <a:tabLst/>
                      </a:pPr>
                      <a:r>
                        <a:rPr sz="1800" spc="-10" dirty="0">
                          <a:solidFill>
                            <a:srgbClr val="0203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Mucosal</a:t>
                      </a:r>
                      <a:r>
                        <a:rPr sz="1800" dirty="0">
                          <a:solidFill>
                            <a:srgbClr val="0203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spc="-10" dirty="0">
                          <a:solidFill>
                            <a:srgbClr val="0203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(abdomen,</a:t>
                      </a:r>
                      <a:r>
                        <a:rPr sz="1800" spc="5" dirty="0">
                          <a:solidFill>
                            <a:srgbClr val="0203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spc="-10" dirty="0">
                          <a:solidFill>
                            <a:srgbClr val="0203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larynx/throat)</a:t>
                      </a:r>
                      <a:r>
                        <a:rPr sz="1800" spc="750" baseline="33333" dirty="0">
                          <a:solidFill>
                            <a:srgbClr val="0203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800" spc="750" baseline="33333" dirty="0">
                        <a:solidFill>
                          <a:srgbClr val="0203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84150" marR="2570480" indent="20638">
                        <a:lnSpc>
                          <a:spcPct val="100000"/>
                        </a:lnSpc>
                        <a:spcBef>
                          <a:spcPts val="15"/>
                        </a:spcBef>
                        <a:tabLst/>
                      </a:pPr>
                      <a:r>
                        <a:rPr sz="1800" spc="-10" dirty="0">
                          <a:solidFill>
                            <a:srgbClr val="0203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Subcutaneous</a:t>
                      </a:r>
                      <a:r>
                        <a:rPr sz="1800" spc="10" dirty="0">
                          <a:solidFill>
                            <a:srgbClr val="0203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dirty="0">
                          <a:solidFill>
                            <a:srgbClr val="0203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(all</a:t>
                      </a:r>
                      <a:r>
                        <a:rPr sz="1800" spc="15" dirty="0">
                          <a:solidFill>
                            <a:srgbClr val="0203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spc="-10" dirty="0">
                          <a:solidFill>
                            <a:srgbClr val="0203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others)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05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9E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9050" indent="0" algn="ctr">
                        <a:lnSpc>
                          <a:spcPct val="100000"/>
                        </a:lnSpc>
                        <a:tabLst/>
                      </a:pPr>
                      <a:r>
                        <a:rPr sz="1800" dirty="0">
                          <a:solidFill>
                            <a:srgbClr val="0203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156</a:t>
                      </a:r>
                      <a:r>
                        <a:rPr sz="1800" spc="-45" dirty="0">
                          <a:solidFill>
                            <a:srgbClr val="0203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spc="-10" dirty="0">
                          <a:solidFill>
                            <a:srgbClr val="0203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(41.4)</a:t>
                      </a:r>
                      <a:r>
                        <a:rPr lang="en-US" sz="1800" spc="-10" baseline="30000" dirty="0">
                          <a:solidFill>
                            <a:srgbClr val="0203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sz="1800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9050" indent="0" algn="ctr">
                        <a:lnSpc>
                          <a:spcPct val="100000"/>
                        </a:lnSpc>
                        <a:tabLst/>
                      </a:pPr>
                      <a:r>
                        <a:rPr sz="1800" dirty="0">
                          <a:solidFill>
                            <a:srgbClr val="0203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219</a:t>
                      </a:r>
                      <a:r>
                        <a:rPr sz="1800" spc="-45" dirty="0">
                          <a:solidFill>
                            <a:srgbClr val="0203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spc="-10" dirty="0">
                          <a:solidFill>
                            <a:srgbClr val="0203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(58.1)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756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9E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9050" indent="0" algn="ctr">
                        <a:lnSpc>
                          <a:spcPct val="100000"/>
                        </a:lnSpc>
                        <a:tabLst/>
                      </a:pP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9050" indent="0" algn="ctr">
                        <a:lnSpc>
                          <a:spcPct val="100000"/>
                        </a:lnSpc>
                        <a:tabLst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(37.5)</a:t>
                      </a:r>
                      <a:endParaRPr lang="en-US" sz="1800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9050" indent="0" algn="ctr">
                        <a:lnSpc>
                          <a:spcPct val="100000"/>
                        </a:lnSpc>
                        <a:tabLst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(59.4)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756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9E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2320"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800" b="1" spc="-10" dirty="0">
                          <a:solidFill>
                            <a:srgbClr val="0203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Baseline</a:t>
                      </a:r>
                      <a:r>
                        <a:rPr sz="1800" b="1" dirty="0">
                          <a:solidFill>
                            <a:srgbClr val="0203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0203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PGI-</a:t>
                      </a:r>
                      <a:r>
                        <a:rPr sz="1800" b="1" dirty="0">
                          <a:solidFill>
                            <a:srgbClr val="0203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 </a:t>
                      </a:r>
                      <a:r>
                        <a:rPr sz="1800" b="1" spc="-20" dirty="0">
                          <a:solidFill>
                            <a:srgbClr val="0203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category,</a:t>
                      </a:r>
                      <a:r>
                        <a:rPr sz="1800" b="1" dirty="0">
                          <a:solidFill>
                            <a:srgbClr val="0203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 </a:t>
                      </a:r>
                      <a:r>
                        <a:rPr sz="1800" b="1" spc="-10" dirty="0">
                          <a:solidFill>
                            <a:srgbClr val="0203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(%)</a:t>
                      </a:r>
                      <a:r>
                        <a:rPr sz="1800" b="1" spc="-15" baseline="33333" dirty="0">
                          <a:solidFill>
                            <a:srgbClr val="0203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a,c</a:t>
                      </a:r>
                      <a:endParaRPr sz="1800" baseline="33333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58750" marR="394398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800" spc="-20" dirty="0">
                          <a:solidFill>
                            <a:srgbClr val="0203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Mild </a:t>
                      </a:r>
                      <a:endParaRPr lang="en-US" sz="1800" spc="-20" dirty="0">
                        <a:solidFill>
                          <a:srgbClr val="0203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58750" marR="394398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800" spc="-10" dirty="0">
                          <a:solidFill>
                            <a:srgbClr val="0203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Moderate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5875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203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Severe/very</a:t>
                      </a:r>
                      <a:r>
                        <a:rPr sz="1800" spc="-55" dirty="0">
                          <a:solidFill>
                            <a:srgbClr val="0203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spc="-10" dirty="0">
                          <a:solidFill>
                            <a:srgbClr val="0203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severe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810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9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203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170</a:t>
                      </a:r>
                      <a:r>
                        <a:rPr sz="1800" spc="-45" dirty="0">
                          <a:solidFill>
                            <a:srgbClr val="0203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spc="-10" dirty="0">
                          <a:solidFill>
                            <a:srgbClr val="0203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(45.1)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203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153</a:t>
                      </a:r>
                      <a:r>
                        <a:rPr sz="1800" spc="-45" dirty="0">
                          <a:solidFill>
                            <a:srgbClr val="0203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spc="-10" dirty="0">
                          <a:solidFill>
                            <a:srgbClr val="0203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(40.6)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203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  <a:r>
                        <a:rPr sz="1800" spc="-30" dirty="0">
                          <a:solidFill>
                            <a:srgbClr val="0203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spc="-10" dirty="0">
                          <a:solidFill>
                            <a:srgbClr val="0203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(12.7)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7566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9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(43.8)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(37.5)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(15.6)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7566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9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429"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800" b="1" spc="-10" dirty="0">
                          <a:solidFill>
                            <a:srgbClr val="0203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</a:t>
                      </a:r>
                      <a:r>
                        <a:rPr sz="1800" b="1" spc="-30" dirty="0">
                          <a:solidFill>
                            <a:srgbClr val="0203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b="1" dirty="0">
                          <a:solidFill>
                            <a:srgbClr val="0203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from</a:t>
                      </a:r>
                      <a:r>
                        <a:rPr sz="1800" b="1" spc="-25" dirty="0">
                          <a:solidFill>
                            <a:srgbClr val="0203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b="1" dirty="0">
                          <a:solidFill>
                            <a:srgbClr val="0203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onset</a:t>
                      </a:r>
                      <a:r>
                        <a:rPr sz="1800" b="1" spc="-25" dirty="0">
                          <a:solidFill>
                            <a:srgbClr val="0203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b="1" dirty="0">
                          <a:solidFill>
                            <a:srgbClr val="0203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</a:t>
                      </a:r>
                      <a:r>
                        <a:rPr sz="1800" b="1" spc="-25" dirty="0">
                          <a:solidFill>
                            <a:srgbClr val="0203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0203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attack</a:t>
                      </a:r>
                      <a:r>
                        <a:rPr sz="1800" b="1" spc="-25" dirty="0">
                          <a:solidFill>
                            <a:srgbClr val="0203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b="1" dirty="0">
                          <a:solidFill>
                            <a:srgbClr val="0203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sz="1800" b="1" spc="-25" dirty="0">
                          <a:solidFill>
                            <a:srgbClr val="0203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b="1" dirty="0">
                          <a:solidFill>
                            <a:srgbClr val="0203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first</a:t>
                      </a:r>
                      <a:r>
                        <a:rPr sz="1800" b="1" spc="-25" dirty="0">
                          <a:solidFill>
                            <a:srgbClr val="0203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0203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administration,</a:t>
                      </a:r>
                      <a:r>
                        <a:rPr sz="1800" b="1" spc="-30" dirty="0">
                          <a:solidFill>
                            <a:srgbClr val="0203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b="1" dirty="0">
                          <a:solidFill>
                            <a:srgbClr val="0203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</a:t>
                      </a:r>
                      <a:r>
                        <a:rPr sz="1800" b="1" spc="-25" dirty="0">
                          <a:solidFill>
                            <a:srgbClr val="0203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b="1" dirty="0">
                          <a:solidFill>
                            <a:srgbClr val="0203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(IQR),</a:t>
                      </a:r>
                      <a:r>
                        <a:rPr sz="1800" b="1" spc="-25" dirty="0">
                          <a:solidFill>
                            <a:srgbClr val="0203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0203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minutes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810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9E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9050" indent="0" algn="ctr">
                        <a:lnSpc>
                          <a:spcPct val="100000"/>
                        </a:lnSpc>
                        <a:spcBef>
                          <a:spcPts val="30"/>
                        </a:spcBef>
                        <a:tabLst/>
                      </a:pPr>
                      <a:r>
                        <a:rPr sz="1800" dirty="0">
                          <a:solidFill>
                            <a:srgbClr val="0203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32.5</a:t>
                      </a:r>
                      <a:r>
                        <a:rPr sz="1800" spc="-55" dirty="0">
                          <a:solidFill>
                            <a:srgbClr val="0203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spc="-10" dirty="0">
                          <a:solidFill>
                            <a:srgbClr val="0203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(8–94)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810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9E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9050" indent="0" algn="ctr">
                        <a:lnSpc>
                          <a:spcPct val="100000"/>
                        </a:lnSpc>
                        <a:spcBef>
                          <a:spcPts val="30"/>
                        </a:spcBef>
                        <a:tabLst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20.0 (4-75)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8107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9E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941"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800" b="1" spc="-10" dirty="0">
                          <a:solidFill>
                            <a:srgbClr val="0203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Attacks</a:t>
                      </a:r>
                      <a:r>
                        <a:rPr sz="1800" b="1" spc="-20" dirty="0">
                          <a:solidFill>
                            <a:srgbClr val="0203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0203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treated</a:t>
                      </a:r>
                      <a:r>
                        <a:rPr sz="1800" b="1" spc="-15" dirty="0">
                          <a:solidFill>
                            <a:srgbClr val="0203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b="1" dirty="0">
                          <a:solidFill>
                            <a:srgbClr val="0203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</a:t>
                      </a:r>
                      <a:r>
                        <a:rPr sz="1800" b="1" spc="-15" dirty="0">
                          <a:solidFill>
                            <a:srgbClr val="0203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b="1" dirty="0">
                          <a:solidFill>
                            <a:srgbClr val="0203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&lt;60</a:t>
                      </a:r>
                      <a:r>
                        <a:rPr sz="1800" b="1" spc="-15" dirty="0">
                          <a:solidFill>
                            <a:srgbClr val="0203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0203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minutes,</a:t>
                      </a:r>
                      <a:r>
                        <a:rPr sz="1800" b="1" spc="-15" dirty="0">
                          <a:solidFill>
                            <a:srgbClr val="0203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b="1" dirty="0">
                          <a:solidFill>
                            <a:srgbClr val="0203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sz="1800" b="1" spc="-15" dirty="0">
                          <a:solidFill>
                            <a:srgbClr val="0203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0203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(%)</a:t>
                      </a:r>
                      <a:r>
                        <a:rPr sz="1800" b="1" spc="-30" baseline="33333" dirty="0">
                          <a:solidFill>
                            <a:srgbClr val="0203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sz="1800" baseline="33333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486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9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800" dirty="0">
                          <a:solidFill>
                            <a:srgbClr val="0203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249</a:t>
                      </a:r>
                      <a:r>
                        <a:rPr sz="1800" spc="-45" dirty="0">
                          <a:solidFill>
                            <a:srgbClr val="0203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spc="-10" dirty="0">
                          <a:solidFill>
                            <a:srgbClr val="0203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(66.0)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486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9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(71.9)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4863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9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91" name="object 461">
            <a:extLst>
              <a:ext uri="{FF2B5EF4-FFF2-40B4-BE49-F238E27FC236}">
                <a16:creationId xmlns:a16="http://schemas.microsoft.com/office/drawing/2014/main" id="{3A6E57FF-BAFB-9D59-C8B1-57386D9215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0776954"/>
              </p:ext>
            </p:extLst>
          </p:nvPr>
        </p:nvGraphicFramePr>
        <p:xfrm>
          <a:off x="15477170" y="28010969"/>
          <a:ext cx="13491905" cy="29519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981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45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45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645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0209">
                <a:tc>
                  <a:txBody>
                    <a:bodyPr/>
                    <a:lstStyle/>
                    <a:p>
                      <a:pPr marL="23495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67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0" cap="none" spc="-1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Number</a:t>
                      </a:r>
                      <a:r>
                        <a:rPr kumimoji="0" lang="en-US" sz="1800" b="1" i="0" u="none" strike="noStrike" kern="0" cap="none" spc="-5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kumimoji="0" lang="en-US" sz="1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of</a:t>
                      </a:r>
                      <a:r>
                        <a:rPr kumimoji="0" lang="en-US" sz="1800" b="1" i="0" u="none" strike="noStrike" kern="0" cap="none" spc="-5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kumimoji="0" lang="en-US" sz="1800" b="1" i="0" u="none" strike="noStrike" kern="0" cap="none" spc="-1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participants,</a:t>
                      </a:r>
                      <a:r>
                        <a:rPr kumimoji="0" lang="en-US" sz="1800" b="1" i="0" u="none" strike="noStrike" kern="0" cap="none" spc="-5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kumimoji="0" lang="en-US" sz="1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n</a:t>
                      </a:r>
                      <a:r>
                        <a:rPr kumimoji="0" lang="en-US" sz="1800" b="1" i="0" u="none" strike="noStrike" kern="0" cap="none" spc="-5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kumimoji="0" lang="en-US" sz="1800" b="1" i="0" u="none" strike="noStrike" kern="0" cap="none" spc="-25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(%)</a:t>
                      </a: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C4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err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Sebetralstat</a:t>
                      </a:r>
                      <a:r>
                        <a:rPr lang="en-US" sz="18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300</a:t>
                      </a:r>
                      <a:r>
                        <a:rPr lang="en-US" sz="18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8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mg </a:t>
                      </a:r>
                      <a:r>
                        <a:rPr lang="en-US"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(n=86)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0" marR="0" marT="2567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C4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err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Sebetralstat</a:t>
                      </a:r>
                      <a:r>
                        <a:rPr lang="en-US" sz="18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600</a:t>
                      </a:r>
                      <a:r>
                        <a:rPr lang="en-US" sz="18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8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mg </a:t>
                      </a:r>
                      <a:r>
                        <a:rPr lang="en-US"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(n=151)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0" marR="0" marT="2567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C4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Placebo </a:t>
                      </a:r>
                      <a:br>
                        <a:rPr lang="en-US"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</a:br>
                      <a:r>
                        <a:rPr lang="en-US"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(n=138)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0" marR="0" marT="2567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C4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440633"/>
                  </a:ext>
                </a:extLst>
              </a:tr>
              <a:tr h="462141"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80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Any</a:t>
                      </a:r>
                      <a:r>
                        <a:rPr sz="1800" spc="-35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TEAE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158750">
                        <a:lnSpc>
                          <a:spcPct val="100000"/>
                        </a:lnSpc>
                      </a:pPr>
                      <a:r>
                        <a:rPr sz="1800" b="1" spc="-1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Treatment-</a:t>
                      </a:r>
                      <a:r>
                        <a:rPr sz="1800" b="1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related</a:t>
                      </a:r>
                      <a:r>
                        <a:rPr sz="1800" b="1" spc="-35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TEAE</a:t>
                      </a:r>
                      <a:r>
                        <a:rPr sz="1600" b="1" spc="-30" baseline="33333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a</a:t>
                      </a:r>
                      <a:endParaRPr sz="1600" baseline="33333" dirty="0">
                        <a:latin typeface="Arial"/>
                        <a:cs typeface="Arial"/>
                      </a:endParaRPr>
                    </a:p>
                  </a:txBody>
                  <a:tcPr marL="0" marR="0" marT="18288" marB="9144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9E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80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17</a:t>
                      </a:r>
                      <a:r>
                        <a:rPr sz="1800" spc="-3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(19.8)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1800" b="1" spc="-15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(2.3)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18288" marB="914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9E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80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28</a:t>
                      </a:r>
                      <a:r>
                        <a:rPr sz="1800" spc="-3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(18.5)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1800" b="1" spc="-15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(4.0)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18288" marB="914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9E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80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24</a:t>
                      </a:r>
                      <a:r>
                        <a:rPr sz="1800" spc="-3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(17.4)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1800" b="1" spc="-15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(4.3)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18288" marB="914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9E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613"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80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Any</a:t>
                      </a:r>
                      <a:r>
                        <a:rPr sz="1800" spc="-3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serious</a:t>
                      </a:r>
                      <a:r>
                        <a:rPr sz="1800" spc="-4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TEAE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158750">
                        <a:lnSpc>
                          <a:spcPct val="100000"/>
                        </a:lnSpc>
                      </a:pPr>
                      <a:r>
                        <a:rPr sz="1800" b="1" spc="-1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Treatment-</a:t>
                      </a:r>
                      <a:r>
                        <a:rPr sz="1800" b="1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related</a:t>
                      </a:r>
                      <a:r>
                        <a:rPr sz="1800" b="1" spc="-15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serious</a:t>
                      </a:r>
                      <a:r>
                        <a:rPr sz="1800" b="1" spc="-15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TEAE</a:t>
                      </a:r>
                      <a:r>
                        <a:rPr sz="1600" b="1" spc="-15" baseline="33333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b</a:t>
                      </a:r>
                      <a:endParaRPr sz="1600" baseline="33333" dirty="0">
                        <a:latin typeface="Arial"/>
                        <a:cs typeface="Arial"/>
                      </a:endParaRPr>
                    </a:p>
                  </a:txBody>
                  <a:tcPr marL="0" marR="0" marT="18288" marB="914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9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80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800" spc="-15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(1.2)</a:t>
                      </a:r>
                      <a:r>
                        <a:rPr sz="1600" spc="-15" baseline="33333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d</a:t>
                      </a:r>
                      <a:endParaRPr sz="1600" baseline="33333" dirty="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spc="-5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18288" marB="914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9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80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1800" spc="-15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(1.3)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spc="-5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18288" marB="914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9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800" spc="-5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spc="-5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8288" marB="9144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9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085"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80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Any</a:t>
                      </a:r>
                      <a:r>
                        <a:rPr sz="1800" spc="-1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 severe</a:t>
                      </a:r>
                      <a:r>
                        <a:rPr sz="1800" spc="-25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TEAE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158750">
                        <a:lnSpc>
                          <a:spcPct val="100000"/>
                        </a:lnSpc>
                      </a:pPr>
                      <a:r>
                        <a:rPr sz="1800" b="1" spc="-1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Treatment-</a:t>
                      </a:r>
                      <a:r>
                        <a:rPr sz="1800" b="1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related</a:t>
                      </a:r>
                      <a:r>
                        <a:rPr sz="1800" b="1" spc="-45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severe</a:t>
                      </a:r>
                      <a:r>
                        <a:rPr sz="1800" b="1" spc="-45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TEAE</a:t>
                      </a:r>
                      <a:r>
                        <a:rPr sz="1600" b="1" spc="-15" baseline="33333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c</a:t>
                      </a:r>
                      <a:endParaRPr sz="1600" baseline="33333" dirty="0">
                        <a:latin typeface="Arial"/>
                        <a:cs typeface="Arial"/>
                      </a:endParaRPr>
                    </a:p>
                  </a:txBody>
                  <a:tcPr marL="0" marR="0" marT="18288" marB="914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9E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80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800" spc="-15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(1.2)</a:t>
                      </a:r>
                      <a:r>
                        <a:rPr sz="1600" spc="-15" baseline="33333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d</a:t>
                      </a:r>
                      <a:endParaRPr sz="1600" baseline="33333" dirty="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spc="-5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18288" marB="914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9E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800" spc="-5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spc="-5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18288" marB="914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9E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800" spc="-5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spc="-5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18288" marB="9144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9E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157"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80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Any</a:t>
                      </a:r>
                      <a:r>
                        <a:rPr sz="1800" spc="-35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TEAE</a:t>
                      </a:r>
                      <a:r>
                        <a:rPr sz="1800" spc="-25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leading</a:t>
                      </a:r>
                      <a:r>
                        <a:rPr sz="1800" spc="-2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sz="1800" spc="-2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trial</a:t>
                      </a:r>
                      <a:r>
                        <a:rPr sz="1800" spc="-2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discontinuation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18288" marB="914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9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800" spc="-5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8288" marB="914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9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800" spc="-5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18288" marB="914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9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800" spc="-5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18288" marB="9144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9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80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Any</a:t>
                      </a:r>
                      <a:r>
                        <a:rPr sz="1800" spc="-35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TEAE</a:t>
                      </a:r>
                      <a:r>
                        <a:rPr sz="1800" spc="-15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leading</a:t>
                      </a:r>
                      <a:r>
                        <a:rPr sz="1800" spc="-15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sz="1800" spc="-15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death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18288" marB="914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9E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800" spc="-5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18288" marB="914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9E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800" spc="-5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18288" marB="914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9E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800" spc="-5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18288" marB="9144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9E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92" name="object 462">
            <a:extLst>
              <a:ext uri="{FF2B5EF4-FFF2-40B4-BE49-F238E27FC236}">
                <a16:creationId xmlns:a16="http://schemas.microsoft.com/office/drawing/2014/main" id="{C3460267-DC91-6958-81CE-822848D4E63C}"/>
              </a:ext>
            </a:extLst>
          </p:cNvPr>
          <p:cNvSpPr txBox="1"/>
          <p:nvPr/>
        </p:nvSpPr>
        <p:spPr>
          <a:xfrm>
            <a:off x="15459560" y="31023398"/>
            <a:ext cx="13305440" cy="1241834"/>
          </a:xfrm>
          <a:prstGeom prst="rect">
            <a:avLst/>
          </a:prstGeom>
        </p:spPr>
        <p:txBody>
          <a:bodyPr vert="horz" wrap="square" lIns="0" tIns="25673" rIns="0" bIns="0" rtlCol="0">
            <a:spAutoFit/>
          </a:bodyPr>
          <a:lstStyle/>
          <a:p>
            <a:pPr marL="81073" marR="64858" algn="l">
              <a:lnSpc>
                <a:spcPct val="101800"/>
              </a:lnSpc>
              <a:spcBef>
                <a:spcPts val="202"/>
              </a:spcBef>
            </a:pPr>
            <a:r>
              <a:rPr lang="en-US" sz="1280" dirty="0">
                <a:solidFill>
                  <a:srgbClr val="231F20"/>
                </a:solidFill>
                <a:latin typeface="Arial"/>
                <a:cs typeface="Arial"/>
              </a:rPr>
              <a:t>TEAE, treatment-emergent adverse event. </a:t>
            </a:r>
            <a:br>
              <a:rPr lang="en-US" sz="1280" dirty="0">
                <a:solidFill>
                  <a:srgbClr val="231F20"/>
                </a:solidFill>
                <a:latin typeface="Arial"/>
                <a:cs typeface="Arial"/>
              </a:rPr>
            </a:br>
            <a:r>
              <a:rPr sz="1117" baseline="31746" dirty="0" err="1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277" dirty="0" err="1">
                <a:solidFill>
                  <a:srgbClr val="231F20"/>
                </a:solidFill>
                <a:latin typeface="Arial"/>
                <a:cs typeface="Arial"/>
              </a:rPr>
              <a:t>Sebetralstat</a:t>
            </a:r>
            <a:r>
              <a:rPr sz="1277" dirty="0">
                <a:solidFill>
                  <a:srgbClr val="231F20"/>
                </a:solidFill>
                <a:latin typeface="Arial"/>
                <a:cs typeface="Arial"/>
              </a:rPr>
              <a:t> 300 mg:</a:t>
            </a:r>
            <a:r>
              <a:rPr sz="1277" spc="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77" dirty="0">
                <a:solidFill>
                  <a:srgbClr val="231F20"/>
                </a:solidFill>
                <a:latin typeface="Arial"/>
                <a:cs typeface="Arial"/>
              </a:rPr>
              <a:t>1 event</a:t>
            </a:r>
            <a:r>
              <a:rPr sz="1277" spc="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77" dirty="0">
                <a:solidFill>
                  <a:srgbClr val="231F20"/>
                </a:solidFill>
                <a:latin typeface="Arial"/>
                <a:cs typeface="Arial"/>
              </a:rPr>
              <a:t>each of</a:t>
            </a:r>
            <a:r>
              <a:rPr sz="1277" spc="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77" dirty="0">
                <a:solidFill>
                  <a:srgbClr val="231F20"/>
                </a:solidFill>
                <a:latin typeface="Arial"/>
                <a:cs typeface="Arial"/>
              </a:rPr>
              <a:t>dyspepsia and</a:t>
            </a:r>
            <a:r>
              <a:rPr sz="1277" spc="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77" dirty="0">
                <a:solidFill>
                  <a:srgbClr val="231F20"/>
                </a:solidFill>
                <a:latin typeface="Arial"/>
                <a:cs typeface="Arial"/>
              </a:rPr>
              <a:t>fatigue; 600</a:t>
            </a:r>
            <a:r>
              <a:rPr sz="1277" spc="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77" dirty="0">
                <a:solidFill>
                  <a:srgbClr val="231F20"/>
                </a:solidFill>
                <a:latin typeface="Arial"/>
                <a:cs typeface="Arial"/>
              </a:rPr>
              <a:t>mg: 1 event</a:t>
            </a:r>
            <a:r>
              <a:rPr sz="1277" spc="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77" dirty="0">
                <a:solidFill>
                  <a:srgbClr val="231F20"/>
                </a:solidFill>
                <a:latin typeface="Arial"/>
                <a:cs typeface="Arial"/>
              </a:rPr>
              <a:t>each of</a:t>
            </a:r>
            <a:r>
              <a:rPr sz="1277" spc="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77" dirty="0">
                <a:solidFill>
                  <a:srgbClr val="231F20"/>
                </a:solidFill>
                <a:latin typeface="Arial"/>
                <a:cs typeface="Arial"/>
              </a:rPr>
              <a:t>dyspepsia, nausea,</a:t>
            </a:r>
            <a:r>
              <a:rPr sz="1277" spc="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77" dirty="0">
                <a:solidFill>
                  <a:srgbClr val="231F20"/>
                </a:solidFill>
                <a:latin typeface="Arial"/>
                <a:cs typeface="Arial"/>
              </a:rPr>
              <a:t>hot flush,</a:t>
            </a:r>
            <a:r>
              <a:rPr sz="1277" spc="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77" dirty="0">
                <a:solidFill>
                  <a:srgbClr val="231F20"/>
                </a:solidFill>
                <a:latin typeface="Arial"/>
                <a:cs typeface="Arial"/>
              </a:rPr>
              <a:t>abdominal pain,</a:t>
            </a:r>
            <a:r>
              <a:rPr sz="1277" spc="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77" dirty="0">
                <a:solidFill>
                  <a:srgbClr val="231F20"/>
                </a:solidFill>
                <a:latin typeface="Arial"/>
                <a:cs typeface="Arial"/>
              </a:rPr>
              <a:t>back pain, and</a:t>
            </a:r>
            <a:r>
              <a:rPr sz="1277" spc="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77" dirty="0">
                <a:solidFill>
                  <a:srgbClr val="231F20"/>
                </a:solidFill>
                <a:latin typeface="Arial"/>
                <a:cs typeface="Arial"/>
              </a:rPr>
              <a:t>2 events</a:t>
            </a:r>
            <a:r>
              <a:rPr sz="1277" spc="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77" dirty="0">
                <a:solidFill>
                  <a:srgbClr val="231F20"/>
                </a:solidFill>
                <a:latin typeface="Arial"/>
                <a:cs typeface="Arial"/>
              </a:rPr>
              <a:t>of headache;</a:t>
            </a:r>
            <a:r>
              <a:rPr sz="1277" spc="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77" dirty="0">
                <a:solidFill>
                  <a:srgbClr val="231F20"/>
                </a:solidFill>
                <a:latin typeface="Arial"/>
                <a:cs typeface="Arial"/>
              </a:rPr>
              <a:t>placebo:</a:t>
            </a:r>
            <a:r>
              <a:rPr lang="en-US" sz="1277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br>
              <a:rPr lang="en-US" sz="1277" dirty="0">
                <a:solidFill>
                  <a:srgbClr val="231F20"/>
                </a:solidFill>
                <a:latin typeface="Arial"/>
                <a:cs typeface="Arial"/>
              </a:rPr>
            </a:br>
            <a:r>
              <a:rPr sz="1277" dirty="0">
                <a:solidFill>
                  <a:srgbClr val="231F20"/>
                </a:solidFill>
                <a:latin typeface="Arial"/>
                <a:cs typeface="Arial"/>
              </a:rPr>
              <a:t>1 event each of nausea, anal incontinence, dysgeusia, irregular menstruation, rash</a:t>
            </a:r>
            <a:r>
              <a:rPr lang="en-US" sz="1277" dirty="0">
                <a:solidFill>
                  <a:srgbClr val="231F20"/>
                </a:solidFill>
                <a:latin typeface="Arial"/>
                <a:cs typeface="Arial"/>
              </a:rPr>
              <a:t>,</a:t>
            </a:r>
            <a:r>
              <a:rPr sz="1277" dirty="0">
                <a:solidFill>
                  <a:srgbClr val="231F20"/>
                </a:solidFill>
                <a:latin typeface="Arial"/>
                <a:cs typeface="Arial"/>
              </a:rPr>
              <a:t> and 2 events of headache. </a:t>
            </a:r>
            <a:r>
              <a:rPr sz="1117" baseline="31746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1277" dirty="0">
                <a:solidFill>
                  <a:srgbClr val="231F20"/>
                </a:solidFill>
                <a:latin typeface="Arial"/>
                <a:cs typeface="Arial"/>
              </a:rPr>
              <a:t>Any untoward medical occurrence that at any dose resulted in death, was life-threatening, required inpatient hospitalization or prolongation of existing hospitalization, resulted in persistent or substantial disability/incapacity, was a congenital anomaly/ birth defect, or was an important medical event by medical and scientific judgement. </a:t>
            </a:r>
            <a:r>
              <a:rPr sz="1117" baseline="31746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277" dirty="0">
                <a:solidFill>
                  <a:srgbClr val="231F20"/>
                </a:solidFill>
                <a:latin typeface="Arial"/>
                <a:cs typeface="Arial"/>
              </a:rPr>
              <a:t>A qualitative assessment by the investigator of an </a:t>
            </a:r>
            <a:r>
              <a:rPr lang="en-US" sz="1277" dirty="0">
                <a:solidFill>
                  <a:srgbClr val="231F20"/>
                </a:solidFill>
                <a:latin typeface="Arial"/>
                <a:cs typeface="Arial"/>
              </a:rPr>
              <a:t>adverse event</a:t>
            </a:r>
            <a:r>
              <a:rPr sz="1277" dirty="0">
                <a:solidFill>
                  <a:srgbClr val="231F20"/>
                </a:solidFill>
                <a:latin typeface="Arial"/>
                <a:cs typeface="Arial"/>
              </a:rPr>
              <a:t> of grade 3 severity or as reported by the participants. </a:t>
            </a:r>
            <a:r>
              <a:rPr sz="1117" baseline="31746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277" dirty="0">
                <a:solidFill>
                  <a:srgbClr val="231F20"/>
                </a:solidFill>
                <a:latin typeface="Arial"/>
                <a:cs typeface="Arial"/>
              </a:rPr>
              <a:t>The severe TEAE and serious TEAE in the sebetralstat 300-mg group are the same event: lumbar disc herniation requiring hospitalization.</a:t>
            </a:r>
            <a:endParaRPr sz="1277" dirty="0">
              <a:latin typeface="Arial"/>
              <a:cs typeface="Arial"/>
            </a:endParaRPr>
          </a:p>
        </p:txBody>
      </p:sp>
      <p:sp>
        <p:nvSpPr>
          <p:cNvPr id="18" name="object 277">
            <a:extLst>
              <a:ext uri="{FF2B5EF4-FFF2-40B4-BE49-F238E27FC236}">
                <a16:creationId xmlns:a16="http://schemas.microsoft.com/office/drawing/2014/main" id="{12B91F90-058B-C13C-B486-43D61D8A1E6A}"/>
              </a:ext>
            </a:extLst>
          </p:cNvPr>
          <p:cNvSpPr txBox="1"/>
          <p:nvPr/>
        </p:nvSpPr>
        <p:spPr>
          <a:xfrm>
            <a:off x="1241683" y="27682841"/>
            <a:ext cx="10201693" cy="267478"/>
          </a:xfrm>
          <a:prstGeom prst="rect">
            <a:avLst/>
          </a:prstGeom>
        </p:spPr>
        <p:txBody>
          <a:bodyPr vert="horz" wrap="square" lIns="0" tIns="70263" rIns="0" bIns="0" rtlCol="0">
            <a:spAutoFit/>
          </a:bodyPr>
          <a:lstStyle/>
          <a:p>
            <a:pPr marL="135122">
              <a:spcBef>
                <a:spcPts val="989"/>
              </a:spcBef>
            </a:pPr>
            <a:r>
              <a:rPr lang="en-US" sz="1277" dirty="0">
                <a:solidFill>
                  <a:srgbClr val="231F20"/>
                </a:solidFill>
                <a:latin typeface="Arial"/>
                <a:cs typeface="Arial"/>
              </a:rPr>
              <a:t>PGI-C, Patient Global Impression of Change</a:t>
            </a:r>
            <a:r>
              <a:rPr sz="1277" dirty="0">
                <a:solidFill>
                  <a:srgbClr val="231F20"/>
                </a:solidFill>
                <a:latin typeface="Arial"/>
                <a:cs typeface="Arial"/>
              </a:rPr>
              <a:t>; </a:t>
            </a:r>
            <a:r>
              <a:rPr lang="en-US" sz="1277" dirty="0">
                <a:solidFill>
                  <a:srgbClr val="231F20"/>
                </a:solidFill>
                <a:latin typeface="Arial"/>
                <a:cs typeface="Arial"/>
              </a:rPr>
              <a:t>PGI-S, Patient Global Impression of Severity</a:t>
            </a:r>
            <a:r>
              <a:rPr sz="1277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sz="1277" dirty="0">
              <a:latin typeface="Arial"/>
              <a:cs typeface="Arial"/>
            </a:endParaRPr>
          </a:p>
        </p:txBody>
      </p:sp>
      <p:sp>
        <p:nvSpPr>
          <p:cNvPr id="20" name="object 124">
            <a:extLst>
              <a:ext uri="{FF2B5EF4-FFF2-40B4-BE49-F238E27FC236}">
                <a16:creationId xmlns:a16="http://schemas.microsoft.com/office/drawing/2014/main" id="{35523320-9DB4-05A2-7500-CFD99777877F}"/>
              </a:ext>
            </a:extLst>
          </p:cNvPr>
          <p:cNvSpPr txBox="1"/>
          <p:nvPr/>
        </p:nvSpPr>
        <p:spPr>
          <a:xfrm>
            <a:off x="170422" y="228471"/>
            <a:ext cx="1018615" cy="304287"/>
          </a:xfrm>
          <a:prstGeom prst="rect">
            <a:avLst/>
          </a:prstGeom>
        </p:spPr>
        <p:txBody>
          <a:bodyPr vert="horz" wrap="square" lIns="0" tIns="27024" rIns="0" bIns="0" rtlCol="0">
            <a:spAutoFit/>
          </a:bodyPr>
          <a:lstStyle/>
          <a:p>
            <a:pPr marL="27024" algn="ctr">
              <a:spcBef>
                <a:spcPts val="213"/>
              </a:spcBef>
            </a:pPr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P.32</a:t>
            </a:r>
            <a:endParaRPr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aphicFrame>
        <p:nvGraphicFramePr>
          <p:cNvPr id="22" name="object 117">
            <a:extLst>
              <a:ext uri="{FF2B5EF4-FFF2-40B4-BE49-F238E27FC236}">
                <a16:creationId xmlns:a16="http://schemas.microsoft.com/office/drawing/2014/main" id="{6E44CBEA-6D87-3145-7643-39856AB67C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0656895"/>
              </p:ext>
            </p:extLst>
          </p:nvPr>
        </p:nvGraphicFramePr>
        <p:xfrm>
          <a:off x="1356420" y="29305513"/>
          <a:ext cx="12708196" cy="57756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59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16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16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9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862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9429">
                <a:tc rowSpan="2"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810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C406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9050" indent="0" algn="ctr">
                        <a:lnSpc>
                          <a:spcPct val="100000"/>
                        </a:lnSpc>
                        <a:spcBef>
                          <a:spcPts val="30"/>
                        </a:spcBef>
                        <a:tabLst/>
                      </a:pPr>
                      <a:r>
                        <a:rPr lang="en-US" sz="1800" b="1" spc="-10" dirty="0" err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Sebetralstat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810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C406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9050" indent="0" algn="ctr">
                        <a:lnSpc>
                          <a:spcPct val="100000"/>
                        </a:lnSpc>
                        <a:spcBef>
                          <a:spcPts val="30"/>
                        </a:spcBef>
                        <a:tabLst/>
                      </a:pP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810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C406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905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Placebo </a:t>
                      </a:r>
                      <a:br>
                        <a:rPr lang="en-US" sz="18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</a:br>
                      <a:r>
                        <a:rPr lang="en-US"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n=139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0" marR="0" marT="810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C406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905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Participants </a:t>
                      </a:r>
                      <a:br>
                        <a:rPr lang="en-US"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</a:b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lang="en-US" sz="18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lang="en-US" sz="18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8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UK </a:t>
                      </a:r>
                      <a:br>
                        <a:rPr lang="en-US" sz="18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</a:br>
                      <a:r>
                        <a:rPr lang="en-US"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n=15</a:t>
                      </a:r>
                      <a:r>
                        <a:rPr lang="en-US" sz="1600" b="1" spc="-15" baseline="33333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</a:t>
                      </a:r>
                      <a:endParaRPr lang="en-US" sz="1600" baseline="33333" dirty="0">
                        <a:latin typeface="Arial"/>
                        <a:cs typeface="Arial"/>
                      </a:endParaRPr>
                    </a:p>
                  </a:txBody>
                  <a:tcPr marL="0" marR="0" marT="810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C4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6766405"/>
                  </a:ext>
                </a:extLst>
              </a:tr>
              <a:tr h="309429">
                <a:tc vMerge="1"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810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C4066"/>
                    </a:solidFill>
                  </a:tcPr>
                </a:tc>
                <a:tc>
                  <a:txBody>
                    <a:bodyPr/>
                    <a:lstStyle/>
                    <a:p>
                      <a:pPr marL="1905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300</a:t>
                      </a:r>
                      <a:r>
                        <a:rPr lang="en-US" sz="180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8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mg </a:t>
                      </a:r>
                      <a:br>
                        <a:rPr lang="en-US" sz="18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</a:br>
                      <a:r>
                        <a:rPr lang="en-US" sz="18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n=87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0" marR="0" marT="810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C4066"/>
                    </a:solidFill>
                  </a:tcPr>
                </a:tc>
                <a:tc>
                  <a:txBody>
                    <a:bodyPr/>
                    <a:lstStyle/>
                    <a:p>
                      <a:pPr marL="1905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600</a:t>
                      </a:r>
                      <a:r>
                        <a:rPr lang="en-US" sz="180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8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mg </a:t>
                      </a:r>
                      <a:br>
                        <a:rPr lang="en-US" sz="18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</a:br>
                      <a:r>
                        <a:rPr lang="en-US"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n=151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0" marR="0" marT="810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C4066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9050" indent="0" algn="ctr">
                        <a:lnSpc>
                          <a:spcPct val="100000"/>
                        </a:lnSpc>
                        <a:spcBef>
                          <a:spcPts val="30"/>
                        </a:spcBef>
                        <a:tabLst/>
                      </a:pP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810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C4066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9050" indent="0" algn="ctr">
                        <a:lnSpc>
                          <a:spcPct val="100000"/>
                        </a:lnSpc>
                        <a:spcBef>
                          <a:spcPts val="30"/>
                        </a:spcBef>
                        <a:tabLst/>
                      </a:pP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810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C4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6173963"/>
                  </a:ext>
                </a:extLst>
              </a:tr>
              <a:tr h="309429"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800" b="1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Age,</a:t>
                      </a:r>
                      <a:r>
                        <a:rPr sz="1800" b="1" spc="-25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mean</a:t>
                      </a:r>
                      <a:r>
                        <a:rPr sz="1800" b="1" spc="-25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(SD)</a:t>
                      </a:r>
                      <a:r>
                        <a:rPr sz="1800" b="1" spc="-25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years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810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9E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9050" indent="0" algn="ctr">
                        <a:lnSpc>
                          <a:spcPct val="100000"/>
                        </a:lnSpc>
                        <a:spcBef>
                          <a:spcPts val="30"/>
                        </a:spcBef>
                        <a:tabLst/>
                      </a:pPr>
                      <a:r>
                        <a:rPr sz="180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37.2</a:t>
                      </a:r>
                      <a:r>
                        <a:rPr sz="1800" spc="-55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(14.7)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810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9E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9050" indent="0" algn="ctr">
                        <a:lnSpc>
                          <a:spcPct val="100000"/>
                        </a:lnSpc>
                        <a:spcBef>
                          <a:spcPts val="30"/>
                        </a:spcBef>
                        <a:tabLst/>
                      </a:pPr>
                      <a:r>
                        <a:rPr sz="180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38.0</a:t>
                      </a:r>
                      <a:r>
                        <a:rPr sz="1800" spc="-55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(14.1)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810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9E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9050" indent="0" algn="ctr">
                        <a:lnSpc>
                          <a:spcPct val="100000"/>
                        </a:lnSpc>
                        <a:spcBef>
                          <a:spcPts val="30"/>
                        </a:spcBef>
                        <a:tabLst/>
                      </a:pPr>
                      <a:r>
                        <a:rPr sz="180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38.5</a:t>
                      </a:r>
                      <a:r>
                        <a:rPr sz="1800" spc="-55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(14.5)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810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9E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9050" indent="0" algn="ctr">
                        <a:lnSpc>
                          <a:spcPct val="100000"/>
                        </a:lnSpc>
                        <a:spcBef>
                          <a:spcPts val="30"/>
                        </a:spcBef>
                        <a:tabLst/>
                      </a:pPr>
                      <a:r>
                        <a:rPr sz="180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35.0</a:t>
                      </a:r>
                      <a:r>
                        <a:rPr sz="1800" spc="-55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(12.8)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810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9E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2320"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800" b="1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Age</a:t>
                      </a:r>
                      <a:r>
                        <a:rPr sz="1800" b="1" spc="-35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group,</a:t>
                      </a:r>
                      <a:r>
                        <a:rPr sz="1800" b="1" spc="-35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800" b="1" spc="-35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5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(%)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158750" marR="30289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80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Adolescent,</a:t>
                      </a:r>
                      <a:r>
                        <a:rPr sz="1800" spc="-4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≥12</a:t>
                      </a:r>
                      <a:r>
                        <a:rPr sz="1800" spc="-35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sz="1800" spc="-4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&lt;18</a:t>
                      </a:r>
                      <a:r>
                        <a:rPr sz="1800" spc="-35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years </a:t>
                      </a:r>
                      <a:r>
                        <a:rPr sz="180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Adults,</a:t>
                      </a:r>
                      <a:r>
                        <a:rPr sz="1800" spc="-35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≥18</a:t>
                      </a:r>
                      <a:r>
                        <a:rPr sz="1800" spc="-3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sz="1800" spc="-35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&lt;65</a:t>
                      </a:r>
                      <a:r>
                        <a:rPr sz="1800" spc="-3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years </a:t>
                      </a:r>
                      <a:endParaRPr lang="en-US" sz="1800" spc="-10" dirty="0">
                        <a:solidFill>
                          <a:srgbClr val="020302"/>
                        </a:solidFill>
                        <a:latin typeface="Arial"/>
                        <a:cs typeface="Arial"/>
                      </a:endParaRPr>
                    </a:p>
                    <a:p>
                      <a:pPr marL="158750" marR="30289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80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Geriatric,</a:t>
                      </a:r>
                      <a:r>
                        <a:rPr sz="1800" spc="-35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≥65</a:t>
                      </a:r>
                      <a:r>
                        <a:rPr sz="1800" spc="-35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years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810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9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10</a:t>
                      </a:r>
                      <a:r>
                        <a:rPr sz="1800" spc="-3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(11.5)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75</a:t>
                      </a:r>
                      <a:r>
                        <a:rPr sz="1800" spc="-3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(86.2)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1800" spc="-15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(2.3)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17566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9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spc="-3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11 </a:t>
                      </a:r>
                      <a:r>
                        <a:rPr sz="1800" spc="-1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(7.3)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136</a:t>
                      </a:r>
                      <a:r>
                        <a:rPr sz="1800" spc="-45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(90.1)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sz="1800" spc="-15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(2.6)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17566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9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9</a:t>
                      </a:r>
                      <a:r>
                        <a:rPr sz="1800" spc="-15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(6.5)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126</a:t>
                      </a:r>
                      <a:r>
                        <a:rPr sz="1800" spc="-45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(90.6)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sz="1800" spc="-15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(2.9)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17566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9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800" spc="-15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(6.7)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14</a:t>
                      </a:r>
                      <a:r>
                        <a:rPr sz="1800" spc="-3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(93.3)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spc="-5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17566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9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6393"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800" b="1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Sex,</a:t>
                      </a:r>
                      <a:r>
                        <a:rPr sz="1800" b="1" spc="-25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female,</a:t>
                      </a:r>
                      <a:r>
                        <a:rPr sz="1800" b="1" spc="-25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800" b="1" spc="-25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 (%)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810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9E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54</a:t>
                      </a:r>
                      <a:r>
                        <a:rPr sz="1800" spc="-3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(62.1)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17566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9E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86</a:t>
                      </a:r>
                      <a:r>
                        <a:rPr sz="1800" spc="-3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(57.0)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17566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9E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82</a:t>
                      </a:r>
                      <a:r>
                        <a:rPr sz="1800" spc="-3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(59.0)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17566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9E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10</a:t>
                      </a:r>
                      <a:r>
                        <a:rPr sz="1800" spc="-3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(66.7)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17566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9E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06618">
                <a:tc>
                  <a:txBody>
                    <a:bodyPr/>
                    <a:lstStyle/>
                    <a:p>
                      <a:pPr marL="158750" marR="1252855" indent="-13589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800" b="1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Race,</a:t>
                      </a:r>
                      <a:r>
                        <a:rPr sz="1800" b="1" spc="-25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800" b="1" spc="-2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5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(%) </a:t>
                      </a:r>
                      <a:endParaRPr lang="en-US" sz="1800" b="1" spc="-25" dirty="0">
                        <a:solidFill>
                          <a:srgbClr val="020302"/>
                        </a:solidFill>
                        <a:latin typeface="Arial"/>
                        <a:cs typeface="Arial"/>
                      </a:endParaRPr>
                    </a:p>
                    <a:p>
                      <a:pPr marL="184150" marR="1252855" indent="-41275">
                        <a:lnSpc>
                          <a:spcPct val="100000"/>
                        </a:lnSpc>
                        <a:spcBef>
                          <a:spcPts val="30"/>
                        </a:spcBef>
                        <a:tabLst/>
                      </a:pPr>
                      <a:r>
                        <a:rPr sz="1800" spc="-1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White </a:t>
                      </a:r>
                      <a:endParaRPr lang="en-US" sz="1800" spc="-10" dirty="0">
                        <a:solidFill>
                          <a:srgbClr val="020302"/>
                        </a:solidFill>
                        <a:latin typeface="Arial"/>
                        <a:cs typeface="Arial"/>
                      </a:endParaRPr>
                    </a:p>
                    <a:p>
                      <a:pPr marL="184150" marR="1252855" indent="-41275">
                        <a:lnSpc>
                          <a:spcPct val="100000"/>
                        </a:lnSpc>
                        <a:spcBef>
                          <a:spcPts val="30"/>
                        </a:spcBef>
                        <a:tabLst/>
                      </a:pPr>
                      <a:r>
                        <a:rPr sz="1800" spc="-1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Black </a:t>
                      </a:r>
                      <a:endParaRPr lang="en-US" sz="1800" spc="-10" dirty="0">
                        <a:solidFill>
                          <a:srgbClr val="020302"/>
                        </a:solidFill>
                        <a:latin typeface="Arial"/>
                        <a:cs typeface="Arial"/>
                      </a:endParaRPr>
                    </a:p>
                    <a:p>
                      <a:pPr marL="184150" marR="1252855" indent="-41275">
                        <a:lnSpc>
                          <a:spcPct val="100000"/>
                        </a:lnSpc>
                        <a:spcBef>
                          <a:spcPts val="30"/>
                        </a:spcBef>
                        <a:tabLst/>
                      </a:pPr>
                      <a:r>
                        <a:rPr sz="1800" spc="-1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Asian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184150" indent="-25400">
                        <a:lnSpc>
                          <a:spcPct val="100000"/>
                        </a:lnSpc>
                        <a:tabLst/>
                      </a:pPr>
                      <a:r>
                        <a:rPr sz="180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Other</a:t>
                      </a:r>
                      <a:r>
                        <a:rPr sz="1800" spc="-35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or</a:t>
                      </a:r>
                      <a:r>
                        <a:rPr sz="1800" spc="-3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not</a:t>
                      </a:r>
                      <a:r>
                        <a:rPr sz="1800" spc="-35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reported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810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9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73</a:t>
                      </a:r>
                      <a:r>
                        <a:rPr sz="1800" spc="-3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(83.9)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800" spc="-15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(1.1)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9</a:t>
                      </a:r>
                      <a:r>
                        <a:rPr sz="1800" spc="-15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(10.3)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sz="1800" spc="-15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(4.6)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17566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9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138</a:t>
                      </a:r>
                      <a:r>
                        <a:rPr sz="1800" spc="-45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(91.4)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spc="-5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8</a:t>
                      </a:r>
                      <a:r>
                        <a:rPr sz="1800" spc="-15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(5.3)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sz="1800" spc="-15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(3.3)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17566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9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128</a:t>
                      </a:r>
                      <a:r>
                        <a:rPr sz="1800" spc="-45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(92.1)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spc="-5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7</a:t>
                      </a:r>
                      <a:r>
                        <a:rPr sz="1800" spc="-15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(5.0)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sz="1800" spc="-15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(2.9)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17566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9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14</a:t>
                      </a:r>
                      <a:r>
                        <a:rPr sz="1800" spc="-3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(93.3)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spc="-5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800" spc="-15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(6.7)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spc="-5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17566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9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2941"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800" b="1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BMI,</a:t>
                      </a:r>
                      <a:r>
                        <a:rPr sz="1800" b="1" spc="-25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mean</a:t>
                      </a:r>
                      <a:r>
                        <a:rPr sz="1800" b="1" spc="-25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(SD)</a:t>
                      </a:r>
                      <a:r>
                        <a:rPr sz="1800" b="1" spc="-25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kg/m</a:t>
                      </a:r>
                      <a:r>
                        <a:rPr sz="1600" b="1" spc="-15" baseline="33333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600" baseline="33333" dirty="0">
                        <a:latin typeface="Arial"/>
                        <a:cs typeface="Arial"/>
                      </a:endParaRPr>
                    </a:p>
                  </a:txBody>
                  <a:tcPr marL="0" marR="0" marT="1486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9E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9050" indent="0" algn="ctr">
                        <a:lnSpc>
                          <a:spcPct val="100000"/>
                        </a:lnSpc>
                        <a:spcBef>
                          <a:spcPts val="55"/>
                        </a:spcBef>
                        <a:tabLst/>
                      </a:pPr>
                      <a:r>
                        <a:rPr sz="180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27.4</a:t>
                      </a:r>
                      <a:r>
                        <a:rPr sz="1800" spc="-55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(6.4)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1486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9E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9050" indent="0" algn="ctr">
                        <a:lnSpc>
                          <a:spcPct val="100000"/>
                        </a:lnSpc>
                        <a:spcBef>
                          <a:spcPts val="55"/>
                        </a:spcBef>
                        <a:tabLst/>
                      </a:pPr>
                      <a:r>
                        <a:rPr sz="180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27.1</a:t>
                      </a:r>
                      <a:r>
                        <a:rPr sz="1800" spc="-55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(5.5)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1486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9E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9050" indent="0" algn="ctr">
                        <a:lnSpc>
                          <a:spcPct val="100000"/>
                        </a:lnSpc>
                        <a:spcBef>
                          <a:spcPts val="55"/>
                        </a:spcBef>
                        <a:tabLst/>
                      </a:pPr>
                      <a:r>
                        <a:rPr sz="180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27.1</a:t>
                      </a:r>
                      <a:r>
                        <a:rPr sz="1800" spc="-55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(5.4)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1486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9E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9050" indent="0" algn="ctr">
                        <a:lnSpc>
                          <a:spcPct val="100000"/>
                        </a:lnSpc>
                        <a:spcBef>
                          <a:spcPts val="55"/>
                        </a:spcBef>
                        <a:tabLst/>
                      </a:pPr>
                      <a:r>
                        <a:rPr sz="180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26.6</a:t>
                      </a:r>
                      <a:r>
                        <a:rPr sz="1800" spc="-55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(5.8)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1486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9E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3726"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800" b="1" spc="-1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Time since diagnosis, years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15875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Mean</a:t>
                      </a:r>
                      <a:r>
                        <a:rPr sz="1800" spc="-25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(SD)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810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9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19050" indent="0" algn="ctr">
                        <a:lnSpc>
                          <a:spcPct val="100000"/>
                        </a:lnSpc>
                        <a:tabLst/>
                      </a:pPr>
                      <a:r>
                        <a:rPr sz="180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14.8</a:t>
                      </a:r>
                      <a:r>
                        <a:rPr sz="1800" spc="-55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(10.3)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17566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9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19050" indent="0" algn="ctr">
                        <a:lnSpc>
                          <a:spcPct val="100000"/>
                        </a:lnSpc>
                        <a:tabLst/>
                      </a:pPr>
                      <a:r>
                        <a:rPr sz="180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17.1</a:t>
                      </a:r>
                      <a:r>
                        <a:rPr sz="1800" spc="-55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(12.0)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17566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9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19050" indent="0" algn="ctr">
                        <a:lnSpc>
                          <a:spcPct val="100000"/>
                        </a:lnSpc>
                        <a:tabLst/>
                      </a:pPr>
                      <a:r>
                        <a:rPr sz="180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17.7</a:t>
                      </a:r>
                      <a:r>
                        <a:rPr sz="1800" spc="-55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(12.3)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17566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9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19050" indent="0" algn="ctr">
                        <a:lnSpc>
                          <a:spcPct val="100000"/>
                        </a:lnSpc>
                        <a:tabLst/>
                      </a:pPr>
                      <a:r>
                        <a:rPr sz="180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10.2</a:t>
                      </a:r>
                      <a:r>
                        <a:rPr sz="1800" spc="-55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(8.1)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17566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9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58023"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800" b="1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Current</a:t>
                      </a:r>
                      <a:r>
                        <a:rPr sz="1800" b="1" spc="-35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treatment</a:t>
                      </a:r>
                      <a:r>
                        <a:rPr sz="1800" b="1" spc="-35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regimen,</a:t>
                      </a:r>
                      <a:r>
                        <a:rPr sz="1800" b="1" spc="-35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800" b="1" spc="-35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5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(%)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158750">
                        <a:lnSpc>
                          <a:spcPct val="100000"/>
                        </a:lnSpc>
                      </a:pPr>
                      <a:r>
                        <a:rPr sz="1800" spc="-2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On-</a:t>
                      </a:r>
                      <a:r>
                        <a:rPr sz="1800" spc="-1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demand</a:t>
                      </a:r>
                      <a:r>
                        <a:rPr sz="1800" spc="-2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 only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158750">
                        <a:lnSpc>
                          <a:spcPct val="100000"/>
                        </a:lnSpc>
                      </a:pPr>
                      <a:r>
                        <a:rPr sz="1800" spc="-2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On-</a:t>
                      </a:r>
                      <a:r>
                        <a:rPr sz="1800" spc="-1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demand</a:t>
                      </a:r>
                      <a:r>
                        <a:rPr sz="1800" spc="-2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plus</a:t>
                      </a:r>
                      <a:r>
                        <a:rPr sz="1800" spc="-2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prophylaxis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810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9E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19050" indent="0" algn="ctr">
                        <a:lnSpc>
                          <a:spcPct val="100000"/>
                        </a:lnSpc>
                        <a:tabLst/>
                      </a:pPr>
                      <a:r>
                        <a:rPr sz="180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68</a:t>
                      </a:r>
                      <a:r>
                        <a:rPr sz="1800" spc="-3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(78.2)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19050" indent="0" algn="ctr">
                        <a:lnSpc>
                          <a:spcPct val="100000"/>
                        </a:lnSpc>
                        <a:tabLst/>
                      </a:pPr>
                      <a:r>
                        <a:rPr sz="180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19</a:t>
                      </a:r>
                      <a:r>
                        <a:rPr sz="1800" spc="-3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(21.8)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17566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9E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19050" indent="0" algn="ctr">
                        <a:lnSpc>
                          <a:spcPct val="100000"/>
                        </a:lnSpc>
                        <a:tabLst/>
                      </a:pPr>
                      <a:r>
                        <a:rPr sz="180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130</a:t>
                      </a:r>
                      <a:r>
                        <a:rPr sz="1800" spc="-45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(86.1)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19050" indent="0" algn="ctr">
                        <a:lnSpc>
                          <a:spcPct val="100000"/>
                        </a:lnSpc>
                        <a:tabLst/>
                      </a:pPr>
                      <a:r>
                        <a:rPr sz="180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21</a:t>
                      </a:r>
                      <a:r>
                        <a:rPr sz="1800" spc="-3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(13.9)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17566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9E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19050" indent="0" algn="ctr">
                        <a:lnSpc>
                          <a:spcPct val="100000"/>
                        </a:lnSpc>
                        <a:tabLst/>
                      </a:pPr>
                      <a:r>
                        <a:rPr sz="180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121</a:t>
                      </a:r>
                      <a:r>
                        <a:rPr sz="1800" spc="-45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(87.1)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19050" indent="0" algn="ctr">
                        <a:lnSpc>
                          <a:spcPct val="100000"/>
                        </a:lnSpc>
                        <a:tabLst/>
                      </a:pPr>
                      <a:r>
                        <a:rPr sz="180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18</a:t>
                      </a:r>
                      <a:r>
                        <a:rPr sz="1800" spc="-3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(12.9)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17566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9E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9050" indent="0" algn="ctr">
                        <a:lnSpc>
                          <a:spcPct val="100000"/>
                        </a:lnSpc>
                        <a:spcBef>
                          <a:spcPts val="65"/>
                        </a:spcBef>
                        <a:tabLst/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19050" indent="0" algn="ctr">
                        <a:lnSpc>
                          <a:spcPct val="100000"/>
                        </a:lnSpc>
                        <a:tabLst/>
                      </a:pPr>
                      <a:r>
                        <a:rPr lang="en-US" sz="1800" dirty="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13 (86.7)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19050" indent="0" algn="ctr">
                        <a:lnSpc>
                          <a:spcPct val="100000"/>
                        </a:lnSpc>
                        <a:tabLst/>
                      </a:pPr>
                      <a:r>
                        <a:rPr lang="en-US" sz="1800">
                          <a:solidFill>
                            <a:srgbClr val="020302"/>
                          </a:solidFill>
                          <a:latin typeface="Arial"/>
                          <a:cs typeface="Arial"/>
                        </a:rPr>
                        <a:t>2 (13.3)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17566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9E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57602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432</TotalTime>
  <Words>2878</Words>
  <Application>Microsoft Macintosh PowerPoint</Application>
  <PresentationFormat>Custom</PresentationFormat>
  <Paragraphs>231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Becky Kramer</cp:lastModifiedBy>
  <cp:revision>25</cp:revision>
  <dcterms:created xsi:type="dcterms:W3CDTF">2024-11-07T18:07:25Z</dcterms:created>
  <dcterms:modified xsi:type="dcterms:W3CDTF">2024-12-05T19:39:17Z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2024-11-07T00:00:00Z</vt:filetime>
  </property>
  <property fmtid="{D5CDD505-2E9C-101B-9397-08002B2CF9AE}" pid="3" name="Creator">
    <vt:lpwstr>Adobe InDesign 20.0 (Macintosh)</vt:lpwstr>
  </property>
  <property fmtid="{D5CDD505-2E9C-101B-9397-08002B2CF9AE}" pid="4" name="LastSaved">
    <vt:filetime>2024-11-07T00:00:00Z</vt:filetime>
  </property>
  <property fmtid="{D5CDD505-2E9C-101B-9397-08002B2CF9AE}" pid="5" name="Producer">
    <vt:lpwstr>Adobe PDF Library 17.0</vt:lpwstr>
  </property>
</Properties>
</file>