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9" r:id="rId5"/>
  </p:sldMasterIdLst>
  <p:notesMasterIdLst>
    <p:notesMasterId r:id="rId19"/>
  </p:notesMasterIdLst>
  <p:sldIdLst>
    <p:sldId id="2361" r:id="rId6"/>
    <p:sldId id="2345" r:id="rId7"/>
    <p:sldId id="2349" r:id="rId8"/>
    <p:sldId id="2350" r:id="rId9"/>
    <p:sldId id="2335" r:id="rId10"/>
    <p:sldId id="2363" r:id="rId11"/>
    <p:sldId id="2337" r:id="rId12"/>
    <p:sldId id="2339" r:id="rId13"/>
    <p:sldId id="263" r:id="rId14"/>
    <p:sldId id="2341" r:id="rId15"/>
    <p:sldId id="2342" r:id="rId16"/>
    <p:sldId id="2343" r:id="rId17"/>
    <p:sldId id="23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703602-CA9B-1C14-C02A-777F16A0618D}" name="arije ghannam" initials="ag" userId="557926e6b910c8e2" providerId="Windows Live"/>
  <p188:author id="{7F4E1A30-E935-1710-FD23-4530500F4E2C}" name="Steffen Biechele" initials="SB" userId="S::Steffen.Biechele@apothecom.com::8e80cd82-ecce-45ad-8208-88be3971b772" providerId="AD"/>
  <p188:author id="{8B06A83B-14A9-A5CB-6E5F-513BB738230A}" name="Richard Davis" initials="RD" userId="S::Richard.Davis@apothecom.com::a67d2645-9910-458e-9bb3-ba2bec41b0e2" providerId="AD"/>
  <p188:author id="{22391A49-8877-ECE7-34E8-66579FC1B26D}" name="Daniel Lee" initials="DL" userId="S::dkl@kalvista.com::0d892576-da4b-4c03-bc8b-f8612a236419" providerId="AD"/>
  <p188:author id="{50FA39A1-D545-3E88-9A7C-AB16BFC931D2}" name="Monique O'Leary" initials="MO" userId="Monique O'Leary" providerId="None"/>
  <p188:author id="{6F1F11B2-196F-60D5-F201-25E7B9401C5F}" name="Edward P Feener" initials="EPF" userId="S::epf@kalvista.com::699f6f02-8d28-44ab-b2aa-b0de85ce8ca1" providerId="AD"/>
  <p188:author id="{E199ECB2-F3B8-6605-D6CB-B225DC4C8083}" name="Sally Hampton" initials="SH" userId="S::slh@kalvista.com::28b6a193-75f9-467d-aae2-3e6bc7f8615e" providerId="AD"/>
  <p188:author id="{120C13C7-2D0A-F250-C6CC-27D6A7D58F52}" name="Paul K. Audhya" initials="PA" userId="S::pka@kalvista.com::dd15d221-ced2-42ec-826d-5e39c064f46c" providerId="AD"/>
  <p188:author id="{32456EE3-EBB5-736F-7D91-CB08E8B288C4}" name="ApotheCom" initials="APO" userId="ApotheCom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FFFFFF"/>
    <a:srgbClr val="0D4167"/>
    <a:srgbClr val="ADCF3B"/>
    <a:srgbClr val="92B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82225" autoAdjust="0"/>
  </p:normalViewPr>
  <p:slideViewPr>
    <p:cSldViewPr snapToGrid="0">
      <p:cViewPr varScale="1">
        <p:scale>
          <a:sx n="110" d="100"/>
          <a:sy n="110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D2B50-E413-4071-996D-D08BB925AB2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31DB-B185-4369-945D-DC9DDE52A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1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1BCB5-105B-7E1F-097F-02B05FCA7996}"/>
              </a:ext>
            </a:extLst>
          </p:cNvPr>
          <p:cNvSpPr/>
          <p:nvPr/>
        </p:nvSpPr>
        <p:spPr bwMode="auto">
          <a:xfrm>
            <a:off x="1" y="-10633"/>
            <a:ext cx="12192000" cy="686863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C22D876-C6D2-8351-30EF-25C1B2AAF9A1}"/>
              </a:ext>
            </a:extLst>
          </p:cNvPr>
          <p:cNvSpPr/>
          <p:nvPr/>
        </p:nvSpPr>
        <p:spPr bwMode="auto">
          <a:xfrm rot="5400000">
            <a:off x="-300307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762EEC4-6216-35DC-B322-9B6913EB66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8583" y="3137934"/>
            <a:ext cx="9136475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9296487-F8F1-522E-374B-6D40D58F7A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515244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2B01C-C419-CFF2-5B50-051F5CEAAA13}"/>
              </a:ext>
            </a:extLst>
          </p:cNvPr>
          <p:cNvCxnSpPr>
            <a:cxnSpLocks/>
          </p:cNvCxnSpPr>
          <p:nvPr/>
        </p:nvCxnSpPr>
        <p:spPr bwMode="auto">
          <a:xfrm flipH="1">
            <a:off x="3055525" y="5439596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547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432200"/>
            <a:ext cx="11441167" cy="505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AFE1ED-3333-4FA6-81CA-E7844D76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485" y="6442735"/>
            <a:ext cx="5225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2FE163-535F-206F-6C3D-30488F780F6A}"/>
              </a:ext>
            </a:extLst>
          </p:cNvPr>
          <p:cNvCxnSpPr>
            <a:cxnSpLocks/>
          </p:cNvCxnSpPr>
          <p:nvPr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075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43387D8-496A-325B-E244-8141B13F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1DAEB5-20F2-1A54-6F3A-5A2AA0E89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485" y="6442735"/>
            <a:ext cx="5225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A4E2D4-1380-6F21-7B88-6ECEBA537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136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F3184D-959A-49DB-ACDA-B1D6679F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14" y="1389425"/>
            <a:ext cx="5424812" cy="9047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9E482F-3396-401B-AC1C-B773E1CB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414" y="2356882"/>
            <a:ext cx="5424812" cy="3843997"/>
          </a:xfrm>
        </p:spPr>
        <p:txBody>
          <a:bodyPr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93A216-4A5D-43D8-A657-DC2565226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547" y="1389425"/>
            <a:ext cx="5424812" cy="9047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20932A-45BB-4742-8543-B8FDB2C8B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547" y="2356882"/>
            <a:ext cx="5424812" cy="3843997"/>
          </a:xfrm>
        </p:spPr>
        <p:txBody>
          <a:bodyPr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2218317-9EB5-5AA0-3EDD-D74094164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A43F774-9907-18A3-E485-26E178E76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9485" y="6442735"/>
            <a:ext cx="5225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788312-CD67-969C-0F35-CCAA6709F1D3}"/>
              </a:ext>
            </a:extLst>
          </p:cNvPr>
          <p:cNvCxnSpPr>
            <a:cxnSpLocks/>
          </p:cNvCxnSpPr>
          <p:nvPr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844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31A3C-A687-E72B-D19C-B83E4870D0FF}"/>
              </a:ext>
            </a:extLst>
          </p:cNvPr>
          <p:cNvSpPr/>
          <p:nvPr/>
        </p:nvSpPr>
        <p:spPr bwMode="auto">
          <a:xfrm>
            <a:off x="0" y="-25685"/>
            <a:ext cx="12192000" cy="688368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E1F4-18BA-5740-966D-CCF96BDBD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0492" y="3531392"/>
            <a:ext cx="9384565" cy="838200"/>
          </a:xfrm>
          <a:prstGeom prst="rect">
            <a:avLst/>
          </a:prstGeom>
          <a:solidFill>
            <a:schemeClr val="tx2">
              <a:alpha val="0"/>
            </a:schemeClr>
          </a:solidFill>
        </p:spPr>
        <p:txBody>
          <a:bodyPr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DFCB3-2435-4DE9-4563-C55EEC98950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55525" y="4477973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9D1F44F-DDA8-5A5F-405F-2C684ED72E59}"/>
              </a:ext>
            </a:extLst>
          </p:cNvPr>
          <p:cNvSpPr/>
          <p:nvPr/>
        </p:nvSpPr>
        <p:spPr bwMode="auto">
          <a:xfrm rot="5400000">
            <a:off x="-300307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0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03611A-F98B-4AFD-99C6-6D1761B5069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3200">
              <a:solidFill>
                <a:srgbClr val="005CB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8EF58FB-BB44-3ACB-978C-C1B3454248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7086" y="3079875"/>
            <a:ext cx="8937972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rgbClr val="2D42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E8B1704-7BA1-1CC2-4947-91AA292A34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457186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7802DE-B2B9-3927-B3E7-83F9D1C4D2F2}"/>
              </a:ext>
            </a:extLst>
          </p:cNvPr>
          <p:cNvCxnSpPr>
            <a:cxnSpLocks/>
          </p:cNvCxnSpPr>
          <p:nvPr/>
        </p:nvCxnSpPr>
        <p:spPr bwMode="auto">
          <a:xfrm flipH="1">
            <a:off x="3055525" y="5381537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E48F24F-1964-9904-2608-9D55A3570792}"/>
              </a:ext>
            </a:extLst>
          </p:cNvPr>
          <p:cNvSpPr/>
          <p:nvPr/>
        </p:nvSpPr>
        <p:spPr bwMode="auto">
          <a:xfrm rot="5400000">
            <a:off x="-298704" y="298705"/>
            <a:ext cx="5644896" cy="5047488"/>
          </a:xfrm>
          <a:prstGeom prst="rt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6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432200"/>
            <a:ext cx="11441167" cy="505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AFE1ED-3333-4FA6-81CA-E7844D76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485" y="6442735"/>
            <a:ext cx="5225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2FE163-535F-206F-6C3D-30488F780F6A}"/>
              </a:ext>
            </a:extLst>
          </p:cNvPr>
          <p:cNvCxnSpPr>
            <a:cxnSpLocks/>
          </p:cNvCxnSpPr>
          <p:nvPr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317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43387D8-496A-325B-E244-8141B13F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1DAEB5-20F2-1A54-6F3A-5A2AA0E89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485" y="6442735"/>
            <a:ext cx="5225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A4E2D4-1380-6F21-7B88-6ECEBA537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12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F3184D-959A-49DB-ACDA-B1D6679F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14" y="1389425"/>
            <a:ext cx="5424812" cy="9047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9E482F-3396-401B-AC1C-B773E1CB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414" y="2356882"/>
            <a:ext cx="5424812" cy="3843997"/>
          </a:xfrm>
        </p:spPr>
        <p:txBody>
          <a:bodyPr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93A216-4A5D-43D8-A657-DC2565226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547" y="1389425"/>
            <a:ext cx="5424812" cy="9047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20932A-45BB-4742-8543-B8FDB2C8B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547" y="2356882"/>
            <a:ext cx="5424812" cy="3843997"/>
          </a:xfrm>
        </p:spPr>
        <p:txBody>
          <a:bodyPr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2218317-9EB5-5AA0-3EDD-D74094164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A43F774-9907-18A3-E485-26E178E76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9485" y="6442735"/>
            <a:ext cx="5225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788312-CD67-969C-0F35-CCAA6709F1D3}"/>
              </a:ext>
            </a:extLst>
          </p:cNvPr>
          <p:cNvCxnSpPr>
            <a:cxnSpLocks/>
          </p:cNvCxnSpPr>
          <p:nvPr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031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31A3C-A687-E72B-D19C-B83E4870D0FF}"/>
              </a:ext>
            </a:extLst>
          </p:cNvPr>
          <p:cNvSpPr/>
          <p:nvPr/>
        </p:nvSpPr>
        <p:spPr bwMode="auto">
          <a:xfrm>
            <a:off x="0" y="-25685"/>
            <a:ext cx="12192000" cy="688368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E1F4-18BA-5740-966D-CCF96BDBD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0492" y="3531392"/>
            <a:ext cx="9384565" cy="838200"/>
          </a:xfrm>
          <a:prstGeom prst="rect">
            <a:avLst/>
          </a:prstGeom>
          <a:solidFill>
            <a:schemeClr val="tx2">
              <a:alpha val="0"/>
            </a:schemeClr>
          </a:solidFill>
        </p:spPr>
        <p:txBody>
          <a:bodyPr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DFCB3-2435-4DE9-4563-C55EEC98950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55525" y="4477973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9D1F44F-DDA8-5A5F-405F-2C684ED72E59}"/>
              </a:ext>
            </a:extLst>
          </p:cNvPr>
          <p:cNvSpPr/>
          <p:nvPr/>
        </p:nvSpPr>
        <p:spPr bwMode="auto">
          <a:xfrm rot="5400000">
            <a:off x="-300307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1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03611A-F98B-4AFD-99C6-6D1761B5069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3200">
              <a:solidFill>
                <a:srgbClr val="005CB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8EF58FB-BB44-3ACB-978C-C1B3454248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7086" y="3079875"/>
            <a:ext cx="8937972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rgbClr val="2D42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E8B1704-7BA1-1CC2-4947-91AA292A34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457186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7802DE-B2B9-3927-B3E7-83F9D1C4D2F2}"/>
              </a:ext>
            </a:extLst>
          </p:cNvPr>
          <p:cNvCxnSpPr>
            <a:cxnSpLocks/>
          </p:cNvCxnSpPr>
          <p:nvPr/>
        </p:nvCxnSpPr>
        <p:spPr bwMode="auto">
          <a:xfrm flipH="1">
            <a:off x="3055525" y="5381537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E48F24F-1964-9904-2608-9D55A3570792}"/>
              </a:ext>
            </a:extLst>
          </p:cNvPr>
          <p:cNvSpPr/>
          <p:nvPr/>
        </p:nvSpPr>
        <p:spPr bwMode="auto">
          <a:xfrm rot="5400000">
            <a:off x="-298704" y="298705"/>
            <a:ext cx="5644896" cy="5047488"/>
          </a:xfrm>
          <a:prstGeom prst="rt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6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00EB6-AB49-E71B-F1C0-652916D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3207D-A494-05A1-F660-069FA5DD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0F731F-B8CA-BAA9-1A92-AE86CF4A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A9B8F-6759-6A1B-246D-82B91665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BCF0E5-1ED8-7ABC-BF48-8E463DAD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39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1E6CC-95B0-D76E-3E72-D1CFE6BAD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D292B5-4106-091D-F503-A9171198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2D5ED-F80E-5EC7-9CB8-1617D698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44DC1-BFBA-C0E3-29EF-59AC5B65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E12D2A-3379-9045-BD98-7CF54E6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3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1BCB5-105B-7E1F-097F-02B05FCA7996}"/>
              </a:ext>
            </a:extLst>
          </p:cNvPr>
          <p:cNvSpPr/>
          <p:nvPr/>
        </p:nvSpPr>
        <p:spPr bwMode="auto">
          <a:xfrm>
            <a:off x="1" y="-10633"/>
            <a:ext cx="12192000" cy="686863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C22D876-C6D2-8351-30EF-25C1B2AAF9A1}"/>
              </a:ext>
            </a:extLst>
          </p:cNvPr>
          <p:cNvSpPr/>
          <p:nvPr/>
        </p:nvSpPr>
        <p:spPr bwMode="auto">
          <a:xfrm rot="5400000">
            <a:off x="-300307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762EEC4-6216-35DC-B322-9B6913EB66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8583" y="3137934"/>
            <a:ext cx="9136475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9296487-F8F1-522E-374B-6D40D58F7A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515244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2B01C-C419-CFF2-5B50-051F5CEAAA13}"/>
              </a:ext>
            </a:extLst>
          </p:cNvPr>
          <p:cNvCxnSpPr>
            <a:cxnSpLocks/>
          </p:cNvCxnSpPr>
          <p:nvPr/>
        </p:nvCxnSpPr>
        <p:spPr bwMode="auto">
          <a:xfrm flipH="1">
            <a:off x="3055525" y="5439596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30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A63F57B4-15A2-2267-EC22-D64A71EB3534}"/>
              </a:ext>
            </a:extLst>
          </p:cNvPr>
          <p:cNvSpPr/>
          <p:nvPr/>
        </p:nvSpPr>
        <p:spPr bwMode="auto">
          <a:xfrm rot="16200000">
            <a:off x="11335391" y="6028481"/>
            <a:ext cx="904771" cy="808447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8B4EC7F-8EF7-49CB-A784-6846B749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096E23B-8AB7-41FC-B68E-39B7A745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774" y="1311212"/>
            <a:ext cx="11441167" cy="50427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14FCC40-131B-4577-AE56-C1F8FE0E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9302" y="6402543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01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3200" b="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6pPr>
      <a:lvl7pPr marL="1219170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7pPr>
      <a:lvl8pPr marL="1828754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8pPr>
      <a:lvl9pPr marL="2438339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11143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2400" b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09585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2133" b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20728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19170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30312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71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6pPr>
      <a:lvl7pPr marL="3962301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7pPr>
      <a:lvl8pPr marL="457188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8pPr>
      <a:lvl9pPr marL="5181470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orient="horz" pos="31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A63F57B4-15A2-2267-EC22-D64A71EB3534}"/>
              </a:ext>
            </a:extLst>
          </p:cNvPr>
          <p:cNvSpPr/>
          <p:nvPr/>
        </p:nvSpPr>
        <p:spPr bwMode="auto">
          <a:xfrm rot="16200000">
            <a:off x="11335391" y="6028481"/>
            <a:ext cx="904771" cy="808447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8B4EC7F-8EF7-49CB-A784-6846B749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096E23B-8AB7-41FC-B68E-39B7A745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774" y="1311212"/>
            <a:ext cx="11441167" cy="50427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14FCC40-131B-4577-AE56-C1F8FE0E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9302" y="6402543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fld id="{DEFEC657-EFFC-1148-A78E-FCA89BBA21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3200" b="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6pPr>
      <a:lvl7pPr marL="1219170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7pPr>
      <a:lvl8pPr marL="1828754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8pPr>
      <a:lvl9pPr marL="2438339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11143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2400" b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09585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2133" b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20728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19170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30312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71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6pPr>
      <a:lvl7pPr marL="3962301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7pPr>
      <a:lvl8pPr marL="457188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8pPr>
      <a:lvl9pPr marL="5181470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orient="horz" pos="31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7A2384-EBE0-F720-9EF3-9FF0681FB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specific, sensitive assay measuring patient sample plasma kallikrein activity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5FD531-9D0D-9B98-BF5E-F7D165375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D. Lee</a:t>
            </a:r>
            <a:r>
              <a:rPr lang="en-US" sz="2000" baseline="30000" dirty="0"/>
              <a:t>1</a:t>
            </a:r>
            <a:r>
              <a:rPr lang="en-US" sz="2000" dirty="0"/>
              <a:t>, A. Ghannam</a:t>
            </a:r>
            <a:r>
              <a:rPr lang="en-US" sz="2000" baseline="30000" dirty="0"/>
              <a:t>2</a:t>
            </a:r>
            <a:r>
              <a:rPr lang="en-US" sz="2000" dirty="0"/>
              <a:t>, N. Murugesan</a:t>
            </a:r>
            <a:r>
              <a:rPr lang="en-US" sz="2000" baseline="30000" dirty="0"/>
              <a:t>1</a:t>
            </a:r>
            <a:r>
              <a:rPr lang="en-US" sz="2000" dirty="0"/>
              <a:t>, D. Vincent</a:t>
            </a:r>
            <a:r>
              <a:rPr lang="en-US" sz="2000" baseline="30000" dirty="0"/>
              <a:t>3</a:t>
            </a:r>
            <a:r>
              <a:rPr lang="en-US" sz="2000" dirty="0"/>
              <a:t>, </a:t>
            </a:r>
          </a:p>
          <a:p>
            <a:r>
              <a:rPr lang="en-US" sz="2000" dirty="0"/>
              <a:t>A. Mogg</a:t>
            </a:r>
            <a:r>
              <a:rPr lang="en-US" sz="2000" baseline="30000" dirty="0"/>
              <a:t>4</a:t>
            </a:r>
            <a:r>
              <a:rPr lang="en-US" sz="2000" dirty="0"/>
              <a:t>, M. Smith</a:t>
            </a:r>
            <a:r>
              <a:rPr lang="en-US" sz="2000" baseline="30000" dirty="0"/>
              <a:t>1</a:t>
            </a:r>
            <a:r>
              <a:rPr lang="en-US" sz="2000" dirty="0"/>
              <a:t>, S. Hampton</a:t>
            </a:r>
            <a:r>
              <a:rPr lang="en-US" sz="2000" baseline="30000" dirty="0"/>
              <a:t>4</a:t>
            </a:r>
            <a:r>
              <a:rPr lang="en-US" sz="2000" dirty="0"/>
              <a:t>, E. Feener</a:t>
            </a:r>
            <a:r>
              <a:rPr lang="en-US" sz="2000" baseline="30000" dirty="0"/>
              <a:t>1a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7C050-18E3-176E-7D59-571E1F56622E}"/>
              </a:ext>
            </a:extLst>
          </p:cNvPr>
          <p:cNvSpPr txBox="1"/>
          <p:nvPr/>
        </p:nvSpPr>
        <p:spPr>
          <a:xfrm>
            <a:off x="1873786" y="5825754"/>
            <a:ext cx="6479233" cy="1129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KalVista Pharmaceuticals, Cambridge, United States of America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KininBio, Grenoble, France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 de Montpellier, Montpellier, France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KalVista Pharmaceuticals, Salisbury, United Kingdom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KalVista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Pharmaceuticals at the time the study was conducted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5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61896C-5ECC-5AB2-EEA3-9195CCD22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277023"/>
              </p:ext>
            </p:extLst>
          </p:nvPr>
        </p:nvGraphicFramePr>
        <p:xfrm>
          <a:off x="229523" y="1255174"/>
          <a:ext cx="5972175" cy="37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3926741" imgH="2448819" progId="Prism10.Document">
                  <p:embed/>
                </p:oleObj>
              </mc:Choice>
              <mc:Fallback>
                <p:oleObj name="Prism 10" r:id="rId2" imgW="3926741" imgH="2448819" progId="Prism10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A33757-B9A0-52FC-4B98-4885B1859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523" y="1255174"/>
                        <a:ext cx="5972175" cy="372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FFE867-555E-113E-531F-82DD3D1494ED}"/>
              </a:ext>
            </a:extLst>
          </p:cNvPr>
          <p:cNvSpPr txBox="1"/>
          <p:nvPr/>
        </p:nvSpPr>
        <p:spPr>
          <a:xfrm>
            <a:off x="2184480" y="2028053"/>
            <a:ext cx="180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Intercritical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3D028-6FDB-D62D-70CD-0D22158E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sPKa Activity in HAE-nC1INH: Case Study 1</a:t>
            </a:r>
            <a:b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36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281C57-64CD-2401-D191-7378EA8DEE58}"/>
              </a:ext>
            </a:extLst>
          </p:cNvPr>
          <p:cNvSpPr/>
          <p:nvPr/>
        </p:nvSpPr>
        <p:spPr>
          <a:xfrm>
            <a:off x="1808689" y="5165282"/>
            <a:ext cx="10383311" cy="64008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defTabSz="633068">
              <a:spcAft>
                <a:spcPct val="500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in case 1 had increased sPKa activity after cold exposure compared with healthy controls (3.07) or women only (3.18)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BBF52-9CE8-5E36-FD73-22DFA86BEC0C}"/>
              </a:ext>
            </a:extLst>
          </p:cNvPr>
          <p:cNvSpPr txBox="1"/>
          <p:nvPr/>
        </p:nvSpPr>
        <p:spPr>
          <a:xfrm>
            <a:off x="1990934" y="5218992"/>
            <a:ext cx="8845017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endParaRPr lang="en-US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10F25-3A3F-EC17-7284-29E16DB4C070}"/>
              </a:ext>
            </a:extLst>
          </p:cNvPr>
          <p:cNvSpPr txBox="1"/>
          <p:nvPr/>
        </p:nvSpPr>
        <p:spPr>
          <a:xfrm>
            <a:off x="4373285" y="3683574"/>
            <a:ext cx="1702027" cy="3231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sample (6 hours)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105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= 3.07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68A37-0FE7-3D89-F99F-240338EAD40C}"/>
              </a:ext>
            </a:extLst>
          </p:cNvPr>
          <p:cNvSpPr txBox="1"/>
          <p:nvPr/>
        </p:nvSpPr>
        <p:spPr>
          <a:xfrm>
            <a:off x="6301777" y="1711946"/>
            <a:ext cx="584119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Background 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22-year-old woman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Diagnosed with presumptive HAE-nC1INH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by physician 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History of subcutaneous and facial oedema</a:t>
            </a:r>
          </a:p>
          <a:p>
            <a:pPr marL="800100" lvl="1" indent="-342900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Treated with tranexamic acid (prophylaxis)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and </a:t>
            </a:r>
            <a:r>
              <a:rPr lang="en-US" kern="0" dirty="0" err="1">
                <a:latin typeface="Arial" charset="0"/>
                <a:cs typeface="Arial" charset="0"/>
              </a:rPr>
              <a:t>Berinert</a:t>
            </a:r>
            <a:r>
              <a:rPr lang="en-US" kern="0" dirty="0">
                <a:latin typeface="Arial" charset="0"/>
                <a:cs typeface="Arial" charset="0"/>
              </a:rPr>
              <a:t> (on demand)</a:t>
            </a:r>
          </a:p>
          <a:p>
            <a:pPr marL="311143" indent="-311143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Plasma sample obtained during </a:t>
            </a:r>
            <a:r>
              <a:rPr lang="en-US" kern="0" dirty="0" err="1">
                <a:latin typeface="Arial" charset="0"/>
                <a:cs typeface="Arial" charset="0"/>
              </a:rPr>
              <a:t>intercritical</a:t>
            </a:r>
            <a:r>
              <a:rPr lang="en-US" kern="0" dirty="0">
                <a:latin typeface="Arial" charset="0"/>
                <a:cs typeface="Arial" charset="0"/>
              </a:rPr>
              <a:t> period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98F3B-3CB9-7508-682B-3A3AAAFEAA34}"/>
              </a:ext>
            </a:extLst>
          </p:cNvPr>
          <p:cNvSpPr txBox="1"/>
          <p:nvPr/>
        </p:nvSpPr>
        <p:spPr>
          <a:xfrm>
            <a:off x="1808689" y="5780823"/>
            <a:ext cx="10201066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 kern="0">
                <a:solidFill>
                  <a:srgbClr val="5F5F5F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HAE-nC1INH, hereditary angioedema with normal C1 inhibitor;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specific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01E4BC-D019-51DF-670B-9103F42F4D60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6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5FFE867-555E-113E-531F-82DD3D1494ED}"/>
              </a:ext>
            </a:extLst>
          </p:cNvPr>
          <p:cNvSpPr txBox="1"/>
          <p:nvPr/>
        </p:nvSpPr>
        <p:spPr>
          <a:xfrm>
            <a:off x="1616022" y="3032060"/>
            <a:ext cx="1461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Intercritical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F988F-E02B-9089-BFF5-815FF8352B16}"/>
              </a:ext>
            </a:extLst>
          </p:cNvPr>
          <p:cNvSpPr txBox="1"/>
          <p:nvPr/>
        </p:nvSpPr>
        <p:spPr>
          <a:xfrm>
            <a:off x="3369404" y="1658804"/>
            <a:ext cx="122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92AB53-AB48-B533-D08B-002378C6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sPKa Activity in HAE-nC1INH: Case Study 2</a:t>
            </a:r>
            <a:b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36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1E3A61D-2877-730B-BA37-4E6AB6F12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306574"/>
              </p:ext>
            </p:extLst>
          </p:nvPr>
        </p:nvGraphicFramePr>
        <p:xfrm>
          <a:off x="102404" y="1742890"/>
          <a:ext cx="624840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4748157" imgH="2448819" progId="Prism10.Document">
                  <p:embed/>
                </p:oleObj>
              </mc:Choice>
              <mc:Fallback>
                <p:oleObj name="Prism 10" r:id="rId2" imgW="4748157" imgH="2448819" progId="Prism10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1E3A61D-2877-730B-BA37-4E6AB6F12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404" y="1742890"/>
                        <a:ext cx="6248400" cy="322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163AF92-0943-BB54-2793-2198FFE94A81}"/>
              </a:ext>
            </a:extLst>
          </p:cNvPr>
          <p:cNvSpPr/>
          <p:nvPr/>
        </p:nvSpPr>
        <p:spPr>
          <a:xfrm>
            <a:off x="1808689" y="5181818"/>
            <a:ext cx="10383311" cy="64008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defTabSz="633068">
              <a:spcAft>
                <a:spcPct val="500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in case 2 had increased sPKa activity compared with healthy controls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08D23-5170-63CF-DA73-F135C4C96E53}"/>
              </a:ext>
            </a:extLst>
          </p:cNvPr>
          <p:cNvSpPr txBox="1"/>
          <p:nvPr/>
        </p:nvSpPr>
        <p:spPr>
          <a:xfrm>
            <a:off x="4632161" y="4107276"/>
            <a:ext cx="1702027" cy="3231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sample (6 hours)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105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= 3.07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D4ED5-2CEC-B9B4-F372-0EAB0F2FC403}"/>
              </a:ext>
            </a:extLst>
          </p:cNvPr>
          <p:cNvSpPr txBox="1"/>
          <p:nvPr/>
        </p:nvSpPr>
        <p:spPr>
          <a:xfrm>
            <a:off x="6520925" y="1693514"/>
            <a:ext cx="584119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Background </a:t>
            </a:r>
          </a:p>
          <a:p>
            <a:pPr marL="768343" lvl="1" indent="-311143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45-year-old woman </a:t>
            </a:r>
          </a:p>
          <a:p>
            <a:pPr marL="768343" lvl="1" indent="-311143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Diagnosed with presumptive HAE-nC1INH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by physician </a:t>
            </a:r>
          </a:p>
          <a:p>
            <a:pPr marL="768343" lvl="1" indent="-311143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Responsive to on-demand treatment with tranexamic acid and </a:t>
            </a:r>
            <a:r>
              <a:rPr lang="en-US" kern="0" dirty="0" err="1">
                <a:latin typeface="Arial" charset="0"/>
                <a:cs typeface="Arial" charset="0"/>
              </a:rPr>
              <a:t>Berinert</a:t>
            </a:r>
            <a:r>
              <a:rPr lang="en-US" kern="0" dirty="0">
                <a:latin typeface="Arial" charset="0"/>
                <a:cs typeface="Arial" charset="0"/>
              </a:rPr>
              <a:t> </a:t>
            </a:r>
          </a:p>
          <a:p>
            <a:pPr marL="768343" lvl="1" indent="-311143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History of subcutaneous oedema, facial and abdominal attacks</a:t>
            </a:r>
            <a:endParaRPr lang="en-US" strike="sngStrike" kern="0" dirty="0"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0D4167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err="1">
                <a:latin typeface="Arial" charset="0"/>
                <a:cs typeface="Arial" charset="0"/>
              </a:rPr>
              <a:t>Intercritical</a:t>
            </a:r>
            <a:r>
              <a:rPr lang="en-US" kern="0" dirty="0">
                <a:latin typeface="Arial" charset="0"/>
                <a:cs typeface="Arial" charset="0"/>
              </a:rPr>
              <a:t> sample and during-attack sample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5C975-6601-CFF5-56D0-CBA0DAE96210}"/>
              </a:ext>
            </a:extLst>
          </p:cNvPr>
          <p:cNvSpPr txBox="1"/>
          <p:nvPr/>
        </p:nvSpPr>
        <p:spPr>
          <a:xfrm>
            <a:off x="1808689" y="5690432"/>
            <a:ext cx="10201066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 kern="0">
                <a:solidFill>
                  <a:srgbClr val="5F5F5F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HAE-nC1INH, hereditary angioedema with normal C1 inhibitor;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specific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D52AE69-4710-1E63-5FF3-43788B944AEA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A525A8-9D63-358F-10FC-B362A656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Conclusions</a:t>
            </a:r>
            <a:b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40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B5854-9568-2F19-995B-5A644C17CBD7}"/>
              </a:ext>
            </a:extLst>
          </p:cNvPr>
          <p:cNvSpPr txBox="1"/>
          <p:nvPr/>
        </p:nvSpPr>
        <p:spPr>
          <a:xfrm>
            <a:off x="757020" y="1520162"/>
            <a:ext cx="10515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 kern="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68343" lvl="1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 kern="0">
                <a:solidFill>
                  <a:srgbClr val="5F5F5F"/>
                </a:solidFill>
                <a:latin typeface="Arial" charset="0"/>
                <a:cs typeface="Arial" charset="0"/>
              </a:defRPr>
            </a:lvl2pPr>
          </a:lstStyle>
          <a:p>
            <a:r>
              <a:rPr lang="en-US" sz="2200" dirty="0">
                <a:solidFill>
                  <a:schemeClr val="tx1"/>
                </a:solidFill>
              </a:rPr>
              <a:t>Results from current amidolytic activity assays for </a:t>
            </a:r>
            <a:r>
              <a:rPr lang="en-US" sz="2200" dirty="0" err="1">
                <a:solidFill>
                  <a:schemeClr val="tx1"/>
                </a:solidFill>
              </a:rPr>
              <a:t>PKa</a:t>
            </a:r>
            <a:r>
              <a:rPr lang="en-US" sz="2200" dirty="0">
                <a:solidFill>
                  <a:schemeClr val="tx1"/>
                </a:solidFill>
              </a:rPr>
              <a:t> can be confounded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by enzymes other than PKa. Quantifying </a:t>
            </a:r>
            <a:r>
              <a:rPr lang="en-US" sz="2200" dirty="0" err="1">
                <a:solidFill>
                  <a:schemeClr val="tx1"/>
                </a:solidFill>
              </a:rPr>
              <a:t>PKa</a:t>
            </a:r>
            <a:r>
              <a:rPr lang="en-US" sz="2200" dirty="0">
                <a:solidFill>
                  <a:schemeClr val="tx1"/>
                </a:solidFill>
              </a:rPr>
              <a:t> specifically can be enhanced by using a PKa inhibitor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sPKa activity assay can differentiate HAE type I/II plasma collected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during the intercritical period and that from healthy controls, with high sensitivity and specificity</a:t>
            </a:r>
          </a:p>
          <a:p>
            <a:r>
              <a:rPr lang="en-US" sz="2200" dirty="0">
                <a:solidFill>
                  <a:schemeClr val="tx1"/>
                </a:solidFill>
              </a:rPr>
              <a:t>Patients with a presumptive diagnosis of HAE-nC1INH had increased </a:t>
            </a:r>
            <a:r>
              <a:rPr lang="en-US" sz="2200" dirty="0" err="1">
                <a:solidFill>
                  <a:schemeClr val="tx1"/>
                </a:solidFill>
              </a:rPr>
              <a:t>sPKa</a:t>
            </a:r>
            <a:r>
              <a:rPr lang="en-US" sz="2200" dirty="0">
                <a:solidFill>
                  <a:schemeClr val="tx1"/>
                </a:solidFill>
              </a:rPr>
              <a:t> activity </a:t>
            </a:r>
          </a:p>
          <a:p>
            <a:r>
              <a:rPr lang="en-US" sz="2200" dirty="0">
                <a:solidFill>
                  <a:schemeClr val="tx1"/>
                </a:solidFill>
              </a:rPr>
              <a:t>Measuring specific </a:t>
            </a:r>
            <a:r>
              <a:rPr lang="en-US" sz="2200" dirty="0" err="1">
                <a:solidFill>
                  <a:schemeClr val="tx1"/>
                </a:solidFill>
              </a:rPr>
              <a:t>PKa</a:t>
            </a:r>
            <a:r>
              <a:rPr lang="en-US" sz="2200" dirty="0">
                <a:solidFill>
                  <a:schemeClr val="tx1"/>
                </a:solidFill>
              </a:rPr>
              <a:t> activity could be useful as a biomarker for HAE-nC1INH and other KKS-mediated diseases or disorders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EB3A6-BCFC-942D-0FDC-929E842DCE85}"/>
              </a:ext>
            </a:extLst>
          </p:cNvPr>
          <p:cNvSpPr txBox="1"/>
          <p:nvPr/>
        </p:nvSpPr>
        <p:spPr>
          <a:xfrm>
            <a:off x="1321082" y="5573474"/>
            <a:ext cx="8845017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HAE, hereditary angioedema; </a:t>
            </a:r>
            <a:r>
              <a:rPr lang="it-IT" dirty="0">
                <a:solidFill>
                  <a:schemeClr val="tx1"/>
                </a:solidFill>
              </a:rPr>
              <a:t>HAE-nC1INH, hereditary angioedema with normal C1 inhibitor; 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KKS, kallikrein kinin system;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 </a:t>
            </a:r>
            <a:b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specific plasma kallikrein.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F9F4A9F-7A4D-8B64-6F82-4ADF957D524E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8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726F-2ED8-624E-357E-303DEDFD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Authors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5A818B9-FE29-8D06-4540-B1D2EA7BA796}"/>
              </a:ext>
            </a:extLst>
          </p:cNvPr>
          <p:cNvSpPr txBox="1">
            <a:spLocks/>
          </p:cNvSpPr>
          <p:nvPr/>
        </p:nvSpPr>
        <p:spPr>
          <a:xfrm>
            <a:off x="779282" y="1562368"/>
            <a:ext cx="5686425" cy="32826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91440" bIns="45720" numCol="2" anchor="t" anchorCtr="0" compatLnSpc="1">
            <a:prstTxWarp prst="textNoShape">
              <a:avLst/>
            </a:prstTxWarp>
            <a:noAutofit/>
          </a:bodyPr>
          <a:lstStyle>
            <a:lvl1pPr marL="311143" indent="-3111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-2984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2133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28" indent="-3111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867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19170" indent="-2984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867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30312" indent="-3111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867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6pPr>
            <a:lvl7pPr marL="3962301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7pPr>
            <a:lvl8pPr marL="4571886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8pPr>
            <a:lvl9pPr marL="5181470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Daniel K. Lee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Arije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Ghannam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MD, PhD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Nivetha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Murugesan, PhD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Denis Vincent, MD, PhD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Adrian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Mogg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Michael D. Smith, PharmD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Sally L. Hampton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Edward P.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Feener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791EADB-8C22-A1AE-F94C-10F442D2EEDE}"/>
              </a:ext>
            </a:extLst>
          </p:cNvPr>
          <p:cNvSpPr txBox="1">
            <a:spLocks/>
          </p:cNvSpPr>
          <p:nvPr/>
        </p:nvSpPr>
        <p:spPr>
          <a:xfrm>
            <a:off x="6513462" y="309370"/>
            <a:ext cx="5116769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3200" b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85"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1219170"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1828754"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2438339" algn="l" rtl="0" eaLnBrk="1" fontAlgn="base" hangingPunct="1"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569BBE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charset="0"/>
                <a:cs typeface="Arial" charset="0"/>
              </a:rPr>
              <a:t>Affiliations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5047089-E585-6EC5-DA01-6CA6941CD24F}"/>
              </a:ext>
            </a:extLst>
          </p:cNvPr>
          <p:cNvSpPr txBox="1">
            <a:spLocks/>
          </p:cNvSpPr>
          <p:nvPr/>
        </p:nvSpPr>
        <p:spPr>
          <a:xfrm>
            <a:off x="6465707" y="1562368"/>
            <a:ext cx="5047566" cy="32826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1143" indent="-3111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-2984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2133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28" indent="-3111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867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19170" indent="-2984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867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30312" indent="-311143" algn="l" rtl="0" eaLnBrk="1" fontAlgn="base" hangingPunct="1">
              <a:lnSpc>
                <a:spcPct val="100000"/>
              </a:lnSpc>
              <a:spcBef>
                <a:spcPts val="1333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867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6pPr>
            <a:lvl7pPr marL="3962301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7pPr>
            <a:lvl8pPr marL="4571886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8pPr>
            <a:lvl9pPr marL="5181470" indent="-304792" algn="l" rtl="0" eaLnBrk="1" fontAlgn="base" hangingPunct="1">
              <a:lnSpc>
                <a:spcPct val="80000"/>
              </a:lnSpc>
              <a:spcBef>
                <a:spcPts val="1333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2133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KalVista Pharmaceuticals, Cambridge, United States of America </a:t>
            </a: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KininBio, Grenoble, France</a:t>
            </a: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Université de Montpellier, Montpellier, France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lang="en-US" sz="16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KalVista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Pharmaceuticals, Salisbury, United Kingdom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r>
              <a:rPr kumimoji="0" lang="en-US" sz="1600" b="0" i="0" u="none" strike="noStrike" kern="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KalVista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Pharmaceuticals at the time the study was conducted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580AEE-35AD-51EA-0FF1-FC5565F38B3F}"/>
              </a:ext>
            </a:extLst>
          </p:cNvPr>
          <p:cNvSpPr txBox="1">
            <a:spLocks/>
          </p:cNvSpPr>
          <p:nvPr/>
        </p:nvSpPr>
        <p:spPr>
          <a:xfrm>
            <a:off x="779282" y="4448830"/>
            <a:ext cx="7600507" cy="1325563"/>
          </a:xfrm>
          <a:prstGeom prst="rect">
            <a:avLst/>
          </a:prstGeom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>
                <a:solidFill>
                  <a:srgbClr val="133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acknowledgments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 you to all the patients and healthy volunteers who provided samples for this study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F673CD-038D-A370-61F8-31775748CF24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5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4C8643-250E-FB96-0568-30037252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Disclosures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114F02-264A-C17F-E84E-51D2CFF12B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kern="0" dirty="0">
              <a:latin typeface="Arial" charset="0"/>
              <a:cs typeface="Arial" charset="0"/>
            </a:endParaRPr>
          </a:p>
          <a:p>
            <a:r>
              <a:rPr lang="en-US" kern="0" dirty="0">
                <a:latin typeface="Arial" charset="0"/>
                <a:cs typeface="Arial" charset="0"/>
              </a:rPr>
              <a:t>Daniel Lee is a full-time employee of </a:t>
            </a:r>
            <a:r>
              <a:rPr lang="en-US" kern="0" dirty="0" err="1">
                <a:latin typeface="Arial" charset="0"/>
                <a:cs typeface="Arial" charset="0"/>
              </a:rPr>
              <a:t>KalVista</a:t>
            </a:r>
            <a:r>
              <a:rPr lang="en-US" kern="0" dirty="0">
                <a:latin typeface="Arial" charset="0"/>
                <a:cs typeface="Arial" charset="0"/>
              </a:rPr>
              <a:t> Pharmaceuticals</a:t>
            </a:r>
          </a:p>
          <a:p>
            <a:pPr marL="0" indent="0">
              <a:buNone/>
            </a:pPr>
            <a:endParaRPr lang="en-US" kern="0" dirty="0">
              <a:latin typeface="Arial" charset="0"/>
              <a:cs typeface="Arial" charset="0"/>
            </a:endParaRPr>
          </a:p>
          <a:p>
            <a:r>
              <a:rPr lang="en-US" kern="0" dirty="0">
                <a:latin typeface="Arial" charset="0"/>
                <a:cs typeface="Arial" charset="0"/>
              </a:rPr>
              <a:t>This study was funded by </a:t>
            </a:r>
            <a:r>
              <a:rPr lang="en-US" kern="0" dirty="0" err="1">
                <a:latin typeface="Arial" charset="0"/>
                <a:cs typeface="Arial" charset="0"/>
              </a:rPr>
              <a:t>KalVista</a:t>
            </a:r>
            <a:r>
              <a:rPr lang="en-US" kern="0" dirty="0">
                <a:latin typeface="Arial" charset="0"/>
                <a:cs typeface="Arial" charset="0"/>
              </a:rPr>
              <a:t> Pharmaceuticals</a:t>
            </a:r>
          </a:p>
          <a:p>
            <a:endParaRPr lang="en-US" kern="0" dirty="0">
              <a:latin typeface="Arial" charset="0"/>
              <a:cs typeface="Arial" charset="0"/>
            </a:endParaRPr>
          </a:p>
          <a:p>
            <a:endParaRPr lang="en-US" kern="0" dirty="0">
              <a:latin typeface="Arial" charset="0"/>
              <a:cs typeface="Arial" charset="0"/>
            </a:endParaRPr>
          </a:p>
          <a:p>
            <a:endParaRPr lang="en-US" kern="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E4B82-82D2-9298-5215-E6BC7C5905C4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5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EBD683-EF8D-9D52-E754-D7E25CA8A957}"/>
              </a:ext>
            </a:extLst>
          </p:cNvPr>
          <p:cNvGrpSpPr/>
          <p:nvPr/>
        </p:nvGrpSpPr>
        <p:grpSpPr>
          <a:xfrm>
            <a:off x="8237445" y="797607"/>
            <a:ext cx="3586496" cy="5262785"/>
            <a:chOff x="8445403" y="550506"/>
            <a:chExt cx="3586496" cy="526278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1B76C7-A8DE-1B72-FF78-B92E7A1B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2329" b="4099"/>
            <a:stretch/>
          </p:blipFill>
          <p:spPr>
            <a:xfrm>
              <a:off x="8445403" y="550506"/>
              <a:ext cx="3586496" cy="526278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5E48F1E-0D8E-1240-BEA8-50879A65AC3F}"/>
                </a:ext>
              </a:extLst>
            </p:cNvPr>
            <p:cNvSpPr txBox="1"/>
            <p:nvPr/>
          </p:nvSpPr>
          <p:spPr>
            <a:xfrm>
              <a:off x="9309614" y="3379122"/>
              <a:ext cx="1234569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/>
                <a:t>Bradykinin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81B1E5-4453-8C5E-C819-15BD43C7306F}"/>
                </a:ext>
              </a:extLst>
            </p:cNvPr>
            <p:cNvSpPr txBox="1"/>
            <p:nvPr/>
          </p:nvSpPr>
          <p:spPr>
            <a:xfrm>
              <a:off x="9146219" y="4245326"/>
              <a:ext cx="1332096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/>
                <a:t>B2 receptor</a:t>
              </a:r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EFE105DB-3286-0C04-BE0C-A2D29E6C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Study Overview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7EA5EA-26CA-0E12-9E38-C07C457A8DF9}"/>
              </a:ext>
            </a:extLst>
          </p:cNvPr>
          <p:cNvSpPr/>
          <p:nvPr/>
        </p:nvSpPr>
        <p:spPr>
          <a:xfrm>
            <a:off x="0" y="1461287"/>
            <a:ext cx="3154166" cy="36576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defTabSz="633068">
              <a:spcAft>
                <a:spcPct val="500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A4E03E-FAB0-4B6A-35A8-48280F5BE7EE}"/>
              </a:ext>
            </a:extLst>
          </p:cNvPr>
          <p:cNvSpPr/>
          <p:nvPr/>
        </p:nvSpPr>
        <p:spPr>
          <a:xfrm>
            <a:off x="0" y="4699920"/>
            <a:ext cx="3154166" cy="36576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defTabSz="633068">
              <a:spcAft>
                <a:spcPct val="50000"/>
              </a:spcAft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990E6-3F8C-148C-2BAB-D1760963A023}"/>
              </a:ext>
            </a:extLst>
          </p:cNvPr>
          <p:cNvSpPr txBox="1"/>
          <p:nvPr/>
        </p:nvSpPr>
        <p:spPr>
          <a:xfrm>
            <a:off x="838200" y="1798398"/>
            <a:ext cx="83080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PKa activity:</a:t>
            </a:r>
          </a:p>
          <a:p>
            <a:pPr marL="768343" lvl="1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Is a primary cause for HAE and has been implicated in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other KKS-mediated diseases</a:t>
            </a:r>
          </a:p>
          <a:p>
            <a:pPr marL="768343" lvl="1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Is increased in plasma of patients with HAE</a:t>
            </a:r>
            <a:r>
              <a:rPr lang="en-US" kern="0" baseline="30000" dirty="0">
                <a:latin typeface="Arial" charset="0"/>
                <a:cs typeface="Arial" charset="0"/>
              </a:rPr>
              <a:t>1-4</a:t>
            </a:r>
          </a:p>
          <a:p>
            <a:pPr marL="768343" lvl="1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Could be a biomarker for other KKS associated diseases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Exogenous substrates commonly used in PKa assays can be cleaved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by multiple plasma proteases, which reduce assay specificity and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sensitivity for PKa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4BCFBB-79E9-9692-1DDC-967DE6F01195}"/>
              </a:ext>
            </a:extLst>
          </p:cNvPr>
          <p:cNvSpPr txBox="1"/>
          <p:nvPr/>
        </p:nvSpPr>
        <p:spPr>
          <a:xfrm>
            <a:off x="928803" y="5064317"/>
            <a:ext cx="884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To establish an assay to detect the specific and sensitive PKa activity as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a biomarker for HAE-nC1INH and other KKS-associated diseases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28D95C-A2F4-E3AB-CBD1-A4DAC1AD9EB8}"/>
              </a:ext>
            </a:extLst>
          </p:cNvPr>
          <p:cNvSpPr txBox="1"/>
          <p:nvPr/>
        </p:nvSpPr>
        <p:spPr>
          <a:xfrm>
            <a:off x="1036957" y="5889365"/>
            <a:ext cx="8845017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cHK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cleaved high-molecular-weight kininogen; FXII, factor XII;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FXIIa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activated factor XII; HAE, hereditary angioedema; </a:t>
            </a:r>
            <a:r>
              <a:rPr lang="it-IT" dirty="0">
                <a:solidFill>
                  <a:schemeClr val="tx1"/>
                </a:solidFill>
              </a:rPr>
              <a:t>HAE-nC1INH, hereditary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angioedema with normal C1 inhibitor; HK, high-molecular-weight kininogen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; KKS, kallikrein kinin system; PK,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prekallikrein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kallikrein. </a:t>
            </a:r>
            <a:b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Charignon</a:t>
            </a:r>
            <a:r>
              <a:rPr lang="en-US" dirty="0">
                <a:solidFill>
                  <a:schemeClr val="tx1"/>
                </a:solidFill>
              </a:rPr>
              <a:t> D et al. </a:t>
            </a:r>
            <a:r>
              <a:rPr lang="en-US" i="1" dirty="0">
                <a:solidFill>
                  <a:schemeClr val="tx1"/>
                </a:solidFill>
              </a:rPr>
              <a:t>Mol Immunol. </a:t>
            </a:r>
            <a:r>
              <a:rPr lang="en-US" dirty="0">
                <a:solidFill>
                  <a:schemeClr val="tx1"/>
                </a:solidFill>
              </a:rPr>
              <a:t>2017;85:120-122. 2. </a:t>
            </a:r>
            <a:r>
              <a:rPr lang="en-US" dirty="0" err="1">
                <a:solidFill>
                  <a:schemeClr val="tx1"/>
                </a:solidFill>
              </a:rPr>
              <a:t>Defendi</a:t>
            </a:r>
            <a:r>
              <a:rPr lang="en-US" dirty="0">
                <a:solidFill>
                  <a:schemeClr val="tx1"/>
                </a:solidFill>
              </a:rPr>
              <a:t> F et al. </a:t>
            </a:r>
            <a:r>
              <a:rPr lang="en-US" i="1" dirty="0" err="1">
                <a:solidFill>
                  <a:schemeClr val="tx1"/>
                </a:solidFill>
              </a:rPr>
              <a:t>PLoS</a:t>
            </a:r>
            <a:r>
              <a:rPr lang="en-US" i="1" dirty="0">
                <a:solidFill>
                  <a:schemeClr val="tx1"/>
                </a:solidFill>
              </a:rPr>
              <a:t> One. </a:t>
            </a:r>
            <a:r>
              <a:rPr lang="en-US" dirty="0">
                <a:solidFill>
                  <a:schemeClr val="tx1"/>
                </a:solidFill>
              </a:rPr>
              <a:t>2013;8:e70140. 3. </a:t>
            </a:r>
            <a:r>
              <a:rPr lang="en-US" dirty="0" err="1">
                <a:solidFill>
                  <a:schemeClr val="tx1"/>
                </a:solidFill>
              </a:rPr>
              <a:t>Konings</a:t>
            </a:r>
            <a:r>
              <a:rPr lang="en-US" dirty="0">
                <a:solidFill>
                  <a:schemeClr val="tx1"/>
                </a:solidFill>
              </a:rPr>
              <a:t> J et al. </a:t>
            </a:r>
            <a:r>
              <a:rPr lang="en-US" i="1" dirty="0" err="1">
                <a:solidFill>
                  <a:schemeClr val="tx1"/>
                </a:solidFill>
              </a:rPr>
              <a:t>PLoS</a:t>
            </a:r>
            <a:r>
              <a:rPr lang="en-US" i="1" dirty="0">
                <a:solidFill>
                  <a:schemeClr val="tx1"/>
                </a:solidFill>
              </a:rPr>
              <a:t> One. </a:t>
            </a:r>
            <a:r>
              <a:rPr lang="en-US" dirty="0">
                <a:solidFill>
                  <a:schemeClr val="tx1"/>
                </a:solidFill>
              </a:rPr>
              <a:t>2013;8:e74043.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Suffritti</a:t>
            </a:r>
            <a:r>
              <a:rPr lang="en-US" dirty="0">
                <a:solidFill>
                  <a:schemeClr val="tx1"/>
                </a:solidFill>
              </a:rPr>
              <a:t> C et al. </a:t>
            </a:r>
            <a:r>
              <a:rPr lang="en-US" i="1" dirty="0">
                <a:solidFill>
                  <a:schemeClr val="tx1"/>
                </a:solidFill>
              </a:rPr>
              <a:t>Clin Exp Allergy. </a:t>
            </a:r>
            <a:r>
              <a:rPr lang="en-US" dirty="0">
                <a:solidFill>
                  <a:schemeClr val="tx1"/>
                </a:solidFill>
              </a:rPr>
              <a:t>2014;44:1503-1514.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CCF100-381A-9475-2991-D839DB3C33CD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0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4C48-265B-C93F-C47E-97050088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Measuring </a:t>
            </a:r>
            <a:r>
              <a:rPr lang="en-US" sz="4000" kern="0" dirty="0" err="1">
                <a:solidFill>
                  <a:srgbClr val="133C8B"/>
                </a:solidFill>
                <a:latin typeface="Arial" charset="0"/>
                <a:cs typeface="Arial" charset="0"/>
              </a:rPr>
              <a:t>sPKa</a:t>
            </a:r>
            <a: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 Activity in Plasma </a:t>
            </a:r>
            <a:b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40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3EE3CE-5B03-CF96-F22D-757662A88BD3}"/>
              </a:ext>
            </a:extLst>
          </p:cNvPr>
          <p:cNvSpPr/>
          <p:nvPr/>
        </p:nvSpPr>
        <p:spPr>
          <a:xfrm>
            <a:off x="0" y="1459712"/>
            <a:ext cx="6035040" cy="36576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defTabSz="633068">
              <a:spcAft>
                <a:spcPct val="500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 activity was measured in citrated plasma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01271F-5CED-83B2-CD55-6715BD42DFD6}"/>
              </a:ext>
            </a:extLst>
          </p:cNvPr>
          <p:cNvSpPr/>
          <p:nvPr/>
        </p:nvSpPr>
        <p:spPr>
          <a:xfrm>
            <a:off x="0" y="4329870"/>
            <a:ext cx="6035040" cy="36576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defTabSz="633068">
              <a:spcAft>
                <a:spcPct val="50000"/>
              </a:spcAft>
            </a:pP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sPKa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 assay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1660A-C2C8-CD9F-1C41-FB8E160C55CB}"/>
              </a:ext>
            </a:extLst>
          </p:cNvPr>
          <p:cNvSpPr txBox="1"/>
          <p:nvPr/>
        </p:nvSpPr>
        <p:spPr>
          <a:xfrm>
            <a:off x="838200" y="1807097"/>
            <a:ext cx="56340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Arial" charset="0"/>
              </a:rPr>
              <a:t>Healthy controls (n=57)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Arial" charset="0"/>
              </a:rPr>
              <a:t>HAE type I/II (n=25) samples obtained during </a:t>
            </a:r>
            <a:br>
              <a:rPr lang="en-US" sz="1600" kern="0" dirty="0">
                <a:latin typeface="Arial" charset="0"/>
                <a:cs typeface="Arial" charset="0"/>
              </a:rPr>
            </a:br>
            <a:r>
              <a:rPr lang="en-US" sz="1600" kern="0" dirty="0">
                <a:latin typeface="Arial" charset="0"/>
                <a:cs typeface="Arial" charset="0"/>
              </a:rPr>
              <a:t>the </a:t>
            </a:r>
            <a:r>
              <a:rPr lang="en-US" sz="1600" kern="0" dirty="0" err="1">
                <a:latin typeface="Arial" charset="0"/>
                <a:cs typeface="Arial" charset="0"/>
              </a:rPr>
              <a:t>intercritical</a:t>
            </a:r>
            <a:r>
              <a:rPr lang="en-US" sz="1600" kern="0" dirty="0">
                <a:latin typeface="Arial" charset="0"/>
                <a:cs typeface="Arial" charset="0"/>
              </a:rPr>
              <a:t> period (and the participants were </a:t>
            </a:r>
            <a:br>
              <a:rPr lang="en-US" sz="1600" kern="0" dirty="0">
                <a:latin typeface="Arial" charset="0"/>
                <a:cs typeface="Arial" charset="0"/>
              </a:rPr>
            </a:br>
            <a:r>
              <a:rPr lang="en-US" sz="1600" kern="0" dirty="0">
                <a:latin typeface="Arial" charset="0"/>
                <a:cs typeface="Arial" charset="0"/>
              </a:rPr>
              <a:t>not on HAE therapies) as a pre-dose sample in </a:t>
            </a:r>
            <a:br>
              <a:rPr lang="en-US" sz="1600" kern="0" dirty="0">
                <a:latin typeface="Arial" charset="0"/>
                <a:cs typeface="Arial" charset="0"/>
              </a:rPr>
            </a:br>
            <a:r>
              <a:rPr lang="en-US" sz="1600" kern="0" dirty="0">
                <a:latin typeface="Arial" charset="0"/>
                <a:cs typeface="Arial" charset="0"/>
              </a:rPr>
              <a:t>the open-label pharmacokinetic part 1 of the    </a:t>
            </a:r>
            <a:r>
              <a:rPr lang="en-US" sz="1600" kern="0" dirty="0" err="1">
                <a:latin typeface="Arial" charset="0"/>
                <a:cs typeface="Arial" charset="0"/>
              </a:rPr>
              <a:t>sebetralstat</a:t>
            </a:r>
            <a:r>
              <a:rPr lang="en-US" sz="1600" kern="0" dirty="0">
                <a:latin typeface="Arial" charset="0"/>
                <a:cs typeface="Arial" charset="0"/>
              </a:rPr>
              <a:t> phase 2 trial</a:t>
            </a:r>
            <a:r>
              <a:rPr lang="en-US" sz="1600" kern="0" baseline="30000" dirty="0">
                <a:latin typeface="Arial" charset="0"/>
                <a:cs typeface="Arial" charset="0"/>
              </a:rPr>
              <a:t>1,2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Arial" charset="0"/>
              </a:rPr>
              <a:t>Individuals with presumptive diagnosis</a:t>
            </a:r>
            <a:br>
              <a:rPr lang="en-US" sz="1600" kern="0" dirty="0">
                <a:latin typeface="Arial" charset="0"/>
                <a:cs typeface="Arial" charset="0"/>
              </a:rPr>
            </a:br>
            <a:r>
              <a:rPr lang="en-US" sz="1600" kern="0" dirty="0">
                <a:latin typeface="Arial" charset="0"/>
                <a:cs typeface="Arial" charset="0"/>
              </a:rPr>
              <a:t>with HAE-nC1INH (n=2)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2CD36-C249-B1B3-4A06-BA36DB767CD6}"/>
              </a:ext>
            </a:extLst>
          </p:cNvPr>
          <p:cNvSpPr txBox="1"/>
          <p:nvPr/>
        </p:nvSpPr>
        <p:spPr>
          <a:xfrm>
            <a:off x="838199" y="4302962"/>
            <a:ext cx="1135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endParaRPr lang="en-US" sz="1600" kern="0" dirty="0">
              <a:latin typeface="Arial" charset="0"/>
              <a:cs typeface="Arial" charset="0"/>
            </a:endParaRP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sz="1600" kern="0" dirty="0" err="1">
                <a:latin typeface="Arial" charset="0"/>
                <a:cs typeface="Arial" charset="0"/>
              </a:rPr>
              <a:t>Amidolytic</a:t>
            </a:r>
            <a:r>
              <a:rPr lang="en-US" sz="1600" kern="0" dirty="0">
                <a:latin typeface="Arial" charset="0"/>
                <a:cs typeface="Arial" charset="0"/>
              </a:rPr>
              <a:t> activity (V</a:t>
            </a:r>
            <a:r>
              <a:rPr lang="en-US" sz="1600" kern="0" baseline="-25000" dirty="0">
                <a:latin typeface="Arial" charset="0"/>
                <a:cs typeface="Arial" charset="0"/>
              </a:rPr>
              <a:t>max</a:t>
            </a:r>
            <a:r>
              <a:rPr lang="en-US" sz="1600" kern="0" dirty="0">
                <a:latin typeface="Arial" charset="0"/>
                <a:cs typeface="Arial" charset="0"/>
              </a:rPr>
              <a:t>) was measured using H-D-Pro-Phe-Arg-pNA·2HCl in the absence and presence of </a:t>
            </a:r>
            <a:br>
              <a:rPr lang="en-US" sz="1600" kern="0" dirty="0">
                <a:latin typeface="Arial" charset="0"/>
                <a:cs typeface="Arial" charset="0"/>
              </a:rPr>
            </a:br>
            <a:r>
              <a:rPr lang="en-US" sz="1600" kern="0" dirty="0">
                <a:latin typeface="Arial" charset="0"/>
                <a:cs typeface="Arial" charset="0"/>
              </a:rPr>
              <a:t>a specific PKa inhibitor, KV999272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sz="1600" kern="0" dirty="0">
                <a:latin typeface="Arial" charset="0"/>
                <a:cs typeface="Arial" charset="0"/>
              </a:rPr>
              <a:t>sPKa was quantified by the subtraction of amidolytic activity not inhibited by KV999272 from the total measured activity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2364B-0437-5508-A203-EBE25A0CDAE5}"/>
              </a:ext>
            </a:extLst>
          </p:cNvPr>
          <p:cNvSpPr txBox="1"/>
          <p:nvPr/>
        </p:nvSpPr>
        <p:spPr>
          <a:xfrm>
            <a:off x="916857" y="5791705"/>
            <a:ext cx="9549424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b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HAE, hereditary angioedema; </a:t>
            </a:r>
            <a:r>
              <a:rPr lang="it-IT" dirty="0">
                <a:solidFill>
                  <a:schemeClr val="tx1"/>
                </a:solidFill>
              </a:rPr>
              <a:t>HAE-nC1INH, hereditary angioedema with normal C1 inhibitor; n, number of participants;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</a:t>
            </a:r>
            <a:b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specific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velocity.</a:t>
            </a:r>
          </a:p>
          <a:p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1. ClinicalTrials.gov. NCT04208412. 2.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Aygören-Pürsün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 E et al. </a:t>
            </a:r>
            <a:r>
              <a:rPr lang="en-US" i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Lancet.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 2023;401:458-469.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5C0853B-F07E-A3C1-CA9A-9F35ECDD8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006130"/>
              </p:ext>
            </p:extLst>
          </p:nvPr>
        </p:nvGraphicFramePr>
        <p:xfrm>
          <a:off x="6332656" y="2177159"/>
          <a:ext cx="5394960" cy="1676400"/>
        </p:xfrm>
        <a:graphic>
          <a:graphicData uri="http://schemas.openxmlformats.org/drawingml/2006/table">
            <a:tbl>
              <a:tblPr firstRow="1" bandRow="1"/>
              <a:tblGrid>
                <a:gridCol w="2194560">
                  <a:extLst>
                    <a:ext uri="{9D8B030D-6E8A-4147-A177-3AD203B41FA5}">
                      <a16:colId xmlns:a16="http://schemas.microsoft.com/office/drawing/2014/main" val="294165683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5638906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6457720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5211876"/>
                    </a:ext>
                  </a:extLst>
                </a:gridCol>
              </a:tblGrid>
              <a:tr h="20612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511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C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60663"/>
                  </a:ext>
                </a:extLst>
              </a:tr>
              <a:tr h="24369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Sample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 range</a:t>
                      </a:r>
                      <a:br>
                        <a:rPr lang="en-US" sz="16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(years)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Sex (%)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dirty="0"/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10179"/>
                  </a:ext>
                </a:extLst>
              </a:tr>
              <a:tr h="243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995084"/>
                  </a:ext>
                </a:extLst>
              </a:tr>
              <a:tr h="20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000"/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Healthy (n=57)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20-70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239893"/>
                  </a:ext>
                </a:extLst>
              </a:tr>
              <a:tr h="20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000"/>
                      <a:r>
                        <a:rPr kumimoji="0" lang="en-US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 type I/II (n=25)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19-68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27246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D454D8F-BE9C-EBAE-DECD-BB223BC41DE6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4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98C819F-21AB-97E0-AD75-BB4F6A796745}"/>
              </a:ext>
            </a:extLst>
          </p:cNvPr>
          <p:cNvGrpSpPr/>
          <p:nvPr/>
        </p:nvGrpSpPr>
        <p:grpSpPr>
          <a:xfrm>
            <a:off x="1198111" y="1452744"/>
            <a:ext cx="1805873" cy="613544"/>
            <a:chOff x="1198111" y="1173481"/>
            <a:chExt cx="1805873" cy="6135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AE5F6F-60E6-880E-D53C-90547CDF57EF}"/>
                </a:ext>
              </a:extLst>
            </p:cNvPr>
            <p:cNvSpPr txBox="1"/>
            <p:nvPr/>
          </p:nvSpPr>
          <p:spPr>
            <a:xfrm>
              <a:off x="1455396" y="1479248"/>
              <a:ext cx="1220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8972E0-0795-51E6-1A1E-CEDB2BE0748D}"/>
                </a:ext>
              </a:extLst>
            </p:cNvPr>
            <p:cNvSpPr txBox="1"/>
            <p:nvPr/>
          </p:nvSpPr>
          <p:spPr>
            <a:xfrm>
              <a:off x="1198111" y="1173481"/>
              <a:ext cx="1805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E1189-4AC8-61EC-7B77-E905609C613B}"/>
              </a:ext>
            </a:extLst>
          </p:cNvPr>
          <p:cNvGrpSpPr/>
          <p:nvPr/>
        </p:nvGrpSpPr>
        <p:grpSpPr>
          <a:xfrm>
            <a:off x="3886751" y="1452744"/>
            <a:ext cx="1801573" cy="613544"/>
            <a:chOff x="3674880" y="1173481"/>
            <a:chExt cx="1801573" cy="613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778F71-2402-E616-4F42-65CAA1857EED}"/>
                </a:ext>
              </a:extLst>
            </p:cNvPr>
            <p:cNvSpPr txBox="1"/>
            <p:nvPr/>
          </p:nvSpPr>
          <p:spPr>
            <a:xfrm>
              <a:off x="4019985" y="1479248"/>
              <a:ext cx="1220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E7047D-8D1C-1180-99A1-6BD47594940A}"/>
                </a:ext>
              </a:extLst>
            </p:cNvPr>
            <p:cNvSpPr txBox="1"/>
            <p:nvPr/>
          </p:nvSpPr>
          <p:spPr>
            <a:xfrm>
              <a:off x="3674880" y="1173481"/>
              <a:ext cx="1801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3068">
                <a:spcAft>
                  <a:spcPts val="6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HAE type I/II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E961B0-FB61-CE6A-6DCE-62E05B827C52}"/>
              </a:ext>
            </a:extLst>
          </p:cNvPr>
          <p:cNvSpPr txBox="1"/>
          <p:nvPr/>
        </p:nvSpPr>
        <p:spPr>
          <a:xfrm>
            <a:off x="2351810" y="4720586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Incubation time at 4°C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53D2F8-34A6-76F1-8616-1F05ECED146B}"/>
              </a:ext>
            </a:extLst>
          </p:cNvPr>
          <p:cNvGrpSpPr/>
          <p:nvPr/>
        </p:nvGrpSpPr>
        <p:grpSpPr>
          <a:xfrm>
            <a:off x="309563" y="2017576"/>
            <a:ext cx="5700712" cy="2797175"/>
            <a:chOff x="309563" y="1738313"/>
            <a:chExt cx="5700712" cy="2797175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8A39C93D-A26B-88BE-3A2A-C375B7D3F1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0172878"/>
                </p:ext>
              </p:extLst>
            </p:nvPr>
          </p:nvGraphicFramePr>
          <p:xfrm>
            <a:off x="3006725" y="1738313"/>
            <a:ext cx="3003550" cy="279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" imgW="2634505" imgH="2453498" progId="Prism10.Document">
                    <p:embed/>
                  </p:oleObj>
                </mc:Choice>
                <mc:Fallback>
                  <p:oleObj name="Prism 10" r:id="rId2" imgW="2634505" imgH="2453498" progId="Prism10.Document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B3D928F2-6F72-A50C-7D58-20F6889265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06725" y="1738313"/>
                          <a:ext cx="3003550" cy="2797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C983DD68-DBA5-336D-822A-8FC19D41BD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4046988"/>
                </p:ext>
              </p:extLst>
            </p:nvPr>
          </p:nvGraphicFramePr>
          <p:xfrm>
            <a:off x="309563" y="1738313"/>
            <a:ext cx="3000375" cy="279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4" imgW="2634505" imgH="2453498" progId="Prism10.Document">
                    <p:embed/>
                  </p:oleObj>
                </mc:Choice>
                <mc:Fallback>
                  <p:oleObj name="Prism 10" r:id="rId4" imgW="2634505" imgH="2453498" progId="Prism10.Document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39A61615-3DCC-733A-8D1A-9313D486A7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9563" y="1738313"/>
                          <a:ext cx="3000375" cy="2795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4219F8D9-1E0C-A981-13CD-62971D29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Cold Exposure Increases Amidolytic Activity in Plasma</a:t>
            </a:r>
            <a:b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40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F46F87-0B27-0B32-F662-5DC414E523E6}"/>
              </a:ext>
            </a:extLst>
          </p:cNvPr>
          <p:cNvSpPr/>
          <p:nvPr/>
        </p:nvSpPr>
        <p:spPr>
          <a:xfrm>
            <a:off x="1808689" y="5253116"/>
            <a:ext cx="10383311" cy="64008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defTabSz="633068">
              <a:spcAft>
                <a:spcPct val="500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 of cold exposure of plasma was chosen as the optimal time point to 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HAE plasma while maintaining low PKa activity in healthy plasma</a:t>
            </a:r>
            <a:endParaRPr lang="en-US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AAC263-456A-C515-7153-58A5E708F999}"/>
              </a:ext>
            </a:extLst>
          </p:cNvPr>
          <p:cNvSpPr txBox="1"/>
          <p:nvPr/>
        </p:nvSpPr>
        <p:spPr>
          <a:xfrm>
            <a:off x="1808689" y="5827750"/>
            <a:ext cx="8845017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HAE, hereditary angioedema; </a:t>
            </a:r>
            <a:r>
              <a:rPr lang="it-IT" dirty="0">
                <a:solidFill>
                  <a:schemeClr val="tx1"/>
                </a:solidFill>
              </a:rPr>
              <a:t>n, number of participants;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velocity.</a:t>
            </a:r>
            <a:b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1.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Larrauri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Blas et al. </a:t>
            </a:r>
            <a:r>
              <a:rPr lang="en-US" i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Molecular Immunology vol.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 119 (2020): 27-34.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64F32-EAD5-39DF-9E32-FF413896430C}"/>
              </a:ext>
            </a:extLst>
          </p:cNvPr>
          <p:cNvSpPr txBox="1"/>
          <p:nvPr/>
        </p:nvSpPr>
        <p:spPr>
          <a:xfrm>
            <a:off x="5981099" y="2017576"/>
            <a:ext cx="60490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Exposure of plasma to cold (4°C) has been shown to increase PKa activity</a:t>
            </a:r>
            <a:r>
              <a:rPr lang="en-US" kern="0" baseline="30000" dirty="0">
                <a:latin typeface="Arial" charset="0"/>
                <a:cs typeface="Arial" charset="0"/>
              </a:rPr>
              <a:t>1</a:t>
            </a:r>
            <a:r>
              <a:rPr lang="en-US" kern="0" dirty="0">
                <a:latin typeface="Arial" charset="0"/>
                <a:cs typeface="Arial" charset="0"/>
              </a:rPr>
              <a:t> 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PKa activity in plasma of healthy controls (healthy plasma) remains low after 6 hours of cold exposure, but some samples show increased activity at 12 hours 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PKa activity in plasma of participants with HAE (HAE plasma) is increased at 4 hours and is further increased at 6 hours of cold exposure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89ED4A-1CC3-CFED-D7E7-59CB076D0DE5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9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DD61-DA5F-B0AD-9382-39AA60E3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Using a Specific PKa inhibitor Is Essential to Establishing Assay Specificity</a:t>
            </a:r>
            <a:b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40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D0C88C0-954D-B781-B0DE-9BE64F9814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799" y="1736068"/>
          <a:ext cx="5399088" cy="369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4400801" imgH="3004960" progId="Prism10.Document">
                  <p:embed/>
                </p:oleObj>
              </mc:Choice>
              <mc:Fallback>
                <p:oleObj name="Prism 10" r:id="rId2" imgW="4400801" imgH="3004960" progId="Prism10.Document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D0C88C0-954D-B781-B0DE-9BE64F981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8799" y="1736068"/>
                        <a:ext cx="5399088" cy="369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397A02-CCBD-23A2-8925-A8B285374FD1}"/>
              </a:ext>
            </a:extLst>
          </p:cNvPr>
          <p:cNvSpPr txBox="1"/>
          <p:nvPr/>
        </p:nvSpPr>
        <p:spPr>
          <a:xfrm>
            <a:off x="2811287" y="250209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Inhibition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            93%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D1CA4-5504-1C7F-DB43-3A5E7DAD9A24}"/>
              </a:ext>
            </a:extLst>
          </p:cNvPr>
          <p:cNvSpPr txBox="1"/>
          <p:nvPr/>
        </p:nvSpPr>
        <p:spPr>
          <a:xfrm>
            <a:off x="1535379" y="5766385"/>
            <a:ext cx="8845017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AEBSF, 4-(2-aminoethyl)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benzenesulfonyl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 fluoride hydrochloride;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FXIIa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activated factor XII; KLK, kallikrein-related peptidase;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velocity.</a:t>
            </a:r>
            <a:b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1. Data on file, KalVista Pharmaceuticals, Inc. 2. Takayama Tet al. </a:t>
            </a:r>
            <a:r>
              <a:rPr lang="en-US" i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Biochemistry.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 2001;40:15341-15348. 3. Peng Q et al. </a:t>
            </a:r>
            <a:r>
              <a:rPr lang="en-US" i="1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Eur</a:t>
            </a:r>
            <a:r>
              <a:rPr lang="en-US" i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 J </a:t>
            </a:r>
            <a:r>
              <a:rPr lang="en-US" i="1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Biochem</a:t>
            </a:r>
            <a:r>
              <a:rPr lang="en-US" i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2003;270:270-283.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B08F8C-06BB-528F-DEDF-40104989AE69}"/>
              </a:ext>
            </a:extLst>
          </p:cNvPr>
          <p:cNvSpPr txBox="1"/>
          <p:nvPr/>
        </p:nvSpPr>
        <p:spPr>
          <a:xfrm>
            <a:off x="5957887" y="2165399"/>
            <a:ext cx="60490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To quantify the </a:t>
            </a:r>
            <a:r>
              <a:rPr lang="en-US" kern="0" dirty="0" err="1">
                <a:latin typeface="Arial" charset="0"/>
                <a:cs typeface="Arial" charset="0"/>
              </a:rPr>
              <a:t>amidolytic</a:t>
            </a:r>
            <a:r>
              <a:rPr lang="en-US" kern="0" dirty="0">
                <a:latin typeface="Arial" charset="0"/>
                <a:cs typeface="Arial" charset="0"/>
              </a:rPr>
              <a:t> activity driven by </a:t>
            </a:r>
            <a:r>
              <a:rPr lang="en-US" kern="0" dirty="0" err="1">
                <a:latin typeface="Arial" charset="0"/>
                <a:cs typeface="Arial" charset="0"/>
              </a:rPr>
              <a:t>PKa</a:t>
            </a:r>
            <a:r>
              <a:rPr lang="en-US" kern="0" dirty="0">
                <a:latin typeface="Arial" charset="0"/>
                <a:cs typeface="Arial" charset="0"/>
              </a:rPr>
              <a:t>, the specific inhibitor KV999272 was introduced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Proteases other than PKa contribute to the cleavage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of H-D-Pro-Phe-Arg-pNA·2HCl (S2302) substrate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in plasma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Arial" charset="0"/>
                <a:cs typeface="Arial" charset="0"/>
              </a:rPr>
              <a:t>These proteases include FXIIa,</a:t>
            </a:r>
            <a:r>
              <a:rPr lang="en-US" kern="0" baseline="30000" dirty="0">
                <a:latin typeface="Arial" charset="0"/>
                <a:cs typeface="Arial" charset="0"/>
              </a:rPr>
              <a:t>1</a:t>
            </a:r>
            <a:r>
              <a:rPr lang="en-US" kern="0" dirty="0">
                <a:latin typeface="Arial" charset="0"/>
                <a:cs typeface="Arial" charset="0"/>
              </a:rPr>
              <a:t> thrombin,</a:t>
            </a:r>
            <a:r>
              <a:rPr lang="en-US" kern="0" baseline="30000" dirty="0">
                <a:latin typeface="Arial" charset="0"/>
                <a:cs typeface="Arial" charset="0"/>
              </a:rPr>
              <a:t>1</a:t>
            </a:r>
            <a:r>
              <a:rPr lang="en-US" kern="0" dirty="0">
                <a:latin typeface="Arial" charset="0"/>
                <a:cs typeface="Arial" charset="0"/>
              </a:rPr>
              <a:t> trypsin,</a:t>
            </a:r>
            <a:r>
              <a:rPr lang="en-US" kern="0" baseline="30000" dirty="0">
                <a:latin typeface="Arial" charset="0"/>
                <a:cs typeface="Arial" charset="0"/>
              </a:rPr>
              <a:t>1</a:t>
            </a:r>
            <a:r>
              <a:rPr lang="en-US" kern="0" dirty="0">
                <a:latin typeface="Arial" charset="0"/>
                <a:cs typeface="Arial" charset="0"/>
              </a:rPr>
              <a:t> KLK5,</a:t>
            </a:r>
            <a:r>
              <a:rPr lang="en-US" kern="0" baseline="30000" dirty="0">
                <a:latin typeface="Arial" charset="0"/>
                <a:cs typeface="Arial" charset="0"/>
              </a:rPr>
              <a:t>1</a:t>
            </a:r>
            <a:r>
              <a:rPr lang="en-US" kern="0" dirty="0">
                <a:latin typeface="Arial" charset="0"/>
                <a:cs typeface="Arial" charset="0"/>
              </a:rPr>
              <a:t> KLK4,</a:t>
            </a:r>
            <a:r>
              <a:rPr lang="en-US" kern="0" baseline="30000" dirty="0">
                <a:latin typeface="Arial" charset="0"/>
                <a:cs typeface="Arial" charset="0"/>
              </a:rPr>
              <a:t>2</a:t>
            </a:r>
            <a:r>
              <a:rPr lang="en-US" kern="0" dirty="0">
                <a:latin typeface="Arial" charset="0"/>
                <a:cs typeface="Arial" charset="0"/>
              </a:rPr>
              <a:t> KLK2,</a:t>
            </a:r>
            <a:r>
              <a:rPr lang="en-US" kern="0" baseline="30000" dirty="0">
                <a:latin typeface="Arial" charset="0"/>
                <a:cs typeface="Arial" charset="0"/>
              </a:rPr>
              <a:t>2</a:t>
            </a:r>
            <a:r>
              <a:rPr lang="en-US" kern="0" dirty="0">
                <a:latin typeface="Arial" charset="0"/>
                <a:cs typeface="Arial" charset="0"/>
              </a:rPr>
              <a:t> and tryptase</a:t>
            </a:r>
            <a:r>
              <a:rPr lang="en-US" kern="0" baseline="30000" dirty="0">
                <a:latin typeface="Arial" charset="0"/>
                <a:cs typeface="Arial" charset="0"/>
              </a:rPr>
              <a:t>3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A broad-spectrum protease inhibitor AEBSF inhibits the amidolytic activity in healthy samples that was not inhibited by a specific </a:t>
            </a:r>
            <a:r>
              <a:rPr lang="en-US" kern="0" dirty="0" err="1">
                <a:latin typeface="Arial" charset="0"/>
                <a:cs typeface="Arial" charset="0"/>
              </a:rPr>
              <a:t>PKa</a:t>
            </a:r>
            <a:r>
              <a:rPr lang="en-US" kern="0" dirty="0">
                <a:latin typeface="Arial" charset="0"/>
                <a:cs typeface="Arial" charset="0"/>
              </a:rPr>
              <a:t> inhibitor (post 6 hours of cold exposure)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E5C99-9EF8-20CF-B030-C033C210B5B7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F06CC-1CC2-997F-F805-A6139071AC63}"/>
              </a:ext>
            </a:extLst>
          </p:cNvPr>
          <p:cNvSpPr txBox="1"/>
          <p:nvPr/>
        </p:nvSpPr>
        <p:spPr>
          <a:xfrm>
            <a:off x="4039209" y="1657417"/>
            <a:ext cx="262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patient samples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1978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1B26-7DF3-4FD4-9D2A-250BBFA7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Measuring sPKa Activity Improves Assay Sensitivity</a:t>
            </a:r>
            <a:b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40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D5FAB-F9CD-B819-6058-92FED71D74F9}"/>
              </a:ext>
            </a:extLst>
          </p:cNvPr>
          <p:cNvSpPr txBox="1"/>
          <p:nvPr/>
        </p:nvSpPr>
        <p:spPr>
          <a:xfrm>
            <a:off x="1992772" y="2912719"/>
            <a:ext cx="130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activity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2.19       0.88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B5E3C-53F8-F8A5-16D0-0D7FF72724B9}"/>
              </a:ext>
            </a:extLst>
          </p:cNvPr>
          <p:cNvSpPr txBox="1"/>
          <p:nvPr/>
        </p:nvSpPr>
        <p:spPr>
          <a:xfrm>
            <a:off x="3837053" y="1491845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activity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25.9       24.5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DE1D8C-2A42-409B-4FD3-6EAE48D217CF}"/>
              </a:ext>
            </a:extLst>
          </p:cNvPr>
          <p:cNvGrpSpPr/>
          <p:nvPr/>
        </p:nvGrpSpPr>
        <p:grpSpPr>
          <a:xfrm>
            <a:off x="1743219" y="4439220"/>
            <a:ext cx="1805873" cy="613544"/>
            <a:chOff x="1198111" y="1173481"/>
            <a:chExt cx="1805873" cy="6135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7EFF35-848A-CD85-574C-D5A86C8DE637}"/>
                </a:ext>
              </a:extLst>
            </p:cNvPr>
            <p:cNvSpPr txBox="1"/>
            <p:nvPr/>
          </p:nvSpPr>
          <p:spPr>
            <a:xfrm>
              <a:off x="1455396" y="1479248"/>
              <a:ext cx="1220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n=57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251859-DBFF-6ABA-EEB3-9C69A3EFAC63}"/>
                </a:ext>
              </a:extLst>
            </p:cNvPr>
            <p:cNvSpPr txBox="1"/>
            <p:nvPr/>
          </p:nvSpPr>
          <p:spPr>
            <a:xfrm>
              <a:off x="1198111" y="1173481"/>
              <a:ext cx="1805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8BA809-521F-EB8C-84D7-8A4636D1862F}"/>
              </a:ext>
            </a:extLst>
          </p:cNvPr>
          <p:cNvGrpSpPr/>
          <p:nvPr/>
        </p:nvGrpSpPr>
        <p:grpSpPr>
          <a:xfrm>
            <a:off x="3559872" y="4439220"/>
            <a:ext cx="1801573" cy="613544"/>
            <a:chOff x="3674880" y="1173481"/>
            <a:chExt cx="1801573" cy="6135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FBE6F1-DD16-8C65-EA84-25723252D34C}"/>
                </a:ext>
              </a:extLst>
            </p:cNvPr>
            <p:cNvSpPr txBox="1"/>
            <p:nvPr/>
          </p:nvSpPr>
          <p:spPr>
            <a:xfrm>
              <a:off x="4019985" y="1479248"/>
              <a:ext cx="1220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E2A2DE-C326-E7CA-7B40-BB3BF80396E4}"/>
                </a:ext>
              </a:extLst>
            </p:cNvPr>
            <p:cNvSpPr txBox="1"/>
            <p:nvPr/>
          </p:nvSpPr>
          <p:spPr>
            <a:xfrm>
              <a:off x="3674880" y="1173481"/>
              <a:ext cx="1801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3068">
                <a:spcAft>
                  <a:spcPts val="6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HAE type I/II</a:t>
              </a:r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2F621A0-56FF-36E6-6631-9F40AC591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34008"/>
              </p:ext>
            </p:extLst>
          </p:nvPr>
        </p:nvGraphicFramePr>
        <p:xfrm>
          <a:off x="-88900" y="1298353"/>
          <a:ext cx="6105525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4108788" imgH="2455521" progId="Prism10.Document">
                  <p:embed/>
                </p:oleObj>
              </mc:Choice>
              <mc:Fallback>
                <p:oleObj name="Prism 10" r:id="rId2" imgW="4108788" imgH="2455521" progId="Prism10.Document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2F621A0-56FF-36E6-6631-9F40AC591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900" y="1298353"/>
                        <a:ext cx="6105525" cy="327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67140AD-1F03-BFAE-F40C-3BBA928DF8FC}"/>
              </a:ext>
            </a:extLst>
          </p:cNvPr>
          <p:cNvSpPr txBox="1"/>
          <p:nvPr/>
        </p:nvSpPr>
        <p:spPr>
          <a:xfrm>
            <a:off x="5824816" y="1512335"/>
            <a:ext cx="6049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Total amidolytic activity and sPKa activity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(inhibitable by a PKa inhibitor) were measured in plasma after 6 hours of cold exposure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In healthy plasma, sPKa activity accounted for 40%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of the total of amidolytic activity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In HAE plasma, sPKa activity accounted for </a:t>
            </a:r>
            <a:br>
              <a:rPr lang="en-US" kern="0" dirty="0">
                <a:latin typeface="Arial" charset="0"/>
                <a:cs typeface="Arial" charset="0"/>
              </a:rPr>
            </a:br>
            <a:r>
              <a:rPr lang="en-US" kern="0" dirty="0">
                <a:latin typeface="Arial" charset="0"/>
                <a:cs typeface="Arial" charset="0"/>
              </a:rPr>
              <a:t>&gt;90% of the total amidolytic activity</a:t>
            </a:r>
          </a:p>
          <a:p>
            <a:pPr marL="311143" indent="-311143" fontAlgn="base">
              <a:spcBef>
                <a:spcPts val="1200"/>
              </a:spcBef>
              <a:spcAft>
                <a:spcPct val="0"/>
              </a:spcAft>
              <a:buClr>
                <a:srgbClr val="0D4167"/>
              </a:buClr>
              <a:buFontTx/>
              <a:buChar char="•"/>
              <a:defRPr/>
            </a:pPr>
            <a:r>
              <a:rPr lang="en-US" kern="0" dirty="0">
                <a:latin typeface="Arial" charset="0"/>
                <a:cs typeface="Arial" charset="0"/>
              </a:rPr>
              <a:t>Analysis of sPKa activity, rather than total amidolytic activity, increased assay sensitivity to detection of HAE samples from 76% to 84%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FCED08-3CE1-052F-E5B9-DA610CD9768A}"/>
              </a:ext>
            </a:extLst>
          </p:cNvPr>
          <p:cNvSpPr/>
          <p:nvPr/>
        </p:nvSpPr>
        <p:spPr>
          <a:xfrm>
            <a:off x="1808689" y="5154606"/>
            <a:ext cx="10383311" cy="64008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defTabSz="633068">
              <a:spcAft>
                <a:spcPct val="500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sPKa activity reduces assay non-specific background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amidolytic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 in healthy plasma and thereby improved assay selectivity and specificity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C04FF-9C67-F4F5-9D78-303E76F52288}"/>
              </a:ext>
            </a:extLst>
          </p:cNvPr>
          <p:cNvSpPr txBox="1"/>
          <p:nvPr/>
        </p:nvSpPr>
        <p:spPr>
          <a:xfrm>
            <a:off x="1990934" y="5289368"/>
            <a:ext cx="8845017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B1947-DDB3-A461-D2CB-FB8379B75E6D}"/>
              </a:ext>
            </a:extLst>
          </p:cNvPr>
          <p:cNvSpPr txBox="1"/>
          <p:nvPr/>
        </p:nvSpPr>
        <p:spPr>
          <a:xfrm>
            <a:off x="1808689" y="5742559"/>
            <a:ext cx="9549424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>
                <a:solidFill>
                  <a:srgbClr val="5F5F5F"/>
                </a:solidFill>
                <a:latin typeface="Arial" panose="020B0604020202020204"/>
              </a:defRPr>
            </a:lvl1pPr>
          </a:lstStyle>
          <a:p>
            <a:b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HAE, hereditary angioedema; </a:t>
            </a:r>
            <a:r>
              <a:rPr lang="it-IT" dirty="0">
                <a:solidFill>
                  <a:schemeClr val="tx1"/>
                </a:solidFill>
              </a:rPr>
              <a:t>n, number of participants;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specific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01E1139-2A42-B817-8916-056E2182DE7B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A75503-3F89-58E1-819E-44CDC77C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sPKa Activity in Plasma Samples From Healthy Individuals and Those With HAE</a:t>
            </a:r>
            <a:b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40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4B977D-94A8-0D29-6335-9CFC09BA0E72}"/>
              </a:ext>
            </a:extLst>
          </p:cNvPr>
          <p:cNvSpPr/>
          <p:nvPr/>
        </p:nvSpPr>
        <p:spPr>
          <a:xfrm>
            <a:off x="1808689" y="4861868"/>
            <a:ext cx="10383311" cy="91440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630" indent="-285750" defTabSz="633068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sPKa activity in plasma measured after 6 h of cold exposure can show differentiation between HAE (intercritical period) plasma and healthy plasma, with 84% sensitivity and 95% specificity</a:t>
            </a:r>
          </a:p>
          <a:p>
            <a:pPr marL="468630" indent="-285750" defTabSz="633068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 curve shows excellent test performance</a:t>
            </a:r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32361669-415F-AC80-2AA7-F9F37C4FE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499756"/>
              </p:ext>
            </p:extLst>
          </p:nvPr>
        </p:nvGraphicFramePr>
        <p:xfrm>
          <a:off x="9263621" y="2480021"/>
          <a:ext cx="2560320" cy="1005840"/>
        </p:xfrm>
        <a:graphic>
          <a:graphicData uri="http://schemas.openxmlformats.org/drawingml/2006/table">
            <a:tbl>
              <a:tblPr firstRow="1" bandRow="1"/>
              <a:tblGrid>
                <a:gridCol w="1072808">
                  <a:extLst>
                    <a:ext uri="{9D8B030D-6E8A-4147-A177-3AD203B41FA5}">
                      <a16:colId xmlns:a16="http://schemas.microsoft.com/office/drawing/2014/main" val="2941656832"/>
                    </a:ext>
                  </a:extLst>
                </a:gridCol>
                <a:gridCol w="1487512">
                  <a:extLst>
                    <a:ext uri="{9D8B030D-6E8A-4147-A177-3AD203B41FA5}">
                      <a16:colId xmlns:a16="http://schemas.microsoft.com/office/drawing/2014/main" val="45211876"/>
                    </a:ext>
                  </a:extLst>
                </a:gridCol>
              </a:tblGrid>
              <a:tr h="32459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sPKa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activity at 6 hours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dirty="0"/>
                    </a:p>
                  </a:txBody>
                  <a:tcPr>
                    <a:lnL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60663"/>
                  </a:ext>
                </a:extLst>
              </a:tr>
              <a:tr h="203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2880"/>
                      <a:r>
                        <a:rPr kumimoji="0" lang="en-US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10179"/>
                  </a:ext>
                </a:extLst>
              </a:tr>
              <a:tr h="203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2880"/>
                      <a:r>
                        <a:rPr kumimoji="0" lang="en-US" sz="16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value</a:t>
                      </a:r>
                      <a:endParaRPr kumimoji="0" lang="en-US" sz="16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272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17DC37-A59A-BE9D-0EC8-EDDDDE76D561}"/>
              </a:ext>
            </a:extLst>
          </p:cNvPr>
          <p:cNvSpPr txBox="1"/>
          <p:nvPr/>
        </p:nvSpPr>
        <p:spPr>
          <a:xfrm>
            <a:off x="1808689" y="5774257"/>
            <a:ext cx="10201066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 kern="0">
                <a:solidFill>
                  <a:srgbClr val="5F5F5F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AUC, area under the concentration-time curve; 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HAE, hereditary angioedema;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n, number of participants; </a:t>
            </a:r>
            <a:r>
              <a:rPr lang="en-US" dirty="0">
                <a:solidFill>
                  <a:schemeClr val="tx1"/>
                </a:solidFill>
              </a:rPr>
              <a:t>ROC, receiver operating characteristic;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specific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500D86-E360-F25F-D12D-5BC717900805}"/>
              </a:ext>
            </a:extLst>
          </p:cNvPr>
          <p:cNvGrpSpPr/>
          <p:nvPr/>
        </p:nvGrpSpPr>
        <p:grpSpPr>
          <a:xfrm>
            <a:off x="74222" y="1387746"/>
            <a:ext cx="6415088" cy="3410455"/>
            <a:chOff x="168275" y="1352550"/>
            <a:chExt cx="6415088" cy="3410455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BAD3CD2C-548F-3976-A36D-DA41EE6280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1976687"/>
                </p:ext>
              </p:extLst>
            </p:nvPr>
          </p:nvGraphicFramePr>
          <p:xfrm>
            <a:off x="168275" y="1352550"/>
            <a:ext cx="6415088" cy="302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" imgW="5505395" imgH="2455521" progId="Prism10.Document">
                    <p:embed/>
                  </p:oleObj>
                </mc:Choice>
                <mc:Fallback>
                  <p:oleObj name="Prism 10" r:id="rId2" imgW="5505395" imgH="2455521" progId="Prism10.Document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BAD3CD2C-548F-3976-A36D-DA41EE6280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8275" y="1352550"/>
                          <a:ext cx="6415088" cy="302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025FBD-DF38-5D04-E685-DCEA4E255964}"/>
                </a:ext>
              </a:extLst>
            </p:cNvPr>
            <p:cNvGrpSpPr/>
            <p:nvPr/>
          </p:nvGrpSpPr>
          <p:grpSpPr>
            <a:xfrm>
              <a:off x="1468523" y="4180239"/>
              <a:ext cx="1805873" cy="582766"/>
              <a:chOff x="1198111" y="1173481"/>
              <a:chExt cx="1805873" cy="58276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0B1303-12C8-6EE0-0383-4A9D22E6C3BE}"/>
                  </a:ext>
                </a:extLst>
              </p:cNvPr>
              <p:cNvSpPr txBox="1"/>
              <p:nvPr/>
            </p:nvSpPr>
            <p:spPr>
              <a:xfrm>
                <a:off x="1455396" y="1479248"/>
                <a:ext cx="1220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n=57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99C8A5-B8D4-201A-16CE-3B3A61802A0C}"/>
                  </a:ext>
                </a:extLst>
              </p:cNvPr>
              <p:cNvSpPr txBox="1"/>
              <p:nvPr/>
            </p:nvSpPr>
            <p:spPr>
              <a:xfrm>
                <a:off x="1198111" y="1173481"/>
                <a:ext cx="18058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Healthy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1B56D2-6AFE-D833-6F8D-D3AE18E82670}"/>
                </a:ext>
              </a:extLst>
            </p:cNvPr>
            <p:cNvGrpSpPr/>
            <p:nvPr/>
          </p:nvGrpSpPr>
          <p:grpSpPr>
            <a:xfrm>
              <a:off x="3075237" y="4180239"/>
              <a:ext cx="1801573" cy="582766"/>
              <a:chOff x="3674880" y="1173481"/>
              <a:chExt cx="1801573" cy="58276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95A320-324F-CEC9-8E0F-A2BB32A56D84}"/>
                  </a:ext>
                </a:extLst>
              </p:cNvPr>
              <p:cNvSpPr txBox="1"/>
              <p:nvPr/>
            </p:nvSpPr>
            <p:spPr>
              <a:xfrm>
                <a:off x="4019985" y="1479248"/>
                <a:ext cx="1220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7FE055-5D09-9989-7477-54E0750E0227}"/>
                  </a:ext>
                </a:extLst>
              </p:cNvPr>
              <p:cNvSpPr txBox="1"/>
              <p:nvPr/>
            </p:nvSpPr>
            <p:spPr>
              <a:xfrm>
                <a:off x="3674880" y="1173481"/>
                <a:ext cx="18015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33068"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HAE type I/II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EDBB6A-CB98-2740-AA49-F1AE5AF519DC}"/>
                </a:ext>
              </a:extLst>
            </p:cNvPr>
            <p:cNvSpPr/>
            <p:nvPr/>
          </p:nvSpPr>
          <p:spPr>
            <a:xfrm>
              <a:off x="4876810" y="1529796"/>
              <a:ext cx="1600190" cy="756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00FEE7D-8D1B-2323-1925-2E65160EFA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86693"/>
              </p:ext>
            </p:extLst>
          </p:nvPr>
        </p:nvGraphicFramePr>
        <p:xfrm>
          <a:off x="6294370" y="1527951"/>
          <a:ext cx="3570288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2951672" imgH="2703954" progId="Prism10.Document">
                  <p:embed/>
                </p:oleObj>
              </mc:Choice>
              <mc:Fallback>
                <p:oleObj name="Prism 10" r:id="rId4" imgW="2951672" imgH="2703954" progId="Prism10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DEDA38B-6349-8B9F-6107-983A991FD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4370" y="1527951"/>
                        <a:ext cx="3570288" cy="327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D2FC3D8-F3EB-6D69-D129-4925C05938B1}"/>
              </a:ext>
            </a:extLst>
          </p:cNvPr>
          <p:cNvSpPr txBox="1"/>
          <p:nvPr/>
        </p:nvSpPr>
        <p:spPr>
          <a:xfrm>
            <a:off x="7356605" y="1387746"/>
            <a:ext cx="18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 curve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8DB4A-B8FD-10A1-57C1-EB9911BB4D67}"/>
              </a:ext>
            </a:extLst>
          </p:cNvPr>
          <p:cNvSpPr txBox="1"/>
          <p:nvPr/>
        </p:nvSpPr>
        <p:spPr>
          <a:xfrm rot="16200000">
            <a:off x="5447049" y="2732150"/>
            <a:ext cx="221035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(%)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54A3-18E0-A8BA-B384-B7BDDAB425F7}"/>
              </a:ext>
            </a:extLst>
          </p:cNvPr>
          <p:cNvSpPr txBox="1"/>
          <p:nvPr/>
        </p:nvSpPr>
        <p:spPr>
          <a:xfrm>
            <a:off x="7118595" y="4365864"/>
            <a:ext cx="228189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Specificity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0FF0D-9AC6-3ABE-20F3-84347F8F473D}"/>
              </a:ext>
            </a:extLst>
          </p:cNvPr>
          <p:cNvSpPr txBox="1"/>
          <p:nvPr/>
        </p:nvSpPr>
        <p:spPr>
          <a:xfrm>
            <a:off x="4690368" y="3578035"/>
            <a:ext cx="1604002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sample (6 hours)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1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= 3.07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344729F-7649-1BC1-EF77-97E4C5087225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0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A8CA-B651-5AB4-27D1-E47CDF43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sPKa Activity in Plasma Samples From Women </a:t>
            </a:r>
            <a:b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r>
              <a:rPr lang="en-US" sz="3600" kern="0" dirty="0">
                <a:solidFill>
                  <a:srgbClr val="133C8B"/>
                </a:solidFill>
                <a:latin typeface="Arial" charset="0"/>
                <a:cs typeface="Arial" charset="0"/>
              </a:rPr>
              <a:t>and Men</a:t>
            </a:r>
            <a:br>
              <a:rPr lang="en-US" sz="4000" kern="0" dirty="0">
                <a:solidFill>
                  <a:srgbClr val="133C8B"/>
                </a:solidFill>
                <a:latin typeface="Arial" charset="0"/>
                <a:cs typeface="Arial" charset="0"/>
              </a:rPr>
            </a:br>
            <a:endParaRPr lang="en-US" sz="4000" kern="0" dirty="0">
              <a:solidFill>
                <a:srgbClr val="133C8B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378E5-310A-5878-20D2-6B46549DF5E6}"/>
              </a:ext>
            </a:extLst>
          </p:cNvPr>
          <p:cNvSpPr/>
          <p:nvPr/>
        </p:nvSpPr>
        <p:spPr>
          <a:xfrm>
            <a:off x="1808689" y="5162012"/>
            <a:ext cx="10383311" cy="640080"/>
          </a:xfrm>
          <a:prstGeom prst="rect">
            <a:avLst/>
          </a:prstGeom>
          <a:solidFill>
            <a:srgbClr val="ADC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defTabSz="633068">
              <a:spcAft>
                <a:spcPct val="50000"/>
              </a:spcAft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from healthy women showed higher sPKa activity than plasma from healthy men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81E17B-7BD2-066C-651C-8A93F0010646}"/>
              </a:ext>
            </a:extLst>
          </p:cNvPr>
          <p:cNvGrpSpPr/>
          <p:nvPr/>
        </p:nvGrpSpPr>
        <p:grpSpPr>
          <a:xfrm>
            <a:off x="333375" y="1404868"/>
            <a:ext cx="6218238" cy="3730282"/>
            <a:chOff x="333375" y="1309175"/>
            <a:chExt cx="6218238" cy="3730282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E0F681FD-C6EE-030B-F688-0ACA59C30A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6172939"/>
                </p:ext>
              </p:extLst>
            </p:nvPr>
          </p:nvGraphicFramePr>
          <p:xfrm>
            <a:off x="333375" y="1406525"/>
            <a:ext cx="6218238" cy="326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" imgW="4980677" imgH="2455521" progId="Prism10.Document">
                    <p:embed/>
                  </p:oleObj>
                </mc:Choice>
                <mc:Fallback>
                  <p:oleObj name="Prism 10" r:id="rId2" imgW="4980677" imgH="2455521" progId="Prism10.Document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E0F681FD-C6EE-030B-F688-0ACA59C30A4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3375" y="1406525"/>
                          <a:ext cx="6218238" cy="326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322BB0-AB37-E4DA-725D-AECF618AD819}"/>
                </a:ext>
              </a:extLst>
            </p:cNvPr>
            <p:cNvSpPr txBox="1"/>
            <p:nvPr/>
          </p:nvSpPr>
          <p:spPr>
            <a:xfrm>
              <a:off x="2283730" y="1309175"/>
              <a:ext cx="1805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Women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9AC63A-336F-CD84-DEDF-0ACB6BE7E741}"/>
                </a:ext>
              </a:extLst>
            </p:cNvPr>
            <p:cNvSpPr txBox="1"/>
            <p:nvPr/>
          </p:nvSpPr>
          <p:spPr>
            <a:xfrm>
              <a:off x="1992568" y="1639114"/>
              <a:ext cx="121884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 age: 44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Range: 25-65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4C0B41-5BFE-D21A-87AF-B9C78DA1785E}"/>
                </a:ext>
              </a:extLst>
            </p:cNvPr>
            <p:cNvSpPr txBox="1"/>
            <p:nvPr/>
          </p:nvSpPr>
          <p:spPr>
            <a:xfrm>
              <a:off x="3211410" y="1639114"/>
              <a:ext cx="121884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 age: 37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Range: 19-61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702A61-D892-6567-B922-3B066F766305}"/>
                </a:ext>
              </a:extLst>
            </p:cNvPr>
            <p:cNvGrpSpPr/>
            <p:nvPr/>
          </p:nvGrpSpPr>
          <p:grpSpPr>
            <a:xfrm>
              <a:off x="1612357" y="4456691"/>
              <a:ext cx="1805873" cy="582766"/>
              <a:chOff x="1363211" y="1173481"/>
              <a:chExt cx="1805873" cy="58276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C7D4D3-7F09-0426-4B74-2090ABEF6D62}"/>
                  </a:ext>
                </a:extLst>
              </p:cNvPr>
              <p:cNvSpPr txBox="1"/>
              <p:nvPr/>
            </p:nvSpPr>
            <p:spPr>
              <a:xfrm>
                <a:off x="1620496" y="1479248"/>
                <a:ext cx="1220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n=22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4F230-0017-0878-571A-4FFEC5FAB803}"/>
                  </a:ext>
                </a:extLst>
              </p:cNvPr>
              <p:cNvSpPr txBox="1"/>
              <p:nvPr/>
            </p:nvSpPr>
            <p:spPr>
              <a:xfrm>
                <a:off x="1363211" y="1173481"/>
                <a:ext cx="18058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Healthy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ADC59D-B7EC-2DFE-9D36-270542ADABDF}"/>
                </a:ext>
              </a:extLst>
            </p:cNvPr>
            <p:cNvGrpSpPr/>
            <p:nvPr/>
          </p:nvGrpSpPr>
          <p:grpSpPr>
            <a:xfrm>
              <a:off x="2825658" y="4456691"/>
              <a:ext cx="1801573" cy="582766"/>
              <a:chOff x="3839980" y="1173481"/>
              <a:chExt cx="1801573" cy="58276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D27A92-059C-657D-CCFB-66C55F81ECE2}"/>
                  </a:ext>
                </a:extLst>
              </p:cNvPr>
              <p:cNvSpPr txBox="1"/>
              <p:nvPr/>
            </p:nvSpPr>
            <p:spPr>
              <a:xfrm>
                <a:off x="4185085" y="1479248"/>
                <a:ext cx="1220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00937C-CB9D-C932-115A-A29FB53CB123}"/>
                  </a:ext>
                </a:extLst>
              </p:cNvPr>
              <p:cNvSpPr txBox="1"/>
              <p:nvPr/>
            </p:nvSpPr>
            <p:spPr>
              <a:xfrm>
                <a:off x="3839980" y="1173481"/>
                <a:ext cx="18015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33068"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HAE type I/II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5AD054-1469-19A7-80CE-1E85030CE7BF}"/>
                </a:ext>
              </a:extLst>
            </p:cNvPr>
            <p:cNvSpPr/>
            <p:nvPr/>
          </p:nvSpPr>
          <p:spPr>
            <a:xfrm>
              <a:off x="4877406" y="1512121"/>
              <a:ext cx="1600190" cy="756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365A7D0-D196-A36D-14A1-961E3AA7A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36122"/>
              </p:ext>
            </p:extLst>
          </p:nvPr>
        </p:nvGraphicFramePr>
        <p:xfrm>
          <a:off x="5618163" y="1506981"/>
          <a:ext cx="6209955" cy="325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4973848" imgH="2448819" progId="Prism10.Document">
                  <p:embed/>
                </p:oleObj>
              </mc:Choice>
              <mc:Fallback>
                <p:oleObj name="Prism 10" r:id="rId4" imgW="4973848" imgH="2448819" progId="Prism10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365A7D0-D196-A36D-14A1-961E3AA7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8163" y="1506981"/>
                        <a:ext cx="6209955" cy="325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8490E6C-34C4-92C0-9EAF-585E33340B88}"/>
              </a:ext>
            </a:extLst>
          </p:cNvPr>
          <p:cNvSpPr txBox="1"/>
          <p:nvPr/>
        </p:nvSpPr>
        <p:spPr>
          <a:xfrm>
            <a:off x="7483176" y="1404868"/>
            <a:ext cx="18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1029EA-1699-1555-7A9F-3E14F27A0DF1}"/>
              </a:ext>
            </a:extLst>
          </p:cNvPr>
          <p:cNvSpPr txBox="1"/>
          <p:nvPr/>
        </p:nvSpPr>
        <p:spPr>
          <a:xfrm>
            <a:off x="7254699" y="1734807"/>
            <a:ext cx="1218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age: 44</a:t>
            </a:r>
          </a:p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Range: 23-65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9E5669-CB39-429B-3D2B-995CA670457D}"/>
              </a:ext>
            </a:extLst>
          </p:cNvPr>
          <p:cNvSpPr txBox="1"/>
          <p:nvPr/>
        </p:nvSpPr>
        <p:spPr>
          <a:xfrm>
            <a:off x="8409491" y="1734807"/>
            <a:ext cx="1218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age: 39</a:t>
            </a:r>
          </a:p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Range: 25-68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1FAB05-C336-BE7C-F9CB-ABE3EAE80FC1}"/>
              </a:ext>
            </a:extLst>
          </p:cNvPr>
          <p:cNvGrpSpPr/>
          <p:nvPr/>
        </p:nvGrpSpPr>
        <p:grpSpPr>
          <a:xfrm>
            <a:off x="6936589" y="4552384"/>
            <a:ext cx="1805873" cy="582766"/>
            <a:chOff x="1198111" y="1173481"/>
            <a:chExt cx="1805873" cy="582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B54AE0-AEB4-C204-1835-E5F257C9D1C5}"/>
                </a:ext>
              </a:extLst>
            </p:cNvPr>
            <p:cNvSpPr txBox="1"/>
            <p:nvPr/>
          </p:nvSpPr>
          <p:spPr>
            <a:xfrm>
              <a:off x="1455396" y="1479248"/>
              <a:ext cx="1220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n=35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98F242-09AF-1EFD-A7CE-5C2C0C5BDE41}"/>
                </a:ext>
              </a:extLst>
            </p:cNvPr>
            <p:cNvSpPr txBox="1"/>
            <p:nvPr/>
          </p:nvSpPr>
          <p:spPr>
            <a:xfrm>
              <a:off x="1198111" y="1173481"/>
              <a:ext cx="1805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CA3FFF-C517-30E2-45B6-79581E804C17}"/>
              </a:ext>
            </a:extLst>
          </p:cNvPr>
          <p:cNvGrpSpPr/>
          <p:nvPr/>
        </p:nvGrpSpPr>
        <p:grpSpPr>
          <a:xfrm>
            <a:off x="8238790" y="4552384"/>
            <a:ext cx="1801573" cy="582766"/>
            <a:chOff x="3674880" y="1173481"/>
            <a:chExt cx="1801573" cy="5827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5DA745-9362-E14B-C32E-F32E4CCCAB62}"/>
                </a:ext>
              </a:extLst>
            </p:cNvPr>
            <p:cNvSpPr txBox="1"/>
            <p:nvPr/>
          </p:nvSpPr>
          <p:spPr>
            <a:xfrm>
              <a:off x="4019985" y="1479248"/>
              <a:ext cx="1220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3F213B-C786-A58C-2DA3-3F103902EF65}"/>
                </a:ext>
              </a:extLst>
            </p:cNvPr>
            <p:cNvSpPr txBox="1"/>
            <p:nvPr/>
          </p:nvSpPr>
          <p:spPr>
            <a:xfrm>
              <a:off x="3674880" y="1173481"/>
              <a:ext cx="1801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33068">
                <a:spcAft>
                  <a:spcPts val="60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HAE type I/II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D9CA72B-D641-C361-3887-B6B133E6D4D0}"/>
              </a:ext>
            </a:extLst>
          </p:cNvPr>
          <p:cNvSpPr/>
          <p:nvPr/>
        </p:nvSpPr>
        <p:spPr>
          <a:xfrm>
            <a:off x="10178978" y="1791130"/>
            <a:ext cx="1600190" cy="756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23270F-2536-A197-2048-EC0C70E0E3D6}"/>
              </a:ext>
            </a:extLst>
          </p:cNvPr>
          <p:cNvSpPr txBox="1"/>
          <p:nvPr/>
        </p:nvSpPr>
        <p:spPr>
          <a:xfrm>
            <a:off x="4519722" y="3843423"/>
            <a:ext cx="1604002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sample (6 hours)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1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= 3.18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F111D5-4D3D-ABFC-5192-3E3F438C3775}"/>
              </a:ext>
            </a:extLst>
          </p:cNvPr>
          <p:cNvSpPr txBox="1"/>
          <p:nvPr/>
        </p:nvSpPr>
        <p:spPr>
          <a:xfrm>
            <a:off x="9824563" y="3937437"/>
            <a:ext cx="1604002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sample (6 hours)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1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= 1.97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61E1D4-6419-3BB1-5053-6E638E6E60F0}"/>
              </a:ext>
            </a:extLst>
          </p:cNvPr>
          <p:cNvSpPr txBox="1"/>
          <p:nvPr/>
        </p:nvSpPr>
        <p:spPr>
          <a:xfrm>
            <a:off x="1808689" y="5768449"/>
            <a:ext cx="10201066" cy="78483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>
              <a:defRPr sz="900" kern="0">
                <a:solidFill>
                  <a:srgbClr val="5F5F5F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HAE, hereditary angioedema;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n, number of participants;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plasma kallikrein; </a:t>
            </a:r>
            <a:r>
              <a:rPr lang="en-US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sPKa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specific plasma kallikrein; V</a:t>
            </a:r>
            <a:r>
              <a:rPr lang="en-US" kern="0" baseline="-25000" dirty="0">
                <a:solidFill>
                  <a:schemeClr val="tx1"/>
                </a:solidFill>
                <a:latin typeface="Arial" charset="0"/>
                <a:cs typeface="Arial" charset="0"/>
              </a:rPr>
              <a:t>max</a:t>
            </a:r>
            <a:r>
              <a:rPr lang="en-US" kern="0" dirty="0">
                <a:solidFill>
                  <a:schemeClr val="tx1"/>
                </a:solidFill>
                <a:latin typeface="Arial" charset="0"/>
                <a:cs typeface="Arial" charset="0"/>
              </a:rPr>
              <a:t>, maximum velocity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848395D5-1AC1-96BF-F69A-15A52842122F}"/>
              </a:ext>
            </a:extLst>
          </p:cNvPr>
          <p:cNvSpPr>
            <a:spLocks noGrp="1"/>
          </p:cNvSpPr>
          <p:nvPr/>
        </p:nvSpPr>
        <p:spPr>
          <a:xfrm>
            <a:off x="11751087" y="6475262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7611"/>
      </p:ext>
    </p:extLst>
  </p:cSld>
  <p:clrMapOvr>
    <a:masterClrMapping/>
  </p:clrMapOvr>
</p:sld>
</file>

<file path=ppt/theme/theme1.xml><?xml version="1.0" encoding="utf-8"?>
<a:theme xmlns:a="http://schemas.openxmlformats.org/drawingml/2006/main" name="KalVista Corporate PPT Template">
  <a:themeElements>
    <a:clrScheme name="KalVista">
      <a:dk1>
        <a:srgbClr val="5F5F5F"/>
      </a:dk1>
      <a:lt1>
        <a:srgbClr val="FFFFFF"/>
      </a:lt1>
      <a:dk2>
        <a:srgbClr val="0D4167"/>
      </a:dk2>
      <a:lt2>
        <a:srgbClr val="D9D7D9"/>
      </a:lt2>
      <a:accent1>
        <a:srgbClr val="D9D7D9"/>
      </a:accent1>
      <a:accent2>
        <a:srgbClr val="ADCF3B"/>
      </a:accent2>
      <a:accent3>
        <a:srgbClr val="0D4167"/>
      </a:accent3>
      <a:accent4>
        <a:srgbClr val="00839F"/>
      </a:accent4>
      <a:accent5>
        <a:srgbClr val="F85110"/>
      </a:accent5>
      <a:accent6>
        <a:srgbClr val="5F5F5F"/>
      </a:accent6>
      <a:hlink>
        <a:srgbClr val="1A3DB4"/>
      </a:hlink>
      <a:folHlink>
        <a:srgbClr val="9999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err="1">
            <a:ln>
              <a:noFill/>
            </a:ln>
            <a:solidFill>
              <a:schemeClr val="tx2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Vant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lVista Corporate Template 020521.potx" id="{9398E684-3E4F-4C82-A4AE-F5E6638BBDBB}" vid="{39B185D3-22FB-4184-87E8-6E9A51B2C6F7}"/>
    </a:ext>
  </a:extLst>
</a:theme>
</file>

<file path=ppt/theme/theme2.xml><?xml version="1.0" encoding="utf-8"?>
<a:theme xmlns:a="http://schemas.openxmlformats.org/drawingml/2006/main" name="1_KalVista Corporate PPT Template">
  <a:themeElements>
    <a:clrScheme name="KalVista">
      <a:dk1>
        <a:srgbClr val="5F5F5F"/>
      </a:dk1>
      <a:lt1>
        <a:srgbClr val="FFFFFF"/>
      </a:lt1>
      <a:dk2>
        <a:srgbClr val="0D4167"/>
      </a:dk2>
      <a:lt2>
        <a:srgbClr val="D9D7D9"/>
      </a:lt2>
      <a:accent1>
        <a:srgbClr val="D9D7D9"/>
      </a:accent1>
      <a:accent2>
        <a:srgbClr val="ADCF3B"/>
      </a:accent2>
      <a:accent3>
        <a:srgbClr val="0D4167"/>
      </a:accent3>
      <a:accent4>
        <a:srgbClr val="00839F"/>
      </a:accent4>
      <a:accent5>
        <a:srgbClr val="F85110"/>
      </a:accent5>
      <a:accent6>
        <a:srgbClr val="5F5F5F"/>
      </a:accent6>
      <a:hlink>
        <a:srgbClr val="1A3DB4"/>
      </a:hlink>
      <a:folHlink>
        <a:srgbClr val="9999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err="1">
            <a:ln>
              <a:noFill/>
            </a:ln>
            <a:solidFill>
              <a:schemeClr val="tx2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Vant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lVista Corporate Template 020521.potx" id="{9398E684-3E4F-4C82-A4AE-F5E6638BBDBB}" vid="{39B185D3-22FB-4184-87E8-6E9A51B2C6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9f0fc-054c-4f4b-b4a3-7983f66e4874" xsi:nil="true"/>
    <lcf76f155ced4ddcb4097134ff3c332f xmlns="16c4d96e-206f-4709-a4dc-24704e0182d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8" ma:contentTypeDescription="Create a new document." ma:contentTypeScope="" ma:versionID="da2cc7df4ef8d54dd8e12720fbf05e24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f3f38938a0a6d9875001a5d37a37d719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d1d062-8130-4f6d-9ab5-a9a710a8ebb1}" ma:internalName="TaxCatchAll" ma:showField="CatchAllData" ma:web="1c39f0fc-054c-4f4b-b4a3-7983f66e4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901db-1bba-451d-96b4-ae9e59f87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B70E02-86D8-4507-9AC9-40BC3E8C5D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46E08B-4DDE-43D7-889B-E9D6CC58D33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1c39f0fc-054c-4f4b-b4a3-7983f66e4874"/>
    <ds:schemaRef ds:uri="http://schemas.microsoft.com/office/infopath/2007/PartnerControls"/>
    <ds:schemaRef ds:uri="16c4d96e-206f-4709-a4dc-24704e0182d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B1A7113-885C-47AE-A14D-0BCB3B387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KV Congress Template</Template>
  <TotalTime>9664</TotalTime>
  <Words>1690</Words>
  <Application>Microsoft Office PowerPoint</Application>
  <PresentationFormat>Widescreen</PresentationFormat>
  <Paragraphs>189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Segoe UI</vt:lpstr>
      <vt:lpstr>KalVista Corporate PPT Template</vt:lpstr>
      <vt:lpstr>1_KalVista Corporate PPT Template</vt:lpstr>
      <vt:lpstr>Prism 10</vt:lpstr>
      <vt:lpstr>A specific, sensitive assay measuring patient sample plasma kallikrein activity</vt:lpstr>
      <vt:lpstr>Disclosures</vt:lpstr>
      <vt:lpstr>Study Overview</vt:lpstr>
      <vt:lpstr>Measuring sPKa Activity in Plasma  </vt:lpstr>
      <vt:lpstr>Cold Exposure Increases Amidolytic Activity in Plasma </vt:lpstr>
      <vt:lpstr>Using a Specific PKa inhibitor Is Essential to Establishing Assay Specificity </vt:lpstr>
      <vt:lpstr>Measuring sPKa Activity Improves Assay Sensitivity </vt:lpstr>
      <vt:lpstr>sPKa Activity in Plasma Samples From Healthy Individuals and Those With HAE </vt:lpstr>
      <vt:lpstr>sPKa Activity in Plasma Samples From Women  and Men </vt:lpstr>
      <vt:lpstr>sPKa Activity in HAE-nC1INH: Case Study 1 </vt:lpstr>
      <vt:lpstr>sPKa Activity in HAE-nC1INH: Case Study 2 </vt:lpstr>
      <vt:lpstr>Conclusions </vt:lpstr>
      <vt:lpstr>Authors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Monique O'Leary</cp:lastModifiedBy>
  <cp:revision>171</cp:revision>
  <dcterms:created xsi:type="dcterms:W3CDTF">2024-01-16T16:12:13Z</dcterms:created>
  <dcterms:modified xsi:type="dcterms:W3CDTF">2024-08-23T17:06:45Z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0x0101006638E005F3D0ED49ABF3BD531879F9CC</vt:lpwstr>
  </property>
  <property fmtid="{D5CDD505-2E9C-101B-9397-08002B2CF9AE}" pid="3" name="MediaServiceImageTags">
    <vt:lpwstr/>
  </property>
</Properties>
</file>