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3"/>
  </p:notesMasterIdLst>
  <p:handoutMasterIdLst>
    <p:handoutMasterId r:id="rId14"/>
  </p:handoutMasterIdLst>
  <p:sldIdLst>
    <p:sldId id="2142" r:id="rId2"/>
    <p:sldId id="2137" r:id="rId3"/>
    <p:sldId id="2145" r:id="rId4"/>
    <p:sldId id="2146" r:id="rId5"/>
    <p:sldId id="2147" r:id="rId6"/>
    <p:sldId id="2163" r:id="rId7"/>
    <p:sldId id="2164" r:id="rId8"/>
    <p:sldId id="2144" r:id="rId9"/>
    <p:sldId id="2168" r:id="rId10"/>
    <p:sldId id="2166" r:id="rId11"/>
    <p:sldId id="2167" r:id="rId1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511" userDrawn="1">
          <p15:clr>
            <a:srgbClr val="A4A3A4"/>
          </p15:clr>
        </p15:guide>
        <p15:guide id="2" orient="horz" pos="162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FA39A1-D545-3E88-9A7C-AB16BFC931D2}" name="Monique O'Leary" initials="MO" userId="Monique O'Leary"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isa DeGuzman (Oxford PharmaGenesis)" initials="M" lastIdx="95" clrIdx="0">
    <p:extLst>
      <p:ext uri="{19B8F6BF-5375-455C-9EA6-DF929625EA0E}">
        <p15:presenceInfo xmlns:p15="http://schemas.microsoft.com/office/powerpoint/2012/main" userId="Marisa DeGuzman (Oxford PharmaGenesis)" providerId="None"/>
      </p:ext>
    </p:extLst>
  </p:cmAuthor>
  <p:cmAuthor id="2" name="Alicia Pfaff" initials="AP" lastIdx="4" clrIdx="1">
    <p:extLst>
      <p:ext uri="{19B8F6BF-5375-455C-9EA6-DF929625EA0E}">
        <p15:presenceInfo xmlns:p15="http://schemas.microsoft.com/office/powerpoint/2012/main" userId="S::alicia.pfaff@pharmagenesis.com::c0bbe828-7122-4e40-ad25-07c66c7fee55" providerId="AD"/>
      </p:ext>
    </p:extLst>
  </p:cmAuthor>
  <p:cmAuthor id="3" name="Annotation" initials="A" lastIdx="2" clrIdx="2">
    <p:extLst>
      <p:ext uri="{19B8F6BF-5375-455C-9EA6-DF929625EA0E}">
        <p15:presenceInfo xmlns:p15="http://schemas.microsoft.com/office/powerpoint/2012/main" userId="Annotation" providerId="None"/>
      </p:ext>
    </p:extLst>
  </p:cmAuthor>
  <p:cmAuthor id="4" name="scott.forbes" initials="SF" lastIdx="7" clrIdx="3">
    <p:extLst>
      <p:ext uri="{19B8F6BF-5375-455C-9EA6-DF929625EA0E}">
        <p15:presenceInfo xmlns:p15="http://schemas.microsoft.com/office/powerpoint/2012/main" userId="scott.forbes" providerId="None"/>
      </p:ext>
    </p:extLst>
  </p:cmAuthor>
  <p:cmAuthor id="5" name="Monique O'Leary" initials="MO" lastIdx="6" clrIdx="4">
    <p:extLst>
      <p:ext uri="{19B8F6BF-5375-455C-9EA6-DF929625EA0E}">
        <p15:presenceInfo xmlns:p15="http://schemas.microsoft.com/office/powerpoint/2012/main" userId="Monique O'Lear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B8C7"/>
    <a:srgbClr val="DDF9FF"/>
    <a:srgbClr val="B9F3FF"/>
    <a:srgbClr val="A3C4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429" autoAdjust="0"/>
    <p:restoredTop sz="85607" autoAdjust="0"/>
  </p:normalViewPr>
  <p:slideViewPr>
    <p:cSldViewPr snapToGrid="0" snapToObjects="1">
      <p:cViewPr varScale="1">
        <p:scale>
          <a:sx n="116" d="100"/>
          <a:sy n="116" d="100"/>
        </p:scale>
        <p:origin x="1914" y="96"/>
      </p:cViewPr>
      <p:guideLst>
        <p:guide pos="5511"/>
        <p:guide orient="horz" pos="162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snapToObjects="1">
      <p:cViewPr varScale="1">
        <p:scale>
          <a:sx n="79" d="100"/>
          <a:sy n="79" d="100"/>
        </p:scale>
        <p:origin x="394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AD1291-24B1-4568-4B1F-3F122A4B226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23E8441-C188-45F3-E274-DAEE6F0702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1BAD259-8575-664F-A45C-318823AB320C}" type="datetimeFigureOut">
              <a:rPr lang="en-US" smtClean="0"/>
              <a:t>8/29/2024</a:t>
            </a:fld>
            <a:endParaRPr lang="en-US" dirty="0"/>
          </a:p>
        </p:txBody>
      </p:sp>
      <p:sp>
        <p:nvSpPr>
          <p:cNvPr id="4" name="Footer Placeholder 3">
            <a:extLst>
              <a:ext uri="{FF2B5EF4-FFF2-40B4-BE49-F238E27FC236}">
                <a16:creationId xmlns:a16="http://schemas.microsoft.com/office/drawing/2014/main" id="{18104FF3-D4EC-CA14-8A06-78331A9B4D5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540165C-2767-51C6-199E-15957B9C949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2C3E645-1F95-AC4B-B13F-B95B0B210EC4}" type="slidenum">
              <a:rPr lang="en-US" smtClean="0"/>
              <a:t>‹#›</a:t>
            </a:fld>
            <a:endParaRPr lang="en-US" dirty="0"/>
          </a:p>
        </p:txBody>
      </p:sp>
    </p:spTree>
    <p:extLst>
      <p:ext uri="{BB962C8B-B14F-4D97-AF65-F5344CB8AC3E}">
        <p14:creationId xmlns:p14="http://schemas.microsoft.com/office/powerpoint/2010/main" val="1035907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E410A9-03AB-440D-B410-12522A15DC89}" type="datetimeFigureOut">
              <a:rPr lang="en-US" smtClean="0"/>
              <a:t>8/29/2024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69CDAB-0C85-4D02-9E3D-3BF30069DED2}" type="slidenum">
              <a:rPr lang="en-US" smtClean="0"/>
              <a:t>‹#›</a:t>
            </a:fld>
            <a:endParaRPr lang="en-US" dirty="0"/>
          </a:p>
        </p:txBody>
      </p:sp>
    </p:spTree>
    <p:extLst>
      <p:ext uri="{BB962C8B-B14F-4D97-AF65-F5344CB8AC3E}">
        <p14:creationId xmlns:p14="http://schemas.microsoft.com/office/powerpoint/2010/main" val="2208299188"/>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69CDAB-0C85-4D02-9E3D-3BF30069DED2}" type="slidenum">
              <a:rPr lang="en-US" smtClean="0"/>
              <a:t>1</a:t>
            </a:fld>
            <a:endParaRPr lang="en-US" dirty="0"/>
          </a:p>
        </p:txBody>
      </p:sp>
    </p:spTree>
    <p:extLst>
      <p:ext uri="{BB962C8B-B14F-4D97-AF65-F5344CB8AC3E}">
        <p14:creationId xmlns:p14="http://schemas.microsoft.com/office/powerpoint/2010/main" val="178203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69CDAB-0C85-4D02-9E3D-3BF30069DED2}" type="slidenum">
              <a:rPr lang="en-US" smtClean="0"/>
              <a:t>10</a:t>
            </a:fld>
            <a:endParaRPr lang="en-US" dirty="0"/>
          </a:p>
        </p:txBody>
      </p:sp>
    </p:spTree>
    <p:extLst>
      <p:ext uri="{BB962C8B-B14F-4D97-AF65-F5344CB8AC3E}">
        <p14:creationId xmlns:p14="http://schemas.microsoft.com/office/powerpoint/2010/main" val="997888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69CDAB-0C85-4D02-9E3D-3BF30069DED2}" type="slidenum">
              <a:rPr lang="en-US" smtClean="0"/>
              <a:t>11</a:t>
            </a:fld>
            <a:endParaRPr lang="en-US" dirty="0"/>
          </a:p>
        </p:txBody>
      </p:sp>
    </p:spTree>
    <p:extLst>
      <p:ext uri="{BB962C8B-B14F-4D97-AF65-F5344CB8AC3E}">
        <p14:creationId xmlns:p14="http://schemas.microsoft.com/office/powerpoint/2010/main" val="3103486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69CDAB-0C85-4D02-9E3D-3BF30069DED2}" type="slidenum">
              <a:rPr lang="en-US" smtClean="0"/>
              <a:t>2</a:t>
            </a:fld>
            <a:endParaRPr lang="en-US" dirty="0"/>
          </a:p>
        </p:txBody>
      </p:sp>
    </p:spTree>
    <p:extLst>
      <p:ext uri="{BB962C8B-B14F-4D97-AF65-F5344CB8AC3E}">
        <p14:creationId xmlns:p14="http://schemas.microsoft.com/office/powerpoint/2010/main" val="941884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69CDAB-0C85-4D02-9E3D-3BF30069DED2}" type="slidenum">
              <a:rPr lang="en-US" smtClean="0"/>
              <a:t>3</a:t>
            </a:fld>
            <a:endParaRPr lang="en-US" dirty="0"/>
          </a:p>
        </p:txBody>
      </p:sp>
    </p:spTree>
    <p:extLst>
      <p:ext uri="{BB962C8B-B14F-4D97-AF65-F5344CB8AC3E}">
        <p14:creationId xmlns:p14="http://schemas.microsoft.com/office/powerpoint/2010/main" val="2160082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69CDAB-0C85-4D02-9E3D-3BF30069DED2}" type="slidenum">
              <a:rPr lang="en-US" smtClean="0"/>
              <a:t>4</a:t>
            </a:fld>
            <a:endParaRPr lang="en-US" dirty="0"/>
          </a:p>
        </p:txBody>
      </p:sp>
    </p:spTree>
    <p:extLst>
      <p:ext uri="{BB962C8B-B14F-4D97-AF65-F5344CB8AC3E}">
        <p14:creationId xmlns:p14="http://schemas.microsoft.com/office/powerpoint/2010/main" val="2160082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69CDAB-0C85-4D02-9E3D-3BF30069DED2}" type="slidenum">
              <a:rPr lang="en-US" smtClean="0"/>
              <a:t>5</a:t>
            </a:fld>
            <a:endParaRPr lang="en-US" dirty="0"/>
          </a:p>
        </p:txBody>
      </p:sp>
    </p:spTree>
    <p:extLst>
      <p:ext uri="{BB962C8B-B14F-4D97-AF65-F5344CB8AC3E}">
        <p14:creationId xmlns:p14="http://schemas.microsoft.com/office/powerpoint/2010/main" val="3077809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endParaRPr lang="en-US" kern="0" dirty="0"/>
          </a:p>
        </p:txBody>
      </p:sp>
      <p:sp>
        <p:nvSpPr>
          <p:cNvPr id="4" name="Slide Number Placeholder 3"/>
          <p:cNvSpPr>
            <a:spLocks noGrp="1"/>
          </p:cNvSpPr>
          <p:nvPr>
            <p:ph type="sldNum" sz="quarter" idx="5"/>
          </p:nvPr>
        </p:nvSpPr>
        <p:spPr/>
        <p:txBody>
          <a:bodyPr/>
          <a:lstStyle/>
          <a:p>
            <a:fld id="{BC69CDAB-0C85-4D02-9E3D-3BF30069DED2}" type="slidenum">
              <a:rPr lang="en-US" smtClean="0"/>
              <a:t>6</a:t>
            </a:fld>
            <a:endParaRPr lang="en-US" dirty="0"/>
          </a:p>
        </p:txBody>
      </p:sp>
    </p:spTree>
    <p:extLst>
      <p:ext uri="{BB962C8B-B14F-4D97-AF65-F5344CB8AC3E}">
        <p14:creationId xmlns:p14="http://schemas.microsoft.com/office/powerpoint/2010/main" val="985836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700" dirty="0"/>
              <a:t>Participant characteristics were balanced across groups</a:t>
            </a:r>
          </a:p>
        </p:txBody>
      </p:sp>
      <p:sp>
        <p:nvSpPr>
          <p:cNvPr id="4" name="Slide Number Placeholder 3"/>
          <p:cNvSpPr>
            <a:spLocks noGrp="1"/>
          </p:cNvSpPr>
          <p:nvPr>
            <p:ph type="sldNum" sz="quarter" idx="5"/>
          </p:nvPr>
        </p:nvSpPr>
        <p:spPr/>
        <p:txBody>
          <a:bodyPr/>
          <a:lstStyle/>
          <a:p>
            <a:fld id="{BC69CDAB-0C85-4D02-9E3D-3BF30069DED2}" type="slidenum">
              <a:rPr lang="en-US" smtClean="0"/>
              <a:t>7</a:t>
            </a:fld>
            <a:endParaRPr lang="en-US" dirty="0"/>
          </a:p>
        </p:txBody>
      </p:sp>
    </p:spTree>
    <p:extLst>
      <p:ext uri="{BB962C8B-B14F-4D97-AF65-F5344CB8AC3E}">
        <p14:creationId xmlns:p14="http://schemas.microsoft.com/office/powerpoint/2010/main" val="721472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69CDAB-0C85-4D02-9E3D-3BF30069DED2}" type="slidenum">
              <a:rPr lang="en-US" smtClean="0"/>
              <a:t>8</a:t>
            </a:fld>
            <a:endParaRPr lang="en-US" dirty="0"/>
          </a:p>
        </p:txBody>
      </p:sp>
    </p:spTree>
    <p:extLst>
      <p:ext uri="{BB962C8B-B14F-4D97-AF65-F5344CB8AC3E}">
        <p14:creationId xmlns:p14="http://schemas.microsoft.com/office/powerpoint/2010/main" val="1202808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Treatment-related TEAEs occurred in 2 participants treated with 300mg (dyspepsia [n=1, 1.2%], fatigue [n=1, 1.2%]), 6 participants with 600mg (dyspepsia, upper abdominal pain, nausea, back pain, hot flush [n=1, 0.7% each], headache [n=2, 1.3%]), and 6 participants treated with placebo (anal incontinence, nausea, dysgeusia, irregular menstruation, rash [n=1, 0.7% each], headache [n=2, 1.4%]); none were grade 3 or higher, serious, or resulted in death or discontinuation</a:t>
            </a:r>
          </a:p>
          <a:p>
            <a:endParaRPr lang="en-US"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No occurrences of dysphagia or TEAEs related to swallowing were reported</a:t>
            </a:r>
          </a:p>
          <a:p>
            <a:endParaRPr lang="en-US" dirty="0"/>
          </a:p>
        </p:txBody>
      </p:sp>
      <p:sp>
        <p:nvSpPr>
          <p:cNvPr id="4" name="Slide Number Placeholder 3"/>
          <p:cNvSpPr>
            <a:spLocks noGrp="1"/>
          </p:cNvSpPr>
          <p:nvPr>
            <p:ph type="sldNum" sz="quarter" idx="5"/>
          </p:nvPr>
        </p:nvSpPr>
        <p:spPr/>
        <p:txBody>
          <a:bodyPr/>
          <a:lstStyle/>
          <a:p>
            <a:fld id="{BC69CDAB-0C85-4D02-9E3D-3BF30069DED2}" type="slidenum">
              <a:rPr lang="en-US" smtClean="0"/>
              <a:t>9</a:t>
            </a:fld>
            <a:endParaRPr lang="en-US" dirty="0"/>
          </a:p>
        </p:txBody>
      </p:sp>
    </p:spTree>
    <p:extLst>
      <p:ext uri="{BB962C8B-B14F-4D97-AF65-F5344CB8AC3E}">
        <p14:creationId xmlns:p14="http://schemas.microsoft.com/office/powerpoint/2010/main" val="329065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1BCB5-105B-7E1F-097F-02B05FCA7996}"/>
              </a:ext>
            </a:extLst>
          </p:cNvPr>
          <p:cNvSpPr/>
          <p:nvPr userDrawn="1"/>
        </p:nvSpPr>
        <p:spPr bwMode="auto">
          <a:xfrm>
            <a:off x="1" y="-7975"/>
            <a:ext cx="9144000" cy="5151475"/>
          </a:xfrm>
          <a:prstGeom prst="rect">
            <a:avLst/>
          </a:prstGeom>
          <a:solidFill>
            <a:schemeClr val="tx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a:ln>
                <a:noFill/>
              </a:ln>
              <a:solidFill>
                <a:schemeClr val="bg1"/>
              </a:solidFill>
              <a:effectLst/>
              <a:latin typeface="+mn-lt"/>
              <a:ea typeface="ＭＳ Ｐゴシック" charset="0"/>
            </a:endParaRPr>
          </a:p>
        </p:txBody>
      </p:sp>
      <p:sp>
        <p:nvSpPr>
          <p:cNvPr id="5" name="Right Triangle 4">
            <a:extLst>
              <a:ext uri="{FF2B5EF4-FFF2-40B4-BE49-F238E27FC236}">
                <a16:creationId xmlns:a16="http://schemas.microsoft.com/office/drawing/2014/main" id="{3C22D876-C6D2-8351-30EF-25C1B2AAF9A1}"/>
              </a:ext>
            </a:extLst>
          </p:cNvPr>
          <p:cNvSpPr/>
          <p:nvPr userDrawn="1"/>
        </p:nvSpPr>
        <p:spPr bwMode="auto">
          <a:xfrm rot="5400000">
            <a:off x="-225230" y="205966"/>
            <a:ext cx="4231150" cy="3780691"/>
          </a:xfrm>
          <a:prstGeom prst="rtTriangle">
            <a:avLst/>
          </a:prstGeom>
          <a:solidFill>
            <a:schemeClr val="accent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marL="0" marR="0" indent="0" algn="l" defTabSz="6858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a:ln>
                <a:noFill/>
              </a:ln>
              <a:solidFill>
                <a:schemeClr val="bg1"/>
              </a:solidFill>
              <a:effectLst/>
              <a:latin typeface="+mn-lt"/>
              <a:ea typeface="ＭＳ Ｐゴシック" charset="0"/>
            </a:endParaRPr>
          </a:p>
        </p:txBody>
      </p:sp>
      <p:sp>
        <p:nvSpPr>
          <p:cNvPr id="20" name="Rectangle 2">
            <a:extLst>
              <a:ext uri="{FF2B5EF4-FFF2-40B4-BE49-F238E27FC236}">
                <a16:creationId xmlns:a16="http://schemas.microsoft.com/office/drawing/2014/main" id="{8762EEC4-6216-35DC-B322-9B6913EB6629}"/>
              </a:ext>
            </a:extLst>
          </p:cNvPr>
          <p:cNvSpPr>
            <a:spLocks noGrp="1" noChangeArrowheads="1"/>
          </p:cNvSpPr>
          <p:nvPr>
            <p:ph type="ctrTitle"/>
          </p:nvPr>
        </p:nvSpPr>
        <p:spPr>
          <a:xfrm>
            <a:off x="1821437" y="2353450"/>
            <a:ext cx="6852356" cy="1624647"/>
          </a:xfrm>
          <a:prstGeom prst="rect">
            <a:avLst/>
          </a:prstGeom>
        </p:spPr>
        <p:txBody>
          <a:bodyPr anchor="b"/>
          <a:lstStyle>
            <a:lvl1pPr algn="r" defTabSz="449252" eaLnBrk="1" hangingPunct="1">
              <a:lnSpc>
                <a:spcPct val="90000"/>
              </a:lnSpc>
              <a:buClr>
                <a:srgbClr val="46829E"/>
              </a:buClr>
              <a:tabLst>
                <a:tab pos="0" algn="l"/>
                <a:tab pos="914378" algn="l"/>
                <a:tab pos="1828754" algn="l"/>
                <a:tab pos="2743132" algn="l"/>
                <a:tab pos="3657509" algn="l"/>
                <a:tab pos="4571886" algn="l"/>
                <a:tab pos="5486263" algn="l"/>
                <a:tab pos="6400640" algn="l"/>
                <a:tab pos="7315017" algn="l"/>
                <a:tab pos="8229395" algn="l"/>
                <a:tab pos="9143771" algn="l"/>
                <a:tab pos="10058149" algn="l"/>
              </a:tabLst>
              <a:defRPr sz="3600" b="1">
                <a:solidFill>
                  <a:schemeClr val="bg1"/>
                </a:solidFill>
                <a:latin typeface="Arial" charset="0"/>
                <a:ea typeface="Arial" charset="0"/>
                <a:cs typeface="Arial" charset="0"/>
              </a:defRPr>
            </a:lvl1pPr>
          </a:lstStyle>
          <a:p>
            <a:pPr lvl="0"/>
            <a:r>
              <a:rPr lang="en-GB" noProof="0" dirty="0"/>
              <a:t>Click to edit Master title style</a:t>
            </a:r>
          </a:p>
        </p:txBody>
      </p:sp>
      <p:sp>
        <p:nvSpPr>
          <p:cNvPr id="21" name="Rectangle 3">
            <a:extLst>
              <a:ext uri="{FF2B5EF4-FFF2-40B4-BE49-F238E27FC236}">
                <a16:creationId xmlns:a16="http://schemas.microsoft.com/office/drawing/2014/main" id="{79296487-F8F1-522E-374B-6D40D58F7A75}"/>
              </a:ext>
            </a:extLst>
          </p:cNvPr>
          <p:cNvSpPr>
            <a:spLocks noGrp="1" noChangeArrowheads="1"/>
          </p:cNvSpPr>
          <p:nvPr>
            <p:ph type="subTitle" idx="1"/>
          </p:nvPr>
        </p:nvSpPr>
        <p:spPr>
          <a:xfrm>
            <a:off x="3641271" y="4136433"/>
            <a:ext cx="5032522" cy="465766"/>
          </a:xfrm>
          <a:prstGeom prst="rect">
            <a:avLst/>
          </a:prstGeom>
        </p:spPr>
        <p:txBody>
          <a:bodyPr/>
          <a:lstStyle>
            <a:lvl1pPr marL="0" indent="0" algn="r">
              <a:lnSpc>
                <a:spcPct val="100000"/>
              </a:lnSpc>
              <a:buFontTx/>
              <a:buNone/>
              <a:defRPr sz="1800" b="0">
                <a:solidFill>
                  <a:schemeClr val="bg1"/>
                </a:solidFill>
                <a:latin typeface="Arial" charset="0"/>
                <a:ea typeface="Arial" charset="0"/>
                <a:cs typeface="Arial" charset="0"/>
              </a:defRPr>
            </a:lvl1pPr>
          </a:lstStyle>
          <a:p>
            <a:pPr lvl="0"/>
            <a:r>
              <a:rPr lang="en-GB" noProof="0" dirty="0"/>
              <a:t>Click to edit Master subtitle style</a:t>
            </a:r>
          </a:p>
        </p:txBody>
      </p:sp>
      <p:cxnSp>
        <p:nvCxnSpPr>
          <p:cNvPr id="24" name="Straight Connector 23">
            <a:extLst>
              <a:ext uri="{FF2B5EF4-FFF2-40B4-BE49-F238E27FC236}">
                <a16:creationId xmlns:a16="http://schemas.microsoft.com/office/drawing/2014/main" id="{1502B01C-C419-CFF2-5B50-051F5CEAAA13}"/>
              </a:ext>
            </a:extLst>
          </p:cNvPr>
          <p:cNvCxnSpPr>
            <a:cxnSpLocks/>
          </p:cNvCxnSpPr>
          <p:nvPr userDrawn="1"/>
        </p:nvCxnSpPr>
        <p:spPr bwMode="auto">
          <a:xfrm flipH="1">
            <a:off x="2291644" y="4079697"/>
            <a:ext cx="6852356" cy="0"/>
          </a:xfrm>
          <a:prstGeom prst="line">
            <a:avLst/>
          </a:prstGeom>
          <a:solidFill>
            <a:schemeClr val="accent1"/>
          </a:solidFill>
          <a:ln w="254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382854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704302CB-792A-4A41-9593-78A616A89501}"/>
              </a:ext>
            </a:extLst>
          </p:cNvPr>
          <p:cNvSpPr>
            <a:spLocks noGrp="1" noChangeArrowheads="1"/>
          </p:cNvSpPr>
          <p:nvPr>
            <p:ph type="title"/>
          </p:nvPr>
        </p:nvSpPr>
        <p:spPr>
          <a:xfrm>
            <a:off x="287080" y="184064"/>
            <a:ext cx="8580875" cy="678578"/>
          </a:xfrm>
          <a:prstGeom prst="rect">
            <a:avLst/>
          </a:prstGeom>
          <a:noFill/>
          <a:ln w="9525">
            <a:noFill/>
            <a:miter lim="800000"/>
          </a:ln>
        </p:spPr>
        <p:txBody>
          <a:bodyPr vert="horz" wrap="square" lIns="91440" tIns="45720" rIns="91440" bIns="45720" numCol="1" anchor="b" anchorCtr="0" compatLnSpc="1">
            <a:prstTxWarp prst="textNoShape">
              <a:avLst/>
            </a:prstTxWarp>
          </a:bodyPr>
          <a:lstStyle/>
          <a:p>
            <a:pPr lvl="0"/>
            <a:r>
              <a:rPr lang="en-GB" dirty="0"/>
              <a:t>Click to edit Master title style</a:t>
            </a:r>
          </a:p>
        </p:txBody>
      </p:sp>
      <p:sp>
        <p:nvSpPr>
          <p:cNvPr id="11" name="Content Placeholder 10">
            <a:extLst>
              <a:ext uri="{FF2B5EF4-FFF2-40B4-BE49-F238E27FC236}">
                <a16:creationId xmlns:a16="http://schemas.microsoft.com/office/drawing/2014/main" id="{0FB5DD85-C6AF-4F5A-AAB7-F30C7A5F540E}"/>
              </a:ext>
            </a:extLst>
          </p:cNvPr>
          <p:cNvSpPr>
            <a:spLocks noGrp="1"/>
          </p:cNvSpPr>
          <p:nvPr>
            <p:ph sz="quarter" idx="10"/>
          </p:nvPr>
        </p:nvSpPr>
        <p:spPr>
          <a:xfrm>
            <a:off x="286900" y="1074149"/>
            <a:ext cx="8580875" cy="379080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Slide Number Placeholder 3">
            <a:extLst>
              <a:ext uri="{FF2B5EF4-FFF2-40B4-BE49-F238E27FC236}">
                <a16:creationId xmlns:a16="http://schemas.microsoft.com/office/drawing/2014/main" id="{B0AFE1ED-3333-4FA6-81CA-E7844D768363}"/>
              </a:ext>
            </a:extLst>
          </p:cNvPr>
          <p:cNvSpPr>
            <a:spLocks noGrp="1"/>
          </p:cNvSpPr>
          <p:nvPr>
            <p:ph type="sldNum" sz="quarter" idx="4"/>
          </p:nvPr>
        </p:nvSpPr>
        <p:spPr>
          <a:xfrm>
            <a:off x="8752114" y="4832051"/>
            <a:ext cx="391886" cy="274637"/>
          </a:xfrm>
          <a:prstGeom prst="rect">
            <a:avLst/>
          </a:prstGeom>
        </p:spPr>
        <p:txBody>
          <a:bodyPr vert="horz" lIns="91440" tIns="45720" rIns="91440" bIns="45720" rtlCol="0" anchor="ctr"/>
          <a:lstStyle>
            <a:lvl1pPr algn="ctr">
              <a:defRPr sz="1100" b="1">
                <a:solidFill>
                  <a:schemeClr val="bg1"/>
                </a:solidFill>
              </a:defRPr>
            </a:lvl1pPr>
          </a:lstStyle>
          <a:p>
            <a:fld id="{CA8081DE-3010-4FA2-AAF2-9639CD890589}" type="slidenum">
              <a:rPr lang="en-US" smtClean="0"/>
              <a:pPr/>
              <a:t>‹#›</a:t>
            </a:fld>
            <a:endParaRPr lang="en-US" dirty="0"/>
          </a:p>
        </p:txBody>
      </p:sp>
      <p:cxnSp>
        <p:nvCxnSpPr>
          <p:cNvPr id="2" name="Straight Connector 1">
            <a:extLst>
              <a:ext uri="{FF2B5EF4-FFF2-40B4-BE49-F238E27FC236}">
                <a16:creationId xmlns:a16="http://schemas.microsoft.com/office/drawing/2014/main" id="{272FE163-535F-206F-6C3D-30488F780F6A}"/>
              </a:ext>
            </a:extLst>
          </p:cNvPr>
          <p:cNvCxnSpPr>
            <a:cxnSpLocks/>
          </p:cNvCxnSpPr>
          <p:nvPr userDrawn="1"/>
        </p:nvCxnSpPr>
        <p:spPr bwMode="auto">
          <a:xfrm flipH="1">
            <a:off x="-5760" y="953106"/>
            <a:ext cx="8873535" cy="0"/>
          </a:xfrm>
          <a:prstGeom prst="line">
            <a:avLst/>
          </a:prstGeom>
          <a:solidFill>
            <a:schemeClr val="accent1"/>
          </a:solidFill>
          <a:ln w="25400" cap="flat" cmpd="sng" algn="ctr">
            <a:solidFill>
              <a:schemeClr val="accent2"/>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3" name="Footer Placeholder 3">
            <a:extLst>
              <a:ext uri="{FF2B5EF4-FFF2-40B4-BE49-F238E27FC236}">
                <a16:creationId xmlns:a16="http://schemas.microsoft.com/office/drawing/2014/main" id="{4ADC81AA-BD25-8152-DDF4-CEAF6A358BBF}"/>
              </a:ext>
            </a:extLst>
          </p:cNvPr>
          <p:cNvSpPr>
            <a:spLocks noGrp="1"/>
          </p:cNvSpPr>
          <p:nvPr>
            <p:ph type="ftr" sz="quarter" idx="3"/>
          </p:nvPr>
        </p:nvSpPr>
        <p:spPr>
          <a:xfrm>
            <a:off x="287079" y="4867768"/>
            <a:ext cx="8404897" cy="274637"/>
          </a:xfrm>
          <a:prstGeom prst="rect">
            <a:avLst/>
          </a:prstGeom>
        </p:spPr>
        <p:txBody>
          <a:bodyPr vert="horz" lIns="91440" tIns="45720" rIns="91440" bIns="27432" rtlCol="0" anchor="b"/>
          <a:lstStyle>
            <a:lvl1pPr algn="l">
              <a:lnSpc>
                <a:spcPct val="90000"/>
              </a:lnSpc>
              <a:defRPr sz="600">
                <a:solidFill>
                  <a:schemeClr val="tx1">
                    <a:tint val="82000"/>
                  </a:schemeClr>
                </a:solidFill>
              </a:defRPr>
            </a:lvl1pPr>
          </a:lstStyle>
          <a:p>
            <a:endParaRPr lang="en-US" dirty="0"/>
          </a:p>
        </p:txBody>
      </p:sp>
    </p:spTree>
    <p:extLst>
      <p:ext uri="{BB962C8B-B14F-4D97-AF65-F5344CB8AC3E}">
        <p14:creationId xmlns:p14="http://schemas.microsoft.com/office/powerpoint/2010/main" val="3588179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Slide">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543387D8-496A-325B-E244-8141B13F4B71}"/>
              </a:ext>
            </a:extLst>
          </p:cNvPr>
          <p:cNvSpPr>
            <a:spLocks noGrp="1" noChangeArrowheads="1"/>
          </p:cNvSpPr>
          <p:nvPr>
            <p:ph type="title"/>
          </p:nvPr>
        </p:nvSpPr>
        <p:spPr>
          <a:xfrm>
            <a:off x="287080" y="184064"/>
            <a:ext cx="8580875" cy="678578"/>
          </a:xfrm>
          <a:prstGeom prst="rect">
            <a:avLst/>
          </a:prstGeom>
          <a:noFill/>
          <a:ln w="9525">
            <a:noFill/>
            <a:miter lim="800000"/>
          </a:ln>
        </p:spPr>
        <p:txBody>
          <a:bodyPr vert="horz" wrap="square" lIns="91440" tIns="45720" rIns="91440" bIns="45720" numCol="1" anchor="b" anchorCtr="0" compatLnSpc="1">
            <a:prstTxWarp prst="textNoShape">
              <a:avLst/>
            </a:prstTxWarp>
          </a:bodyPr>
          <a:lstStyle/>
          <a:p>
            <a:pPr lvl="0"/>
            <a:r>
              <a:rPr lang="en-GB" dirty="0"/>
              <a:t>Click to edit Master title style</a:t>
            </a:r>
          </a:p>
        </p:txBody>
      </p:sp>
      <p:sp>
        <p:nvSpPr>
          <p:cNvPr id="8" name="Slide Number Placeholder 3">
            <a:extLst>
              <a:ext uri="{FF2B5EF4-FFF2-40B4-BE49-F238E27FC236}">
                <a16:creationId xmlns:a16="http://schemas.microsoft.com/office/drawing/2014/main" id="{CB1DAEB5-20F2-1A54-6F3A-5A2AA0E8918C}"/>
              </a:ext>
            </a:extLst>
          </p:cNvPr>
          <p:cNvSpPr>
            <a:spLocks noGrp="1"/>
          </p:cNvSpPr>
          <p:nvPr>
            <p:ph type="sldNum" sz="quarter" idx="4"/>
          </p:nvPr>
        </p:nvSpPr>
        <p:spPr>
          <a:xfrm>
            <a:off x="8752114" y="4832051"/>
            <a:ext cx="391886" cy="274637"/>
          </a:xfrm>
          <a:prstGeom prst="rect">
            <a:avLst/>
          </a:prstGeom>
        </p:spPr>
        <p:txBody>
          <a:bodyPr vert="horz" lIns="91440" tIns="45720" rIns="91440" bIns="45720" rtlCol="0" anchor="ctr"/>
          <a:lstStyle>
            <a:lvl1pPr algn="ctr">
              <a:defRPr sz="1100" b="1">
                <a:solidFill>
                  <a:schemeClr val="bg1"/>
                </a:solidFill>
              </a:defRPr>
            </a:lvl1pPr>
          </a:lstStyle>
          <a:p>
            <a:fld id="{CA8081DE-3010-4FA2-AAF2-9639CD890589}" type="slidenum">
              <a:rPr lang="en-US" smtClean="0"/>
              <a:pPr/>
              <a:t>‹#›</a:t>
            </a:fld>
            <a:endParaRPr lang="en-US" dirty="0"/>
          </a:p>
        </p:txBody>
      </p:sp>
      <p:cxnSp>
        <p:nvCxnSpPr>
          <p:cNvPr id="11" name="Straight Connector 10">
            <a:extLst>
              <a:ext uri="{FF2B5EF4-FFF2-40B4-BE49-F238E27FC236}">
                <a16:creationId xmlns:a16="http://schemas.microsoft.com/office/drawing/2014/main" id="{70A4E2D4-1380-6F21-7B88-6ECEBA537FF9}"/>
              </a:ext>
            </a:extLst>
          </p:cNvPr>
          <p:cNvCxnSpPr>
            <a:cxnSpLocks/>
          </p:cNvCxnSpPr>
          <p:nvPr userDrawn="1"/>
        </p:nvCxnSpPr>
        <p:spPr bwMode="auto">
          <a:xfrm flipH="1">
            <a:off x="-5760" y="953106"/>
            <a:ext cx="8873535" cy="0"/>
          </a:xfrm>
          <a:prstGeom prst="line">
            <a:avLst/>
          </a:prstGeom>
          <a:solidFill>
            <a:schemeClr val="accent1"/>
          </a:solidFill>
          <a:ln w="25400" cap="flat" cmpd="sng" algn="ctr">
            <a:solidFill>
              <a:schemeClr val="accent2"/>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2" name="Footer Placeholder 3">
            <a:extLst>
              <a:ext uri="{FF2B5EF4-FFF2-40B4-BE49-F238E27FC236}">
                <a16:creationId xmlns:a16="http://schemas.microsoft.com/office/drawing/2014/main" id="{3757ECA1-58AE-79D0-E89F-8E3A31C75603}"/>
              </a:ext>
            </a:extLst>
          </p:cNvPr>
          <p:cNvSpPr>
            <a:spLocks noGrp="1"/>
          </p:cNvSpPr>
          <p:nvPr>
            <p:ph type="ftr" sz="quarter" idx="3"/>
          </p:nvPr>
        </p:nvSpPr>
        <p:spPr>
          <a:xfrm>
            <a:off x="287079" y="4867768"/>
            <a:ext cx="8404897" cy="274637"/>
          </a:xfrm>
          <a:prstGeom prst="rect">
            <a:avLst/>
          </a:prstGeom>
        </p:spPr>
        <p:txBody>
          <a:bodyPr vert="horz" lIns="91440" tIns="45720" rIns="91440" bIns="27432" rtlCol="0" anchor="b"/>
          <a:lstStyle>
            <a:lvl1pPr algn="l">
              <a:lnSpc>
                <a:spcPct val="90000"/>
              </a:lnSpc>
              <a:defRPr sz="600">
                <a:solidFill>
                  <a:schemeClr val="tx1">
                    <a:tint val="82000"/>
                  </a:schemeClr>
                </a:solidFill>
              </a:defRPr>
            </a:lvl1pPr>
          </a:lstStyle>
          <a:p>
            <a:endParaRPr lang="en-US" dirty="0"/>
          </a:p>
        </p:txBody>
      </p:sp>
    </p:spTree>
    <p:extLst>
      <p:ext uri="{BB962C8B-B14F-4D97-AF65-F5344CB8AC3E}">
        <p14:creationId xmlns:p14="http://schemas.microsoft.com/office/powerpoint/2010/main" val="1749052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Slide">
    <p:spTree>
      <p:nvGrpSpPr>
        <p:cNvPr id="1" name=""/>
        <p:cNvGrpSpPr/>
        <p:nvPr/>
      </p:nvGrpSpPr>
      <p:grpSpPr>
        <a:xfrm>
          <a:off x="0" y="0"/>
          <a:ext cx="0" cy="0"/>
          <a:chOff x="0" y="0"/>
          <a:chExt cx="0" cy="0"/>
        </a:xfrm>
      </p:grpSpPr>
      <p:sp>
        <p:nvSpPr>
          <p:cNvPr id="9" name="Text Placeholder 2">
            <a:extLst>
              <a:ext uri="{FF2B5EF4-FFF2-40B4-BE49-F238E27FC236}">
                <a16:creationId xmlns:a16="http://schemas.microsoft.com/office/drawing/2014/main" id="{25F3184D-959A-49DB-ACDA-B1D6679F358E}"/>
              </a:ext>
            </a:extLst>
          </p:cNvPr>
          <p:cNvSpPr>
            <a:spLocks noGrp="1"/>
          </p:cNvSpPr>
          <p:nvPr>
            <p:ph type="body" idx="1"/>
          </p:nvPr>
        </p:nvSpPr>
        <p:spPr>
          <a:xfrm>
            <a:off x="434560" y="1042069"/>
            <a:ext cx="4068609" cy="678578"/>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Content Placeholder 3">
            <a:extLst>
              <a:ext uri="{FF2B5EF4-FFF2-40B4-BE49-F238E27FC236}">
                <a16:creationId xmlns:a16="http://schemas.microsoft.com/office/drawing/2014/main" id="{1C9E482F-3396-401B-AC1C-B773E1CB9916}"/>
              </a:ext>
            </a:extLst>
          </p:cNvPr>
          <p:cNvSpPr>
            <a:spLocks noGrp="1"/>
          </p:cNvSpPr>
          <p:nvPr>
            <p:ph sz="half" idx="2"/>
          </p:nvPr>
        </p:nvSpPr>
        <p:spPr>
          <a:xfrm>
            <a:off x="434560" y="1767661"/>
            <a:ext cx="4068609" cy="2882998"/>
          </a:xfrm>
        </p:spPr>
        <p:txBody>
          <a:bodyPr/>
          <a:lstStyle>
            <a:lvl1pPr>
              <a:spcBef>
                <a:spcPts val="600"/>
              </a:spcBef>
              <a:defRPr sz="1600"/>
            </a:lvl1pPr>
            <a:lvl2pPr>
              <a:spcBef>
                <a:spcPts val="600"/>
              </a:spcBef>
              <a:defRPr sz="1400"/>
            </a:lvl2pPr>
            <a:lvl3pPr>
              <a:spcBef>
                <a:spcPts val="600"/>
              </a:spcBef>
              <a:defRPr sz="1200"/>
            </a:lvl3pPr>
            <a:lvl4pPr>
              <a:spcBef>
                <a:spcPts val="600"/>
              </a:spcBef>
              <a:defRPr sz="1200"/>
            </a:lvl4pPr>
            <a:lvl5pPr>
              <a:spcBef>
                <a:spcPts val="600"/>
              </a:spcBef>
              <a:defRPr sz="12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a:extLst>
              <a:ext uri="{FF2B5EF4-FFF2-40B4-BE49-F238E27FC236}">
                <a16:creationId xmlns:a16="http://schemas.microsoft.com/office/drawing/2014/main" id="{B193A216-4A5D-43D8-A657-DC2565226068}"/>
              </a:ext>
            </a:extLst>
          </p:cNvPr>
          <p:cNvSpPr>
            <a:spLocks noGrp="1"/>
          </p:cNvSpPr>
          <p:nvPr>
            <p:ph type="body" sz="quarter" idx="3"/>
          </p:nvPr>
        </p:nvSpPr>
        <p:spPr>
          <a:xfrm>
            <a:off x="4621160" y="1042069"/>
            <a:ext cx="4068609" cy="678578"/>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Content Placeholder 5">
            <a:extLst>
              <a:ext uri="{FF2B5EF4-FFF2-40B4-BE49-F238E27FC236}">
                <a16:creationId xmlns:a16="http://schemas.microsoft.com/office/drawing/2014/main" id="{AF20932A-45BB-4742-8543-B8FDB2C8BA5C}"/>
              </a:ext>
            </a:extLst>
          </p:cNvPr>
          <p:cNvSpPr>
            <a:spLocks noGrp="1"/>
          </p:cNvSpPr>
          <p:nvPr>
            <p:ph sz="quarter" idx="4"/>
          </p:nvPr>
        </p:nvSpPr>
        <p:spPr>
          <a:xfrm>
            <a:off x="4621160" y="1767661"/>
            <a:ext cx="4068609" cy="2882998"/>
          </a:xfrm>
        </p:spPr>
        <p:txBody>
          <a:bodyPr/>
          <a:lstStyle>
            <a:lvl1pPr>
              <a:spcBef>
                <a:spcPts val="600"/>
              </a:spcBef>
              <a:defRPr sz="1600"/>
            </a:lvl1pPr>
            <a:lvl2pPr>
              <a:spcBef>
                <a:spcPts val="600"/>
              </a:spcBef>
              <a:defRPr sz="1400"/>
            </a:lvl2pPr>
            <a:lvl3pPr>
              <a:spcBef>
                <a:spcPts val="600"/>
              </a:spcBef>
              <a:defRPr sz="1200"/>
            </a:lvl3pPr>
            <a:lvl4pPr>
              <a:spcBef>
                <a:spcPts val="600"/>
              </a:spcBef>
              <a:defRPr sz="1200"/>
            </a:lvl4pPr>
            <a:lvl5pPr>
              <a:spcBef>
                <a:spcPts val="600"/>
              </a:spcBef>
              <a:defRPr sz="12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Rectangle 2">
            <a:extLst>
              <a:ext uri="{FF2B5EF4-FFF2-40B4-BE49-F238E27FC236}">
                <a16:creationId xmlns:a16="http://schemas.microsoft.com/office/drawing/2014/main" id="{E2218317-9EB5-5AA0-3EDD-D7409416483E}"/>
              </a:ext>
            </a:extLst>
          </p:cNvPr>
          <p:cNvSpPr>
            <a:spLocks noGrp="1" noChangeArrowheads="1"/>
          </p:cNvSpPr>
          <p:nvPr>
            <p:ph type="title"/>
          </p:nvPr>
        </p:nvSpPr>
        <p:spPr>
          <a:xfrm>
            <a:off x="287080" y="184064"/>
            <a:ext cx="8580875" cy="678578"/>
          </a:xfrm>
          <a:prstGeom prst="rect">
            <a:avLst/>
          </a:prstGeom>
          <a:noFill/>
          <a:ln w="9525">
            <a:noFill/>
            <a:miter lim="800000"/>
          </a:ln>
        </p:spPr>
        <p:txBody>
          <a:bodyPr vert="horz" wrap="square" lIns="91440" tIns="45720" rIns="91440" bIns="45720" numCol="1" anchor="b" anchorCtr="0" compatLnSpc="1">
            <a:prstTxWarp prst="textNoShape">
              <a:avLst/>
            </a:prstTxWarp>
          </a:bodyPr>
          <a:lstStyle/>
          <a:p>
            <a:pPr lvl="0"/>
            <a:r>
              <a:rPr lang="en-GB" dirty="0"/>
              <a:t>Click to edit Master title style</a:t>
            </a:r>
          </a:p>
        </p:txBody>
      </p:sp>
      <p:sp>
        <p:nvSpPr>
          <p:cNvPr id="7" name="Slide Number Placeholder 3">
            <a:extLst>
              <a:ext uri="{FF2B5EF4-FFF2-40B4-BE49-F238E27FC236}">
                <a16:creationId xmlns:a16="http://schemas.microsoft.com/office/drawing/2014/main" id="{5A43F774-9907-18A3-E485-26E178E76443}"/>
              </a:ext>
            </a:extLst>
          </p:cNvPr>
          <p:cNvSpPr>
            <a:spLocks noGrp="1"/>
          </p:cNvSpPr>
          <p:nvPr>
            <p:ph type="sldNum" sz="quarter" idx="10"/>
          </p:nvPr>
        </p:nvSpPr>
        <p:spPr>
          <a:xfrm>
            <a:off x="8752114" y="4832051"/>
            <a:ext cx="391886" cy="274637"/>
          </a:xfrm>
          <a:prstGeom prst="rect">
            <a:avLst/>
          </a:prstGeom>
        </p:spPr>
        <p:txBody>
          <a:bodyPr vert="horz" lIns="91440" tIns="45720" rIns="91440" bIns="45720" rtlCol="0" anchor="ctr"/>
          <a:lstStyle>
            <a:lvl1pPr algn="ctr">
              <a:defRPr sz="1100" b="1">
                <a:solidFill>
                  <a:schemeClr val="bg1"/>
                </a:solidFill>
              </a:defRPr>
            </a:lvl1pPr>
          </a:lstStyle>
          <a:p>
            <a:fld id="{CA8081DE-3010-4FA2-AAF2-9639CD890589}" type="slidenum">
              <a:rPr lang="en-US" smtClean="0"/>
              <a:pPr/>
              <a:t>‹#›</a:t>
            </a:fld>
            <a:endParaRPr lang="en-US" dirty="0"/>
          </a:p>
        </p:txBody>
      </p:sp>
      <p:cxnSp>
        <p:nvCxnSpPr>
          <p:cNvPr id="15" name="Straight Connector 14">
            <a:extLst>
              <a:ext uri="{FF2B5EF4-FFF2-40B4-BE49-F238E27FC236}">
                <a16:creationId xmlns:a16="http://schemas.microsoft.com/office/drawing/2014/main" id="{F1788312-CD67-969C-0F35-CCAA6709F1D3}"/>
              </a:ext>
            </a:extLst>
          </p:cNvPr>
          <p:cNvCxnSpPr>
            <a:cxnSpLocks/>
          </p:cNvCxnSpPr>
          <p:nvPr userDrawn="1"/>
        </p:nvCxnSpPr>
        <p:spPr bwMode="auto">
          <a:xfrm flipH="1">
            <a:off x="-5760" y="953106"/>
            <a:ext cx="8873535" cy="0"/>
          </a:xfrm>
          <a:prstGeom prst="line">
            <a:avLst/>
          </a:prstGeom>
          <a:solidFill>
            <a:schemeClr val="accent1"/>
          </a:solidFill>
          <a:ln w="25400" cap="flat" cmpd="sng" algn="ctr">
            <a:solidFill>
              <a:schemeClr val="accent2"/>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2" name="Footer Placeholder 3">
            <a:extLst>
              <a:ext uri="{FF2B5EF4-FFF2-40B4-BE49-F238E27FC236}">
                <a16:creationId xmlns:a16="http://schemas.microsoft.com/office/drawing/2014/main" id="{7BE5B177-D650-EB4A-06A0-242B512F0AF0}"/>
              </a:ext>
            </a:extLst>
          </p:cNvPr>
          <p:cNvSpPr>
            <a:spLocks noGrp="1"/>
          </p:cNvSpPr>
          <p:nvPr>
            <p:ph type="ftr" sz="quarter" idx="11"/>
          </p:nvPr>
        </p:nvSpPr>
        <p:spPr>
          <a:xfrm>
            <a:off x="287079" y="4867768"/>
            <a:ext cx="8404897" cy="274637"/>
          </a:xfrm>
          <a:prstGeom prst="rect">
            <a:avLst/>
          </a:prstGeom>
        </p:spPr>
        <p:txBody>
          <a:bodyPr vert="horz" lIns="91440" tIns="45720" rIns="91440" bIns="27432" rtlCol="0" anchor="b"/>
          <a:lstStyle>
            <a:lvl1pPr algn="l">
              <a:lnSpc>
                <a:spcPct val="90000"/>
              </a:lnSpc>
              <a:defRPr sz="600">
                <a:solidFill>
                  <a:schemeClr val="tx1">
                    <a:tint val="82000"/>
                  </a:schemeClr>
                </a:solidFill>
              </a:defRPr>
            </a:lvl1pPr>
          </a:lstStyle>
          <a:p>
            <a:endParaRPr lang="en-US" dirty="0"/>
          </a:p>
        </p:txBody>
      </p:sp>
    </p:spTree>
    <p:extLst>
      <p:ext uri="{BB962C8B-B14F-4D97-AF65-F5344CB8AC3E}">
        <p14:creationId xmlns:p14="http://schemas.microsoft.com/office/powerpoint/2010/main" val="2919320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C31A3C-A687-E72B-D19C-B83E4870D0FF}"/>
              </a:ext>
            </a:extLst>
          </p:cNvPr>
          <p:cNvSpPr/>
          <p:nvPr userDrawn="1"/>
        </p:nvSpPr>
        <p:spPr bwMode="auto">
          <a:xfrm>
            <a:off x="0" y="-19264"/>
            <a:ext cx="9144000" cy="5162764"/>
          </a:xfrm>
          <a:prstGeom prst="rect">
            <a:avLst/>
          </a:prstGeom>
          <a:solidFill>
            <a:schemeClr val="tx2"/>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a:ln>
                <a:noFill/>
              </a:ln>
              <a:solidFill>
                <a:schemeClr val="tx2"/>
              </a:solidFill>
              <a:effectLst/>
              <a:latin typeface="+mn-lt"/>
              <a:ea typeface="ＭＳ Ｐゴシック" charset="0"/>
            </a:endParaRPr>
          </a:p>
        </p:txBody>
      </p:sp>
      <p:sp>
        <p:nvSpPr>
          <p:cNvPr id="9" name="Rectangle 2">
            <a:extLst>
              <a:ext uri="{FF2B5EF4-FFF2-40B4-BE49-F238E27FC236}">
                <a16:creationId xmlns:a16="http://schemas.microsoft.com/office/drawing/2014/main" id="{6023E1F4-18BA-5740-966D-CCF96BDBD0D1}"/>
              </a:ext>
            </a:extLst>
          </p:cNvPr>
          <p:cNvSpPr>
            <a:spLocks noGrp="1" noChangeArrowheads="1"/>
          </p:cNvSpPr>
          <p:nvPr>
            <p:ph type="ctrTitle"/>
          </p:nvPr>
        </p:nvSpPr>
        <p:spPr>
          <a:xfrm>
            <a:off x="1635369" y="2648544"/>
            <a:ext cx="7038424" cy="628650"/>
          </a:xfrm>
          <a:prstGeom prst="rect">
            <a:avLst/>
          </a:prstGeom>
          <a:solidFill>
            <a:schemeClr val="tx2">
              <a:alpha val="0"/>
            </a:schemeClr>
          </a:solidFill>
        </p:spPr>
        <p:txBody>
          <a:bodyPr/>
          <a:lstStyle>
            <a:lvl1pPr algn="r" defTabSz="449252" eaLnBrk="1" hangingPunct="1">
              <a:lnSpc>
                <a:spcPct val="90000"/>
              </a:lnSpc>
              <a:buClr>
                <a:srgbClr val="46829E"/>
              </a:buClr>
              <a:tabLst>
                <a:tab pos="0" algn="l"/>
                <a:tab pos="914378" algn="l"/>
                <a:tab pos="1828754" algn="l"/>
                <a:tab pos="2743132" algn="l"/>
                <a:tab pos="3657509" algn="l"/>
                <a:tab pos="4571886" algn="l"/>
                <a:tab pos="5486263" algn="l"/>
                <a:tab pos="6400640" algn="l"/>
                <a:tab pos="7315017" algn="l"/>
                <a:tab pos="8229395" algn="l"/>
                <a:tab pos="9143771" algn="l"/>
                <a:tab pos="10058149" algn="l"/>
              </a:tabLst>
              <a:defRPr sz="3200" b="1">
                <a:solidFill>
                  <a:schemeClr val="accent2"/>
                </a:solidFill>
                <a:latin typeface="Arial" charset="0"/>
                <a:ea typeface="Arial" charset="0"/>
                <a:cs typeface="Arial" charset="0"/>
              </a:defRPr>
            </a:lvl1pPr>
          </a:lstStyle>
          <a:p>
            <a:pPr lvl="0"/>
            <a:r>
              <a:rPr lang="en-GB" noProof="0" dirty="0"/>
              <a:t>Click to edit Master title style</a:t>
            </a:r>
          </a:p>
        </p:txBody>
      </p:sp>
      <p:cxnSp>
        <p:nvCxnSpPr>
          <p:cNvPr id="11" name="Straight Connector 10">
            <a:extLst>
              <a:ext uri="{FF2B5EF4-FFF2-40B4-BE49-F238E27FC236}">
                <a16:creationId xmlns:a16="http://schemas.microsoft.com/office/drawing/2014/main" id="{A82DFCB3-2435-4DE9-4563-C55EEC989506}"/>
              </a:ext>
            </a:extLst>
          </p:cNvPr>
          <p:cNvCxnSpPr>
            <a:cxnSpLocks/>
          </p:cNvCxnSpPr>
          <p:nvPr userDrawn="1"/>
        </p:nvCxnSpPr>
        <p:spPr bwMode="auto">
          <a:xfrm flipH="1">
            <a:off x="2291644" y="3358480"/>
            <a:ext cx="6852356" cy="0"/>
          </a:xfrm>
          <a:prstGeom prst="line">
            <a:avLst/>
          </a:prstGeom>
          <a:solidFill>
            <a:schemeClr val="accent1"/>
          </a:solidFill>
          <a:ln w="25400"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3" name="Group 2">
            <a:extLst>
              <a:ext uri="{FF2B5EF4-FFF2-40B4-BE49-F238E27FC236}">
                <a16:creationId xmlns:a16="http://schemas.microsoft.com/office/drawing/2014/main" id="{F0C79E15-32C2-08E3-08A2-CC7B3078B5A4}"/>
              </a:ext>
            </a:extLst>
          </p:cNvPr>
          <p:cNvGrpSpPr/>
          <p:nvPr userDrawn="1"/>
        </p:nvGrpSpPr>
        <p:grpSpPr>
          <a:xfrm>
            <a:off x="0" y="-19264"/>
            <a:ext cx="3780691" cy="4231150"/>
            <a:chOff x="1" y="-19264"/>
            <a:chExt cx="3018140" cy="3377743"/>
          </a:xfrm>
        </p:grpSpPr>
        <p:sp>
          <p:nvSpPr>
            <p:cNvPr id="4" name="Right Triangle 3">
              <a:extLst>
                <a:ext uri="{FF2B5EF4-FFF2-40B4-BE49-F238E27FC236}">
                  <a16:creationId xmlns:a16="http://schemas.microsoft.com/office/drawing/2014/main" id="{99D1F44F-DDA8-5A5F-405F-2C684ED72E59}"/>
                </a:ext>
              </a:extLst>
            </p:cNvPr>
            <p:cNvSpPr/>
            <p:nvPr userDrawn="1"/>
          </p:nvSpPr>
          <p:spPr bwMode="auto">
            <a:xfrm rot="5400000">
              <a:off x="-179801" y="160538"/>
              <a:ext cx="3377743" cy="3018140"/>
            </a:xfrm>
            <a:prstGeom prst="rtTriangle">
              <a:avLst/>
            </a:prstGeom>
            <a:solidFill>
              <a:schemeClr val="accent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marL="0" marR="0" indent="0" algn="l" defTabSz="6858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a:ln>
                  <a:noFill/>
                </a:ln>
                <a:solidFill>
                  <a:schemeClr val="bg1"/>
                </a:solidFill>
                <a:effectLst/>
                <a:latin typeface="+mn-lt"/>
                <a:ea typeface="ＭＳ Ｐゴシック" charset="0"/>
              </a:endParaRPr>
            </a:p>
          </p:txBody>
        </p:sp>
        <p:pic>
          <p:nvPicPr>
            <p:cNvPr id="5" name="Graphic 5">
              <a:extLst>
                <a:ext uri="{FF2B5EF4-FFF2-40B4-BE49-F238E27FC236}">
                  <a16:creationId xmlns:a16="http://schemas.microsoft.com/office/drawing/2014/main" id="{6A27F5D2-542C-F1AC-E93E-6E4C582D20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360201" y="277368"/>
              <a:ext cx="1101365" cy="1108493"/>
            </a:xfrm>
            <a:prstGeom prst="rect">
              <a:avLst/>
            </a:prstGeom>
          </p:spPr>
        </p:pic>
      </p:grpSp>
    </p:spTree>
    <p:extLst>
      <p:ext uri="{BB962C8B-B14F-4D97-AF65-F5344CB8AC3E}">
        <p14:creationId xmlns:p14="http://schemas.microsoft.com/office/powerpoint/2010/main" val="1676760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los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03611A-F98B-4AFD-99C6-6D1761B50699}"/>
              </a:ext>
            </a:extLst>
          </p:cNvPr>
          <p:cNvSpPr/>
          <p:nvPr userDrawn="1"/>
        </p:nvSpPr>
        <p:spPr>
          <a:xfrm>
            <a:off x="0" y="-1"/>
            <a:ext cx="9144000" cy="5143501"/>
          </a:xfrm>
          <a:prstGeom prst="rect">
            <a:avLst/>
          </a:prstGeom>
          <a:solidFill>
            <a:schemeClr val="bg1">
              <a:lumMod val="95000"/>
              <a:alpha val="9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endParaRPr lang="en-US" sz="2400" dirty="0">
              <a:solidFill>
                <a:srgbClr val="005CB8"/>
              </a:solidFill>
              <a:latin typeface="Arial" charset="0"/>
              <a:ea typeface="ＭＳ Ｐゴシック" charset="0"/>
            </a:endParaRPr>
          </a:p>
        </p:txBody>
      </p:sp>
      <p:sp>
        <p:nvSpPr>
          <p:cNvPr id="23" name="Rectangle 2">
            <a:extLst>
              <a:ext uri="{FF2B5EF4-FFF2-40B4-BE49-F238E27FC236}">
                <a16:creationId xmlns:a16="http://schemas.microsoft.com/office/drawing/2014/main" id="{E8EF58FB-BB44-3ACB-978C-C1B3454248A8}"/>
              </a:ext>
            </a:extLst>
          </p:cNvPr>
          <p:cNvSpPr>
            <a:spLocks noGrp="1" noChangeArrowheads="1"/>
          </p:cNvSpPr>
          <p:nvPr>
            <p:ph type="ctrTitle"/>
          </p:nvPr>
        </p:nvSpPr>
        <p:spPr>
          <a:xfrm>
            <a:off x="1970314" y="2309906"/>
            <a:ext cx="6703479" cy="1624647"/>
          </a:xfrm>
          <a:prstGeom prst="rect">
            <a:avLst/>
          </a:prstGeom>
        </p:spPr>
        <p:txBody>
          <a:bodyPr anchor="b"/>
          <a:lstStyle>
            <a:lvl1pPr algn="r" defTabSz="449252" eaLnBrk="1" hangingPunct="1">
              <a:lnSpc>
                <a:spcPct val="90000"/>
              </a:lnSpc>
              <a:buClr>
                <a:srgbClr val="46829E"/>
              </a:buClr>
              <a:tabLst>
                <a:tab pos="0" algn="l"/>
                <a:tab pos="914378" algn="l"/>
                <a:tab pos="1828754" algn="l"/>
                <a:tab pos="2743132" algn="l"/>
                <a:tab pos="3657509" algn="l"/>
                <a:tab pos="4571886" algn="l"/>
                <a:tab pos="5486263" algn="l"/>
                <a:tab pos="6400640" algn="l"/>
                <a:tab pos="7315017" algn="l"/>
                <a:tab pos="8229395" algn="l"/>
                <a:tab pos="9143771" algn="l"/>
                <a:tab pos="10058149" algn="l"/>
              </a:tabLst>
              <a:defRPr sz="3600" b="1">
                <a:solidFill>
                  <a:srgbClr val="2D4261"/>
                </a:solidFill>
                <a:latin typeface="Arial" charset="0"/>
                <a:ea typeface="Arial" charset="0"/>
                <a:cs typeface="Arial" charset="0"/>
              </a:defRPr>
            </a:lvl1pPr>
          </a:lstStyle>
          <a:p>
            <a:pPr lvl="0"/>
            <a:r>
              <a:rPr lang="en-GB" noProof="0" dirty="0"/>
              <a:t>Click to edit Master title style</a:t>
            </a:r>
          </a:p>
        </p:txBody>
      </p:sp>
      <p:sp>
        <p:nvSpPr>
          <p:cNvPr id="24" name="Rectangle 3">
            <a:extLst>
              <a:ext uri="{FF2B5EF4-FFF2-40B4-BE49-F238E27FC236}">
                <a16:creationId xmlns:a16="http://schemas.microsoft.com/office/drawing/2014/main" id="{0E8B1704-7BA1-1CC2-4947-91AA292A3493}"/>
              </a:ext>
            </a:extLst>
          </p:cNvPr>
          <p:cNvSpPr>
            <a:spLocks noGrp="1" noChangeArrowheads="1"/>
          </p:cNvSpPr>
          <p:nvPr>
            <p:ph type="subTitle" idx="1"/>
          </p:nvPr>
        </p:nvSpPr>
        <p:spPr>
          <a:xfrm>
            <a:off x="3641271" y="4092889"/>
            <a:ext cx="5032522" cy="465766"/>
          </a:xfrm>
          <a:prstGeom prst="rect">
            <a:avLst/>
          </a:prstGeom>
        </p:spPr>
        <p:txBody>
          <a:bodyPr/>
          <a:lstStyle>
            <a:lvl1pPr marL="0" indent="0" algn="r">
              <a:lnSpc>
                <a:spcPct val="100000"/>
              </a:lnSpc>
              <a:buFontTx/>
              <a:buNone/>
              <a:defRPr sz="1800" b="0">
                <a:solidFill>
                  <a:schemeClr val="tx1"/>
                </a:solidFill>
                <a:latin typeface="Arial" charset="0"/>
                <a:ea typeface="Arial" charset="0"/>
                <a:cs typeface="Arial" charset="0"/>
              </a:defRPr>
            </a:lvl1pPr>
          </a:lstStyle>
          <a:p>
            <a:pPr lvl="0"/>
            <a:r>
              <a:rPr lang="en-GB" noProof="0" dirty="0"/>
              <a:t>Click to edit Master subtitle style</a:t>
            </a:r>
          </a:p>
        </p:txBody>
      </p:sp>
      <p:cxnSp>
        <p:nvCxnSpPr>
          <p:cNvPr id="26" name="Straight Connector 25">
            <a:extLst>
              <a:ext uri="{FF2B5EF4-FFF2-40B4-BE49-F238E27FC236}">
                <a16:creationId xmlns:a16="http://schemas.microsoft.com/office/drawing/2014/main" id="{507802DE-B2B9-3927-B3E7-83F9D1C4D2F2}"/>
              </a:ext>
            </a:extLst>
          </p:cNvPr>
          <p:cNvCxnSpPr>
            <a:cxnSpLocks/>
          </p:cNvCxnSpPr>
          <p:nvPr userDrawn="1"/>
        </p:nvCxnSpPr>
        <p:spPr bwMode="auto">
          <a:xfrm flipH="1">
            <a:off x="2291644" y="4036153"/>
            <a:ext cx="6852356" cy="0"/>
          </a:xfrm>
          <a:prstGeom prst="line">
            <a:avLst/>
          </a:prstGeom>
          <a:solidFill>
            <a:schemeClr val="accent1"/>
          </a:solidFill>
          <a:ln w="25400" cap="flat" cmpd="sng" algn="ctr">
            <a:solidFill>
              <a:schemeClr val="accent2"/>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nvGrpSpPr>
          <p:cNvPr id="5" name="Group 4">
            <a:extLst>
              <a:ext uri="{FF2B5EF4-FFF2-40B4-BE49-F238E27FC236}">
                <a16:creationId xmlns:a16="http://schemas.microsoft.com/office/drawing/2014/main" id="{F3C502D8-EFCF-B5C2-DA44-DCF90909D2CF}"/>
              </a:ext>
            </a:extLst>
          </p:cNvPr>
          <p:cNvGrpSpPr/>
          <p:nvPr userDrawn="1"/>
        </p:nvGrpSpPr>
        <p:grpSpPr>
          <a:xfrm>
            <a:off x="0" y="1"/>
            <a:ext cx="3785616" cy="4233672"/>
            <a:chOff x="0" y="1"/>
            <a:chExt cx="3785616" cy="4233672"/>
          </a:xfrm>
        </p:grpSpPr>
        <p:sp>
          <p:nvSpPr>
            <p:cNvPr id="14" name="Right Triangle 13">
              <a:extLst>
                <a:ext uri="{FF2B5EF4-FFF2-40B4-BE49-F238E27FC236}">
                  <a16:creationId xmlns:a16="http://schemas.microsoft.com/office/drawing/2014/main" id="{CE48F24F-1964-9904-2608-9D55A3570792}"/>
                </a:ext>
              </a:extLst>
            </p:cNvPr>
            <p:cNvSpPr/>
            <p:nvPr userDrawn="1"/>
          </p:nvSpPr>
          <p:spPr bwMode="auto">
            <a:xfrm rot="5400000">
              <a:off x="-224028" y="224029"/>
              <a:ext cx="4233672" cy="3785616"/>
            </a:xfrm>
            <a:prstGeom prst="rtTriangle">
              <a:avLst/>
            </a:prstGeom>
            <a:solidFill>
              <a:schemeClr val="tx2"/>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marL="0" marR="0" indent="0" algn="l" defTabSz="6858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a:ln>
                  <a:noFill/>
                </a:ln>
                <a:solidFill>
                  <a:schemeClr val="tx2"/>
                </a:solidFill>
                <a:effectLst/>
                <a:latin typeface="+mn-lt"/>
                <a:ea typeface="ＭＳ Ｐゴシック" charset="0"/>
              </a:endParaRPr>
            </a:p>
          </p:txBody>
        </p:sp>
        <p:pic>
          <p:nvPicPr>
            <p:cNvPr id="4" name="Picture 3">
              <a:extLst>
                <a:ext uri="{FF2B5EF4-FFF2-40B4-BE49-F238E27FC236}">
                  <a16:creationId xmlns:a16="http://schemas.microsoft.com/office/drawing/2014/main" id="{57C5D88E-804C-28FA-7314-51DB0B3C05E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51206" y="352314"/>
              <a:ext cx="1379631" cy="1388828"/>
            </a:xfrm>
            <a:prstGeom prst="rect">
              <a:avLst/>
            </a:prstGeom>
          </p:spPr>
        </p:pic>
      </p:grpSp>
    </p:spTree>
    <p:extLst>
      <p:ext uri="{BB962C8B-B14F-4D97-AF65-F5344CB8AC3E}">
        <p14:creationId xmlns:p14="http://schemas.microsoft.com/office/powerpoint/2010/main" val="39297766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A63F57B4-15A2-2267-EC22-D64A71EB3534}"/>
              </a:ext>
            </a:extLst>
          </p:cNvPr>
          <p:cNvSpPr/>
          <p:nvPr userDrawn="1"/>
        </p:nvSpPr>
        <p:spPr bwMode="auto">
          <a:xfrm rot="16200000">
            <a:off x="8501543" y="4521360"/>
            <a:ext cx="678578" cy="606335"/>
          </a:xfrm>
          <a:prstGeom prst="rtTriangle">
            <a:avLst/>
          </a:prstGeom>
          <a:solidFill>
            <a:schemeClr val="accent2"/>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bodyPr>
          <a:lstStyle/>
          <a:p>
            <a:pPr marL="0" marR="0" indent="0" algn="l" defTabSz="685800" rtl="0" eaLnBrk="0" fontAlgn="base" latinLnBrk="0" hangingPunct="0">
              <a:lnSpc>
                <a:spcPct val="100000"/>
              </a:lnSpc>
              <a:spcBef>
                <a:spcPct val="0"/>
              </a:spcBef>
              <a:spcAft>
                <a:spcPct val="0"/>
              </a:spcAft>
              <a:buClrTx/>
              <a:buSzTx/>
              <a:buFontTx/>
              <a:buNone/>
              <a:tabLst/>
            </a:pPr>
            <a:endParaRPr kumimoji="0" lang="en-US" sz="1050" i="0" u="none" strike="noStrike" cap="none" normalizeH="0" baseline="0" dirty="0">
              <a:ln>
                <a:noFill/>
              </a:ln>
              <a:solidFill>
                <a:schemeClr val="tx2"/>
              </a:solidFill>
              <a:effectLst/>
              <a:latin typeface="+mn-lt"/>
              <a:ea typeface="ＭＳ Ｐゴシック" charset="0"/>
            </a:endParaRPr>
          </a:p>
        </p:txBody>
      </p:sp>
      <p:sp>
        <p:nvSpPr>
          <p:cNvPr id="15" name="Rectangle 2">
            <a:extLst>
              <a:ext uri="{FF2B5EF4-FFF2-40B4-BE49-F238E27FC236}">
                <a16:creationId xmlns:a16="http://schemas.microsoft.com/office/drawing/2014/main" id="{A8B4EC7F-8EF7-49CB-A784-6846B749572A}"/>
              </a:ext>
            </a:extLst>
          </p:cNvPr>
          <p:cNvSpPr>
            <a:spLocks noGrp="1" noChangeArrowheads="1"/>
          </p:cNvSpPr>
          <p:nvPr>
            <p:ph type="title"/>
          </p:nvPr>
        </p:nvSpPr>
        <p:spPr>
          <a:xfrm>
            <a:off x="287080" y="184064"/>
            <a:ext cx="8580875" cy="678578"/>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GB" dirty="0"/>
          </a:p>
        </p:txBody>
      </p:sp>
      <p:sp>
        <p:nvSpPr>
          <p:cNvPr id="16" name="Rectangle 3">
            <a:extLst>
              <a:ext uri="{FF2B5EF4-FFF2-40B4-BE49-F238E27FC236}">
                <a16:creationId xmlns:a16="http://schemas.microsoft.com/office/drawing/2014/main" id="{A096E23B-8AB7-41FC-B68E-39B7A7455269}"/>
              </a:ext>
            </a:extLst>
          </p:cNvPr>
          <p:cNvSpPr>
            <a:spLocks noGrp="1" noChangeArrowheads="1"/>
          </p:cNvSpPr>
          <p:nvPr>
            <p:ph type="body" idx="1"/>
          </p:nvPr>
        </p:nvSpPr>
        <p:spPr>
          <a:xfrm>
            <a:off x="287080" y="983409"/>
            <a:ext cx="8580875" cy="3782093"/>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3" name="Slide Number Placeholder 3">
            <a:extLst>
              <a:ext uri="{FF2B5EF4-FFF2-40B4-BE49-F238E27FC236}">
                <a16:creationId xmlns:a16="http://schemas.microsoft.com/office/drawing/2014/main" id="{414FCC40-131B-4577-AE56-C1F8FE0EE4F3}"/>
              </a:ext>
            </a:extLst>
          </p:cNvPr>
          <p:cNvSpPr>
            <a:spLocks noGrp="1"/>
          </p:cNvSpPr>
          <p:nvPr>
            <p:ph type="sldNum" sz="quarter" idx="4"/>
          </p:nvPr>
        </p:nvSpPr>
        <p:spPr>
          <a:xfrm>
            <a:off x="8691976" y="4801907"/>
            <a:ext cx="529757" cy="274637"/>
          </a:xfrm>
          <a:prstGeom prst="rect">
            <a:avLst/>
          </a:prstGeom>
        </p:spPr>
        <p:txBody>
          <a:bodyPr vert="horz" lIns="91440" tIns="45720" rIns="91440" bIns="45720" rtlCol="0" anchor="ctr"/>
          <a:lstStyle>
            <a:lvl1pPr algn="r">
              <a:defRPr sz="1100" b="1">
                <a:solidFill>
                  <a:schemeClr val="bg1"/>
                </a:solidFill>
              </a:defRPr>
            </a:lvl1pPr>
          </a:lstStyle>
          <a:p>
            <a:fld id="{CA8081DE-3010-4FA2-AAF2-9639CD890589}" type="slidenum">
              <a:rPr lang="en-US" smtClean="0"/>
              <a:pPr/>
              <a:t>‹#›</a:t>
            </a:fld>
            <a:endParaRPr lang="en-US" dirty="0"/>
          </a:p>
        </p:txBody>
      </p:sp>
      <p:sp>
        <p:nvSpPr>
          <p:cNvPr id="4" name="Footer Placeholder 3">
            <a:extLst>
              <a:ext uri="{FF2B5EF4-FFF2-40B4-BE49-F238E27FC236}">
                <a16:creationId xmlns:a16="http://schemas.microsoft.com/office/drawing/2014/main" id="{69D62A66-A5E5-2B6E-F212-B828A7FA8BC4}"/>
              </a:ext>
            </a:extLst>
          </p:cNvPr>
          <p:cNvSpPr>
            <a:spLocks noGrp="1"/>
          </p:cNvSpPr>
          <p:nvPr>
            <p:ph type="ftr" sz="quarter" idx="3"/>
          </p:nvPr>
        </p:nvSpPr>
        <p:spPr>
          <a:xfrm>
            <a:off x="287079" y="4867768"/>
            <a:ext cx="8404897" cy="274637"/>
          </a:xfrm>
          <a:prstGeom prst="rect">
            <a:avLst/>
          </a:prstGeom>
        </p:spPr>
        <p:txBody>
          <a:bodyPr vert="horz" lIns="91440" tIns="45720" rIns="91440" bIns="27432" rtlCol="0" anchor="b"/>
          <a:lstStyle>
            <a:lvl1pPr algn="l">
              <a:lnSpc>
                <a:spcPct val="90000"/>
              </a:lnSpc>
              <a:defRPr sz="600">
                <a:solidFill>
                  <a:schemeClr val="tx1">
                    <a:tint val="82000"/>
                  </a:schemeClr>
                </a:solidFill>
              </a:defRPr>
            </a:lvl1pPr>
          </a:lstStyle>
          <a:p>
            <a:endParaRPr lang="en-US" dirty="0"/>
          </a:p>
        </p:txBody>
      </p:sp>
    </p:spTree>
    <p:extLst>
      <p:ext uri="{BB962C8B-B14F-4D97-AF65-F5344CB8AC3E}">
        <p14:creationId xmlns:p14="http://schemas.microsoft.com/office/powerpoint/2010/main" val="309662446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Lst>
  <p:hf hdr="0" dt="0"/>
  <p:txStyles>
    <p:titleStyle>
      <a:lvl1pPr algn="l" rtl="0" eaLnBrk="1" fontAlgn="base" hangingPunct="1">
        <a:spcBef>
          <a:spcPct val="20000"/>
        </a:spcBef>
        <a:spcAft>
          <a:spcPct val="0"/>
        </a:spcAft>
        <a:defRPr sz="2400" b="0" baseline="0">
          <a:solidFill>
            <a:schemeClr val="tx2"/>
          </a:solidFill>
          <a:latin typeface="Arial" charset="0"/>
          <a:ea typeface="Arial" charset="0"/>
          <a:cs typeface="Arial" charset="0"/>
        </a:defRPr>
      </a:lvl1pPr>
      <a:lvl2pPr algn="l" rtl="0" eaLnBrk="1" fontAlgn="base" hangingPunct="1">
        <a:spcBef>
          <a:spcPct val="20000"/>
        </a:spcBef>
        <a:spcAft>
          <a:spcPct val="0"/>
        </a:spcAft>
        <a:defRPr sz="3000" b="1">
          <a:solidFill>
            <a:srgbClr val="569BBE"/>
          </a:solidFill>
          <a:latin typeface="Calibri" charset="0"/>
          <a:ea typeface="ＭＳ Ｐゴシック" charset="0"/>
          <a:cs typeface="ＭＳ Ｐゴシック" charset="0"/>
        </a:defRPr>
      </a:lvl2pPr>
      <a:lvl3pPr algn="l" rtl="0" eaLnBrk="1" fontAlgn="base" hangingPunct="1">
        <a:spcBef>
          <a:spcPct val="20000"/>
        </a:spcBef>
        <a:spcAft>
          <a:spcPct val="0"/>
        </a:spcAft>
        <a:defRPr sz="3000" b="1">
          <a:solidFill>
            <a:srgbClr val="569BBE"/>
          </a:solidFill>
          <a:latin typeface="Calibri" charset="0"/>
          <a:ea typeface="ＭＳ Ｐゴシック" charset="0"/>
          <a:cs typeface="ＭＳ Ｐゴシック" charset="0"/>
        </a:defRPr>
      </a:lvl3pPr>
      <a:lvl4pPr algn="l" rtl="0" eaLnBrk="1" fontAlgn="base" hangingPunct="1">
        <a:spcBef>
          <a:spcPct val="20000"/>
        </a:spcBef>
        <a:spcAft>
          <a:spcPct val="0"/>
        </a:spcAft>
        <a:defRPr sz="3000" b="1">
          <a:solidFill>
            <a:srgbClr val="569BBE"/>
          </a:solidFill>
          <a:latin typeface="Calibri" charset="0"/>
          <a:ea typeface="ＭＳ Ｐゴシック" charset="0"/>
          <a:cs typeface="ＭＳ Ｐゴシック" charset="0"/>
        </a:defRPr>
      </a:lvl4pPr>
      <a:lvl5pPr algn="l" rtl="0" eaLnBrk="1" fontAlgn="base" hangingPunct="1">
        <a:spcBef>
          <a:spcPct val="20000"/>
        </a:spcBef>
        <a:spcAft>
          <a:spcPct val="0"/>
        </a:spcAft>
        <a:defRPr sz="3000" b="1">
          <a:solidFill>
            <a:srgbClr val="569BBE"/>
          </a:solidFill>
          <a:latin typeface="Calibri" charset="0"/>
          <a:ea typeface="ＭＳ Ｐゴシック" charset="0"/>
          <a:cs typeface="ＭＳ Ｐゴシック" charset="0"/>
        </a:defRPr>
      </a:lvl5pPr>
      <a:lvl6pPr marL="457200" algn="l" rtl="0" eaLnBrk="1" fontAlgn="base" hangingPunct="1">
        <a:spcBef>
          <a:spcPct val="20000"/>
        </a:spcBef>
        <a:spcAft>
          <a:spcPct val="0"/>
        </a:spcAft>
        <a:defRPr sz="3000" b="1">
          <a:solidFill>
            <a:srgbClr val="569BBE"/>
          </a:solidFill>
          <a:latin typeface="Arial" charset="0"/>
          <a:ea typeface="ＭＳ Ｐゴシック" charset="0"/>
          <a:cs typeface="Arial Unicode MS" charset="0"/>
        </a:defRPr>
      </a:lvl6pPr>
      <a:lvl7pPr marL="914400" algn="l" rtl="0" eaLnBrk="1" fontAlgn="base" hangingPunct="1">
        <a:spcBef>
          <a:spcPct val="20000"/>
        </a:spcBef>
        <a:spcAft>
          <a:spcPct val="0"/>
        </a:spcAft>
        <a:defRPr sz="3000" b="1">
          <a:solidFill>
            <a:srgbClr val="569BBE"/>
          </a:solidFill>
          <a:latin typeface="Arial" charset="0"/>
          <a:ea typeface="ＭＳ Ｐゴシック" charset="0"/>
          <a:cs typeface="Arial Unicode MS" charset="0"/>
        </a:defRPr>
      </a:lvl7pPr>
      <a:lvl8pPr marL="1371600" algn="l" rtl="0" eaLnBrk="1" fontAlgn="base" hangingPunct="1">
        <a:spcBef>
          <a:spcPct val="20000"/>
        </a:spcBef>
        <a:spcAft>
          <a:spcPct val="0"/>
        </a:spcAft>
        <a:defRPr sz="3000" b="1">
          <a:solidFill>
            <a:srgbClr val="569BBE"/>
          </a:solidFill>
          <a:latin typeface="Arial" charset="0"/>
          <a:ea typeface="ＭＳ Ｐゴシック" charset="0"/>
          <a:cs typeface="Arial Unicode MS" charset="0"/>
        </a:defRPr>
      </a:lvl8pPr>
      <a:lvl9pPr marL="1828800" algn="l" rtl="0" eaLnBrk="1" fontAlgn="base" hangingPunct="1">
        <a:spcBef>
          <a:spcPct val="20000"/>
        </a:spcBef>
        <a:spcAft>
          <a:spcPct val="0"/>
        </a:spcAft>
        <a:defRPr sz="3000" b="1">
          <a:solidFill>
            <a:srgbClr val="569BBE"/>
          </a:solidFill>
          <a:latin typeface="Arial" charset="0"/>
          <a:ea typeface="ＭＳ Ｐゴシック" charset="0"/>
          <a:cs typeface="Arial Unicode MS" charset="0"/>
        </a:defRPr>
      </a:lvl9pPr>
    </p:titleStyle>
    <p:bodyStyle>
      <a:lvl1pPr marL="233363" indent="-233363" algn="l" rtl="0" eaLnBrk="1" fontAlgn="base" hangingPunct="1">
        <a:lnSpc>
          <a:spcPct val="100000"/>
        </a:lnSpc>
        <a:spcBef>
          <a:spcPts val="1000"/>
        </a:spcBef>
        <a:spcAft>
          <a:spcPct val="0"/>
        </a:spcAft>
        <a:buClr>
          <a:schemeClr val="tx2"/>
        </a:buClr>
        <a:buSzTx/>
        <a:buChar char="•"/>
        <a:defRPr sz="1800" b="0">
          <a:solidFill>
            <a:schemeClr val="tx1"/>
          </a:solidFill>
          <a:latin typeface="Arial" charset="0"/>
          <a:ea typeface="Arial" charset="0"/>
          <a:cs typeface="Arial" charset="0"/>
        </a:defRPr>
      </a:lvl1pPr>
      <a:lvl2pPr marL="457200" indent="-223838" algn="l" rtl="0" eaLnBrk="1" fontAlgn="base" hangingPunct="1">
        <a:lnSpc>
          <a:spcPct val="100000"/>
        </a:lnSpc>
        <a:spcBef>
          <a:spcPts val="1000"/>
        </a:spcBef>
        <a:spcAft>
          <a:spcPct val="0"/>
        </a:spcAft>
        <a:buClr>
          <a:schemeClr val="tx2"/>
        </a:buClr>
        <a:buSzTx/>
        <a:buFont typeface="Arial" panose="020B0604020202020204" pitchFamily="34" charset="0"/>
        <a:buChar char="‒"/>
        <a:defRPr sz="1600" b="0">
          <a:solidFill>
            <a:schemeClr val="tx1"/>
          </a:solidFill>
          <a:latin typeface="Arial" charset="0"/>
          <a:ea typeface="Arial" charset="0"/>
          <a:cs typeface="Arial" charset="0"/>
        </a:defRPr>
      </a:lvl2pPr>
      <a:lvl3pPr marL="690563" indent="-233363" algn="l" rtl="0" eaLnBrk="1" fontAlgn="base" hangingPunct="1">
        <a:lnSpc>
          <a:spcPct val="100000"/>
        </a:lnSpc>
        <a:spcBef>
          <a:spcPts val="1000"/>
        </a:spcBef>
        <a:spcAft>
          <a:spcPct val="0"/>
        </a:spcAft>
        <a:buClr>
          <a:schemeClr val="tx2"/>
        </a:buClr>
        <a:buSzTx/>
        <a:buChar char="•"/>
        <a:defRPr sz="1400" b="0">
          <a:solidFill>
            <a:schemeClr val="tx1"/>
          </a:solidFill>
          <a:latin typeface="Arial" charset="0"/>
          <a:ea typeface="Arial" charset="0"/>
          <a:cs typeface="Arial" charset="0"/>
        </a:defRPr>
      </a:lvl3pPr>
      <a:lvl4pPr marL="914400" indent="-223838" algn="l" rtl="0" eaLnBrk="1" fontAlgn="base" hangingPunct="1">
        <a:lnSpc>
          <a:spcPct val="100000"/>
        </a:lnSpc>
        <a:spcBef>
          <a:spcPts val="1000"/>
        </a:spcBef>
        <a:spcAft>
          <a:spcPct val="0"/>
        </a:spcAft>
        <a:buClr>
          <a:schemeClr val="tx2"/>
        </a:buClr>
        <a:buSzTx/>
        <a:buFont typeface="Arial" panose="020B0604020202020204" pitchFamily="34" charset="0"/>
        <a:buChar char="‒"/>
        <a:defRPr sz="1400" b="0">
          <a:solidFill>
            <a:schemeClr val="tx1"/>
          </a:solidFill>
          <a:latin typeface="Arial" charset="0"/>
          <a:ea typeface="Arial" charset="0"/>
          <a:cs typeface="Arial" charset="0"/>
        </a:defRPr>
      </a:lvl4pPr>
      <a:lvl5pPr marL="1147763" indent="-233363" algn="l" rtl="0" eaLnBrk="1" fontAlgn="base" hangingPunct="1">
        <a:lnSpc>
          <a:spcPct val="100000"/>
        </a:lnSpc>
        <a:spcBef>
          <a:spcPts val="1000"/>
        </a:spcBef>
        <a:spcAft>
          <a:spcPct val="0"/>
        </a:spcAft>
        <a:buClr>
          <a:schemeClr val="tx2"/>
        </a:buClr>
        <a:buSzTx/>
        <a:buChar char="•"/>
        <a:defRPr sz="1400" b="0">
          <a:solidFill>
            <a:schemeClr val="tx1"/>
          </a:solidFill>
          <a:latin typeface="Arial" charset="0"/>
          <a:ea typeface="Arial" charset="0"/>
          <a:cs typeface="Arial" charset="0"/>
        </a:defRPr>
      </a:lvl5pPr>
      <a:lvl6pPr marL="2514600" indent="-228600" algn="l" rtl="0" eaLnBrk="1" fontAlgn="base" hangingPunct="1">
        <a:lnSpc>
          <a:spcPct val="80000"/>
        </a:lnSpc>
        <a:spcBef>
          <a:spcPts val="1000"/>
        </a:spcBef>
        <a:spcAft>
          <a:spcPct val="0"/>
        </a:spcAft>
        <a:buClr>
          <a:srgbClr val="4D4D4D"/>
        </a:buClr>
        <a:buSzTx/>
        <a:buChar char="•"/>
        <a:defRPr sz="1600" b="1">
          <a:solidFill>
            <a:srgbClr val="4C4C4C"/>
          </a:solidFill>
          <a:latin typeface="+mn-lt"/>
          <a:ea typeface="Arial Unicode MS" charset="0"/>
          <a:cs typeface="+mn-cs"/>
        </a:defRPr>
      </a:lvl6pPr>
      <a:lvl7pPr marL="2971800" indent="-228600" algn="l" rtl="0" eaLnBrk="1" fontAlgn="base" hangingPunct="1">
        <a:lnSpc>
          <a:spcPct val="80000"/>
        </a:lnSpc>
        <a:spcBef>
          <a:spcPts val="1000"/>
        </a:spcBef>
        <a:spcAft>
          <a:spcPct val="0"/>
        </a:spcAft>
        <a:buClr>
          <a:srgbClr val="4D4D4D"/>
        </a:buClr>
        <a:buSzTx/>
        <a:buChar char="•"/>
        <a:defRPr sz="1600" b="1">
          <a:solidFill>
            <a:srgbClr val="4C4C4C"/>
          </a:solidFill>
          <a:latin typeface="+mn-lt"/>
          <a:ea typeface="Arial Unicode MS" charset="0"/>
          <a:cs typeface="+mn-cs"/>
        </a:defRPr>
      </a:lvl7pPr>
      <a:lvl8pPr marL="3429000" indent="-228600" algn="l" rtl="0" eaLnBrk="1" fontAlgn="base" hangingPunct="1">
        <a:lnSpc>
          <a:spcPct val="80000"/>
        </a:lnSpc>
        <a:spcBef>
          <a:spcPts val="1000"/>
        </a:spcBef>
        <a:spcAft>
          <a:spcPct val="0"/>
        </a:spcAft>
        <a:buClr>
          <a:srgbClr val="4D4D4D"/>
        </a:buClr>
        <a:buSzTx/>
        <a:buChar char="•"/>
        <a:defRPr sz="1600" b="1">
          <a:solidFill>
            <a:srgbClr val="4C4C4C"/>
          </a:solidFill>
          <a:latin typeface="+mn-lt"/>
          <a:ea typeface="Arial Unicode MS" charset="0"/>
          <a:cs typeface="+mn-cs"/>
        </a:defRPr>
      </a:lvl8pPr>
      <a:lvl9pPr marL="3886200" indent="-228600" algn="l" rtl="0" eaLnBrk="1" fontAlgn="base" hangingPunct="1">
        <a:lnSpc>
          <a:spcPct val="80000"/>
        </a:lnSpc>
        <a:spcBef>
          <a:spcPts val="1000"/>
        </a:spcBef>
        <a:spcAft>
          <a:spcPct val="0"/>
        </a:spcAft>
        <a:buClr>
          <a:srgbClr val="4D4D4D"/>
        </a:buClr>
        <a:buSzTx/>
        <a:buChar char="•"/>
        <a:defRPr sz="1600" b="1">
          <a:solidFill>
            <a:srgbClr val="4C4C4C"/>
          </a:solidFill>
          <a:latin typeface="+mn-lt"/>
          <a:ea typeface="Arial Unicode MS"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49">
          <p15:clr>
            <a:srgbClr val="F26B43"/>
          </p15:clr>
        </p15:guide>
        <p15:guide id="2" orient="horz" pos="3125">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slides/_rels/slide5.xml.rels><?xml version="1.0" encoding="UTF-8" standalone="yes"?>
<Relationships xmlns="http://schemas.openxmlformats.org/package/2006/relationships"><Relationship Id="rId3" Type="http://schemas.openxmlformats.org/officeDocument/2006/relationships/hyperlink" Target="https://clinicaltrials.gov/study/NCT0420841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clinicaltrials.gov/study/NCT05259917"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27.pn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0.sv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svg"/><Relationship Id="rId4" Type="http://schemas.openxmlformats.org/officeDocument/2006/relationships/image" Target="../media/image18.svg"/><Relationship Id="rId9" Type="http://schemas.openxmlformats.org/officeDocument/2006/relationships/image" Target="../media/image23.png"/><Relationship Id="rId14" Type="http://schemas.openxmlformats.org/officeDocument/2006/relationships/image" Target="../media/image2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D7B3963-C9E7-BC5B-82DC-16AABDFA40B5}"/>
              </a:ext>
            </a:extLst>
          </p:cNvPr>
          <p:cNvSpPr>
            <a:spLocks noGrp="1"/>
          </p:cNvSpPr>
          <p:nvPr>
            <p:ph type="ctrTitle"/>
          </p:nvPr>
        </p:nvSpPr>
        <p:spPr>
          <a:xfrm>
            <a:off x="2250109" y="1333213"/>
            <a:ext cx="6594150" cy="1624647"/>
          </a:xfrm>
        </p:spPr>
        <p:txBody>
          <a:bodyPr/>
          <a:lstStyle/>
          <a:p>
            <a:r>
              <a:rPr lang="en-US" sz="3200" b="1" kern="0" dirty="0">
                <a:effectLst/>
                <a:latin typeface="Arial" panose="020B0604020202020204" pitchFamily="34" charset="0"/>
                <a:ea typeface="Aptos" panose="020B0004020202020204" pitchFamily="34" charset="0"/>
              </a:rPr>
              <a:t>Pooled Sebetralstat </a:t>
            </a:r>
            <a:br>
              <a:rPr lang="en-US" sz="3200" b="1" kern="0" dirty="0">
                <a:effectLst/>
                <a:latin typeface="Arial" panose="020B0604020202020204" pitchFamily="34" charset="0"/>
                <a:ea typeface="Aptos" panose="020B0004020202020204" pitchFamily="34" charset="0"/>
              </a:rPr>
            </a:br>
            <a:r>
              <a:rPr lang="en-US" sz="3200" b="1" kern="0" dirty="0">
                <a:effectLst/>
                <a:latin typeface="Arial" panose="020B0604020202020204" pitchFamily="34" charset="0"/>
                <a:ea typeface="Aptos" panose="020B0004020202020204" pitchFamily="34" charset="0"/>
              </a:rPr>
              <a:t>Placebo-controlled Safety for</a:t>
            </a:r>
            <a:r>
              <a:rPr lang="en-US" sz="3200" dirty="0">
                <a:latin typeface="Arial" panose="020B0604020202020204" pitchFamily="34" charset="0"/>
                <a:ea typeface="Aptos" panose="020B0004020202020204" pitchFamily="34" charset="0"/>
              </a:rPr>
              <a:t> </a:t>
            </a:r>
            <a:br>
              <a:rPr lang="en-US" sz="3200" dirty="0">
                <a:latin typeface="Arial" panose="020B0604020202020204" pitchFamily="34" charset="0"/>
                <a:ea typeface="Aptos" panose="020B0004020202020204" pitchFamily="34" charset="0"/>
              </a:rPr>
            </a:br>
            <a:r>
              <a:rPr lang="en-US" sz="3200" b="1" kern="0" dirty="0">
                <a:effectLst/>
                <a:latin typeface="Arial" panose="020B0604020202020204" pitchFamily="34" charset="0"/>
                <a:ea typeface="Aptos" panose="020B0004020202020204" pitchFamily="34" charset="0"/>
              </a:rPr>
              <a:t>On-demand Treatment of Hereditary Angioedema</a:t>
            </a:r>
            <a:endParaRPr lang="en-US" sz="4000" dirty="0"/>
          </a:p>
        </p:txBody>
      </p:sp>
      <p:sp>
        <p:nvSpPr>
          <p:cNvPr id="6" name="Subtitle 5">
            <a:extLst>
              <a:ext uri="{FF2B5EF4-FFF2-40B4-BE49-F238E27FC236}">
                <a16:creationId xmlns:a16="http://schemas.microsoft.com/office/drawing/2014/main" id="{AB96A144-D45C-BCEF-004F-EB884E53A635}"/>
              </a:ext>
            </a:extLst>
          </p:cNvPr>
          <p:cNvSpPr>
            <a:spLocks noGrp="1"/>
          </p:cNvSpPr>
          <p:nvPr>
            <p:ph type="subTitle" idx="1"/>
          </p:nvPr>
        </p:nvSpPr>
        <p:spPr>
          <a:xfrm>
            <a:off x="2250107" y="3021468"/>
            <a:ext cx="6594151" cy="465766"/>
          </a:xfrm>
        </p:spPr>
        <p:txBody>
          <a:bodyPr/>
          <a:lstStyle/>
          <a:p>
            <a:pPr marL="0" marR="0">
              <a:spcBef>
                <a:spcPts val="0"/>
              </a:spcBef>
              <a:spcAft>
                <a:spcPts val="800"/>
              </a:spcAft>
            </a:pPr>
            <a:r>
              <a:rPr lang="en-US" sz="1400" u="sng" dirty="0">
                <a:effectLst/>
                <a:latin typeface="Arial" panose="020B0604020202020204" pitchFamily="34" charset="0"/>
                <a:ea typeface="Calibri" panose="020F0502020204030204" pitchFamily="34" charset="0"/>
                <a:cs typeface="Arial" panose="020B0604020202020204" pitchFamily="34" charset="0"/>
              </a:rPr>
              <a:t>Emel Aygören-Pürsün</a:t>
            </a:r>
            <a:r>
              <a:rPr lang="en-US" sz="1400" dirty="0">
                <a:effectLst/>
                <a:latin typeface="Arial" panose="020B0604020202020204" pitchFamily="34" charset="0"/>
                <a:ea typeface="Calibri" panose="020F0502020204030204" pitchFamily="34" charset="0"/>
                <a:cs typeface="Arial" panose="020B0604020202020204" pitchFamily="34" charset="0"/>
              </a:rPr>
              <a:t>,</a:t>
            </a:r>
            <a:r>
              <a:rPr lang="en-US" sz="1400" baseline="30000" dirty="0">
                <a:effectLst/>
                <a:latin typeface="Arial" panose="020B0604020202020204" pitchFamily="34" charset="0"/>
                <a:ea typeface="Calibri" panose="020F0502020204030204" pitchFamily="34" charset="0"/>
                <a:cs typeface="Arial" panose="020B0604020202020204" pitchFamily="34" charset="0"/>
              </a:rPr>
              <a:t>1</a:t>
            </a:r>
            <a:r>
              <a:rPr lang="en-US" sz="1400" dirty="0">
                <a:effectLst/>
                <a:latin typeface="Arial" panose="020B0604020202020204" pitchFamily="34" charset="0"/>
                <a:ea typeface="Calibri" panose="020F0502020204030204" pitchFamily="34" charset="0"/>
                <a:cs typeface="Arial" panose="020B0604020202020204" pitchFamily="34" charset="0"/>
              </a:rPr>
              <a:t> Jonathan A. Bernstein,</a:t>
            </a:r>
            <a:r>
              <a:rPr lang="en-US" sz="1400" baseline="30000" dirty="0">
                <a:latin typeface="Arial" panose="020B0604020202020204" pitchFamily="34" charset="0"/>
                <a:cs typeface="Arial" panose="020B0604020202020204" pitchFamily="34" charset="0"/>
              </a:rPr>
              <a:t>2</a:t>
            </a:r>
            <a:r>
              <a:rPr lang="en-US" sz="1400" dirty="0">
                <a:effectLst/>
                <a:latin typeface="Arial" panose="020B0604020202020204" pitchFamily="34" charset="0"/>
                <a:ea typeface="Calibri" panose="020F0502020204030204" pitchFamily="34" charset="0"/>
                <a:cs typeface="Arial" panose="020B0604020202020204" pitchFamily="34" charset="0"/>
              </a:rPr>
              <a:t> Danny Cohn,</a:t>
            </a:r>
            <a:r>
              <a:rPr lang="en-US" sz="1400" baseline="30000" dirty="0">
                <a:latin typeface="Arial" panose="020B0604020202020204" pitchFamily="34" charset="0"/>
                <a:cs typeface="Arial" panose="020B0604020202020204" pitchFamily="34" charset="0"/>
              </a:rPr>
              <a:t>3</a:t>
            </a:r>
            <a:r>
              <a:rPr lang="en-US" sz="1400" dirty="0">
                <a:effectLst/>
                <a:latin typeface="Arial" panose="020B0604020202020204" pitchFamily="34" charset="0"/>
                <a:ea typeface="Calibri" panose="020F0502020204030204" pitchFamily="34" charset="0"/>
                <a:cs typeface="Arial" panose="020B0604020202020204" pitchFamily="34" charset="0"/>
              </a:rPr>
              <a:t> Henriette Farkas,</a:t>
            </a:r>
            <a:r>
              <a:rPr lang="en-US" sz="1400" baseline="30000" dirty="0">
                <a:latin typeface="Arial" panose="020B0604020202020204" pitchFamily="34" charset="0"/>
                <a:cs typeface="Arial" panose="020B0604020202020204" pitchFamily="34" charset="0"/>
              </a:rPr>
              <a:t>4</a:t>
            </a:r>
            <a:r>
              <a:rPr lang="en-US" sz="1400" dirty="0">
                <a:effectLst/>
                <a:latin typeface="Arial" panose="020B0604020202020204" pitchFamily="34" charset="0"/>
                <a:ea typeface="Calibri" panose="020F0502020204030204" pitchFamily="34" charset="0"/>
                <a:cs typeface="Arial" panose="020B0604020202020204" pitchFamily="34" charset="0"/>
              </a:rPr>
              <a:t> </a:t>
            </a:r>
            <a:br>
              <a:rPr lang="en-US" sz="1400" dirty="0">
                <a:effectLst/>
                <a:latin typeface="Arial" panose="020B0604020202020204" pitchFamily="34" charset="0"/>
                <a:ea typeface="Calibri" panose="020F0502020204030204" pitchFamily="34" charset="0"/>
                <a:cs typeface="Arial" panose="020B0604020202020204" pitchFamily="34" charset="0"/>
              </a:rPr>
            </a:br>
            <a:r>
              <a:rPr lang="en-US" sz="1400" dirty="0">
                <a:effectLst/>
                <a:latin typeface="Arial" panose="020B0604020202020204" pitchFamily="34" charset="0"/>
                <a:ea typeface="Calibri" panose="020F0502020204030204" pitchFamily="34" charset="0"/>
                <a:cs typeface="Arial" panose="020B0604020202020204" pitchFamily="34" charset="0"/>
              </a:rPr>
              <a:t>William Lumry,</a:t>
            </a:r>
            <a:r>
              <a:rPr lang="en-US" sz="1400" baseline="30000" dirty="0">
                <a:latin typeface="Arial" panose="020B0604020202020204" pitchFamily="34" charset="0"/>
                <a:cs typeface="Arial" panose="020B0604020202020204" pitchFamily="34" charset="0"/>
              </a:rPr>
              <a:t>5</a:t>
            </a:r>
            <a:r>
              <a:rPr lang="en-US" sz="1400" dirty="0">
                <a:effectLst/>
                <a:latin typeface="Arial" panose="020B0604020202020204" pitchFamily="34" charset="0"/>
                <a:ea typeface="Calibri" panose="020F0502020204030204" pitchFamily="34" charset="0"/>
                <a:cs typeface="Arial" panose="020B0604020202020204" pitchFamily="34" charset="0"/>
              </a:rPr>
              <a:t> Marc Riedl,</a:t>
            </a:r>
            <a:r>
              <a:rPr lang="en-US" sz="1400" baseline="30000" dirty="0">
                <a:latin typeface="Arial" panose="020B0604020202020204" pitchFamily="34" charset="0"/>
                <a:cs typeface="Arial" panose="020B0604020202020204" pitchFamily="34" charset="0"/>
              </a:rPr>
              <a:t>6</a:t>
            </a:r>
            <a:r>
              <a:rPr lang="en-US" sz="1400" dirty="0">
                <a:effectLst/>
                <a:latin typeface="Arial" panose="020B0604020202020204" pitchFamily="34" charset="0"/>
                <a:ea typeface="Calibri" panose="020F0502020204030204" pitchFamily="34" charset="0"/>
                <a:cs typeface="Arial" panose="020B0604020202020204" pitchFamily="34" charset="0"/>
              </a:rPr>
              <a:t> Andrea Zanichelli,</a:t>
            </a:r>
            <a:r>
              <a:rPr lang="en-US" sz="1400" baseline="30000" dirty="0">
                <a:latin typeface="Arial" panose="020B0604020202020204" pitchFamily="34" charset="0"/>
                <a:cs typeface="Arial" panose="020B0604020202020204" pitchFamily="34" charset="0"/>
              </a:rPr>
              <a:t>7,8</a:t>
            </a:r>
            <a:r>
              <a:rPr lang="en-US" sz="1400" dirty="0">
                <a:effectLst/>
                <a:latin typeface="Arial" panose="020B0604020202020204" pitchFamily="34" charset="0"/>
                <a:ea typeface="Calibri" panose="020F0502020204030204" pitchFamily="34" charset="0"/>
                <a:cs typeface="Arial" panose="020B0604020202020204" pitchFamily="34" charset="0"/>
              </a:rPr>
              <a:t> Samuel Owiredu-Yeboa,</a:t>
            </a:r>
            <a:r>
              <a:rPr lang="en-US" sz="1400" baseline="30000" dirty="0">
                <a:latin typeface="Arial" panose="020B0604020202020204" pitchFamily="34" charset="0"/>
                <a:cs typeface="Arial" panose="020B0604020202020204" pitchFamily="34" charset="0"/>
              </a:rPr>
              <a:t>9</a:t>
            </a:r>
            <a:r>
              <a:rPr lang="en-US" sz="1400" dirty="0">
                <a:effectLst/>
                <a:latin typeface="Arial" panose="020B0604020202020204" pitchFamily="34" charset="0"/>
                <a:ea typeface="Calibri" panose="020F0502020204030204" pitchFamily="34" charset="0"/>
                <a:cs typeface="Arial" panose="020B0604020202020204" pitchFamily="34" charset="0"/>
              </a:rPr>
              <a:t> James Hao,</a:t>
            </a:r>
            <a:r>
              <a:rPr lang="en-US" sz="1400" baseline="30000" dirty="0">
                <a:latin typeface="Arial" panose="020B0604020202020204" pitchFamily="34" charset="0"/>
                <a:cs typeface="Arial" panose="020B0604020202020204" pitchFamily="34" charset="0"/>
              </a:rPr>
              <a:t>9</a:t>
            </a:r>
            <a:r>
              <a:rPr lang="en-US" sz="1400" dirty="0">
                <a:effectLst/>
                <a:latin typeface="Arial" panose="020B0604020202020204" pitchFamily="34" charset="0"/>
                <a:ea typeface="Calibri" panose="020F0502020204030204" pitchFamily="34" charset="0"/>
                <a:cs typeface="Arial" panose="020B0604020202020204" pitchFamily="34" charset="0"/>
              </a:rPr>
              <a:t> Michael D. Smith,</a:t>
            </a:r>
            <a:r>
              <a:rPr lang="en-US" sz="1400" baseline="30000" dirty="0">
                <a:latin typeface="Arial" panose="020B0604020202020204" pitchFamily="34" charset="0"/>
                <a:cs typeface="Arial" panose="020B0604020202020204" pitchFamily="34" charset="0"/>
              </a:rPr>
              <a:t>9</a:t>
            </a:r>
            <a:r>
              <a:rPr lang="en-US" sz="1400" dirty="0">
                <a:effectLst/>
                <a:latin typeface="Arial" panose="020B0604020202020204" pitchFamily="34" charset="0"/>
                <a:ea typeface="Calibri" panose="020F0502020204030204" pitchFamily="34" charset="0"/>
                <a:cs typeface="Arial" panose="020B0604020202020204" pitchFamily="34" charset="0"/>
              </a:rPr>
              <a:t> Christopher M. Yea,</a:t>
            </a:r>
            <a:r>
              <a:rPr lang="en-US" sz="1400" baseline="30000" dirty="0">
                <a:latin typeface="Arial" panose="020B0604020202020204" pitchFamily="34" charset="0"/>
                <a:cs typeface="Arial" panose="020B0604020202020204" pitchFamily="34" charset="0"/>
              </a:rPr>
              <a:t>9</a:t>
            </a:r>
            <a:r>
              <a:rPr lang="en-US" sz="1400" dirty="0">
                <a:effectLst/>
                <a:latin typeface="Arial" panose="020B0604020202020204" pitchFamily="34" charset="0"/>
                <a:ea typeface="Calibri" panose="020F0502020204030204" pitchFamily="34" charset="0"/>
                <a:cs typeface="Arial" panose="020B0604020202020204" pitchFamily="34" charset="0"/>
              </a:rPr>
              <a:t> Paul K. Audhya,</a:t>
            </a:r>
            <a:r>
              <a:rPr lang="en-US" sz="1400" baseline="30000" dirty="0">
                <a:effectLst/>
                <a:latin typeface="Arial" panose="020B0604020202020204" pitchFamily="34" charset="0"/>
                <a:ea typeface="Calibri" panose="020F0502020204030204" pitchFamily="34" charset="0"/>
                <a:cs typeface="Arial" panose="020B0604020202020204" pitchFamily="34" charset="0"/>
              </a:rPr>
              <a:t>9 </a:t>
            </a:r>
            <a:br>
              <a:rPr lang="en-US" sz="1400" baseline="30000" dirty="0">
                <a:effectLst/>
                <a:latin typeface="Arial" panose="020B0604020202020204" pitchFamily="34" charset="0"/>
                <a:ea typeface="Calibri" panose="020F0502020204030204" pitchFamily="34" charset="0"/>
                <a:cs typeface="Arial" panose="020B0604020202020204" pitchFamily="34" charset="0"/>
              </a:rPr>
            </a:br>
            <a:r>
              <a:rPr lang="en-US" sz="1400" dirty="0">
                <a:effectLst/>
                <a:latin typeface="Arial" panose="020B0604020202020204" pitchFamily="34" charset="0"/>
                <a:ea typeface="Calibri" panose="020F0502020204030204" pitchFamily="34" charset="0"/>
                <a:cs typeface="Arial" panose="020B0604020202020204" pitchFamily="34" charset="0"/>
              </a:rPr>
              <a:t>Sorena Kiani-Alikhan,</a:t>
            </a:r>
            <a:r>
              <a:rPr lang="en-US" sz="1400" baseline="30000" dirty="0">
                <a:effectLst/>
                <a:latin typeface="Arial" panose="020B0604020202020204" pitchFamily="34" charset="0"/>
                <a:ea typeface="Calibri" panose="020F0502020204030204" pitchFamily="34" charset="0"/>
                <a:cs typeface="Arial" panose="020B0604020202020204" pitchFamily="34" charset="0"/>
              </a:rPr>
              <a:t>10</a:t>
            </a:r>
            <a:r>
              <a:rPr lang="en-US" sz="1400" dirty="0">
                <a:effectLst/>
                <a:latin typeface="Arial" panose="020B0604020202020204" pitchFamily="34" charset="0"/>
                <a:ea typeface="Calibri" panose="020F0502020204030204" pitchFamily="34" charset="0"/>
                <a:cs typeface="Arial" panose="020B0604020202020204" pitchFamily="34" charset="0"/>
              </a:rPr>
              <a:t> Marcus Maurer</a:t>
            </a:r>
            <a:r>
              <a:rPr lang="en-US" sz="1400" baseline="30000" dirty="0">
                <a:effectLst/>
                <a:latin typeface="Arial" panose="020B0604020202020204" pitchFamily="34" charset="0"/>
                <a:ea typeface="Calibri" panose="020F0502020204030204" pitchFamily="34" charset="0"/>
                <a:cs typeface="Arial" panose="020B0604020202020204" pitchFamily="34" charset="0"/>
              </a:rPr>
              <a:t>11,12</a:t>
            </a:r>
          </a:p>
        </p:txBody>
      </p:sp>
      <p:sp>
        <p:nvSpPr>
          <p:cNvPr id="7" name="TextBox 6">
            <a:extLst>
              <a:ext uri="{FF2B5EF4-FFF2-40B4-BE49-F238E27FC236}">
                <a16:creationId xmlns:a16="http://schemas.microsoft.com/office/drawing/2014/main" id="{59FFC62E-4760-EDEE-2755-038E429B9471}"/>
              </a:ext>
            </a:extLst>
          </p:cNvPr>
          <p:cNvSpPr txBox="1"/>
          <p:nvPr/>
        </p:nvSpPr>
        <p:spPr>
          <a:xfrm>
            <a:off x="2056035" y="4201142"/>
            <a:ext cx="6788226" cy="778290"/>
          </a:xfrm>
          <a:prstGeom prst="rect">
            <a:avLst/>
          </a:prstGeom>
          <a:noFill/>
        </p:spPr>
        <p:txBody>
          <a:bodyPr wrap="square">
            <a:spAutoFit/>
          </a:bodyPr>
          <a:lstStyle/>
          <a:p>
            <a:pPr marL="0" marR="0" algn="r">
              <a:lnSpc>
                <a:spcPct val="107000"/>
              </a:lnSpc>
              <a:spcBef>
                <a:spcPts val="0"/>
              </a:spcBef>
              <a:spcAft>
                <a:spcPts val="800"/>
              </a:spcAft>
            </a:pPr>
            <a:r>
              <a:rPr lang="en-US" sz="700" baseline="3000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Univ</a:t>
            </a:r>
            <a:r>
              <a:rPr lang="en-US" sz="700" dirty="0">
                <a:solidFill>
                  <a:schemeClr val="bg1"/>
                </a:solidFill>
                <a:latin typeface="Arial" panose="020B0604020202020204" pitchFamily="34" charset="0"/>
                <a:ea typeface="Calibri" panose="020F0502020204030204" pitchFamily="34" charset="0"/>
                <a:cs typeface="Arial" panose="020B0604020202020204" pitchFamily="34" charset="0"/>
              </a:rPr>
              <a:t>ersity </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Hospital Frankfurt, Goethe University, Frankfurt, Germany; </a:t>
            </a:r>
            <a:r>
              <a:rPr lang="en-US" sz="700" baseline="30000" dirty="0">
                <a:solidFill>
                  <a:schemeClr val="bg1"/>
                </a:solidFill>
                <a:latin typeface="Arial" panose="020B0604020202020204" pitchFamily="34" charset="0"/>
                <a:cs typeface="Arial" panose="020B0604020202020204" pitchFamily="34" charset="0"/>
              </a:rPr>
              <a:t>2</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University of Cincinnati College of Medicine, Cincinnati, OH, US; </a:t>
            </a:r>
            <a:r>
              <a:rPr lang="en-US" sz="700" baseline="30000" dirty="0">
                <a:solidFill>
                  <a:schemeClr val="bg1"/>
                </a:solidFill>
                <a:latin typeface="Arial" panose="020B0604020202020204" pitchFamily="34" charset="0"/>
                <a:cs typeface="Arial" panose="020B0604020202020204" pitchFamily="34" charset="0"/>
              </a:rPr>
              <a:t>3</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Amsterdam UMC, University of Amsterdam, Amsterdam, Netherlands; </a:t>
            </a:r>
            <a:r>
              <a:rPr lang="en-US" sz="700" baseline="30000" dirty="0">
                <a:solidFill>
                  <a:schemeClr val="bg1"/>
                </a:solidFill>
                <a:latin typeface="Arial" panose="020B0604020202020204" pitchFamily="34" charset="0"/>
                <a:cs typeface="Arial" panose="020B0604020202020204" pitchFamily="34" charset="0"/>
              </a:rPr>
              <a:t>4</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Hungarian Angioedema Center of Reference and Excellence, Semmelweis University, Budapest, Hungary; </a:t>
            </a:r>
            <a:r>
              <a:rPr lang="en-US" sz="700" baseline="30000" dirty="0">
                <a:solidFill>
                  <a:schemeClr val="bg1"/>
                </a:solidFill>
                <a:latin typeface="Arial" panose="020B0604020202020204" pitchFamily="34" charset="0"/>
                <a:cs typeface="Arial" panose="020B0604020202020204" pitchFamily="34" charset="0"/>
              </a:rPr>
              <a:t>5</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AARA Research Center, Dallas, TX, US; </a:t>
            </a:r>
            <a:r>
              <a:rPr lang="en-US" sz="700" baseline="30000" dirty="0">
                <a:solidFill>
                  <a:schemeClr val="bg1"/>
                </a:solidFill>
                <a:latin typeface="Arial" panose="020B0604020202020204" pitchFamily="34" charset="0"/>
                <a:cs typeface="Arial" panose="020B0604020202020204" pitchFamily="34" charset="0"/>
              </a:rPr>
              <a:t>6</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University of California – San Diego, La Jolla, California, US; </a:t>
            </a:r>
            <a:r>
              <a:rPr lang="en-US" sz="700" baseline="30000" dirty="0">
                <a:solidFill>
                  <a:schemeClr val="bg1"/>
                </a:solidFill>
                <a:latin typeface="Arial" panose="020B0604020202020204" pitchFamily="34" charset="0"/>
                <a:cs typeface="Arial" panose="020B0604020202020204" pitchFamily="34" charset="0"/>
              </a:rPr>
              <a:t>7</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IRCCS Policlinico San Donato, San Donato Milanese, Milan, Italy; </a:t>
            </a:r>
            <a:r>
              <a:rPr lang="en-US" sz="700" baseline="30000" dirty="0">
                <a:solidFill>
                  <a:schemeClr val="bg1"/>
                </a:solidFill>
                <a:latin typeface="Arial" panose="020B0604020202020204" pitchFamily="34" charset="0"/>
                <a:cs typeface="Arial" panose="020B0604020202020204" pitchFamily="34" charset="0"/>
              </a:rPr>
              <a:t>8</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University of Milan, Milan, Italy; </a:t>
            </a:r>
            <a:r>
              <a:rPr lang="en-US" sz="700" baseline="30000" dirty="0">
                <a:solidFill>
                  <a:schemeClr val="bg1"/>
                </a:solidFill>
                <a:latin typeface="Arial" panose="020B0604020202020204" pitchFamily="34" charset="0"/>
                <a:cs typeface="Arial" panose="020B0604020202020204" pitchFamily="34" charset="0"/>
              </a:rPr>
              <a:t>9</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KalVista Pharmaceuticals, Inc., Salisbury, UK, and Cambridge, Massachusetts, US; </a:t>
            </a:r>
            <a:r>
              <a:rPr lang="en-US" sz="700" baseline="30000" dirty="0">
                <a:solidFill>
                  <a:schemeClr val="bg1"/>
                </a:solidFill>
                <a:latin typeface="Arial" panose="020B0604020202020204" pitchFamily="34" charset="0"/>
                <a:cs typeface="Arial" panose="020B0604020202020204" pitchFamily="34" charset="0"/>
              </a:rPr>
              <a:t>10</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Royal Free London NHS Foundation Trust, London, United Kingdom; </a:t>
            </a:r>
            <a:r>
              <a:rPr lang="en-US" sz="700" baseline="30000" dirty="0">
                <a:solidFill>
                  <a:schemeClr val="bg1"/>
                </a:solidFill>
                <a:latin typeface="Arial" panose="020B0604020202020204" pitchFamily="34" charset="0"/>
                <a:cs typeface="Arial" panose="020B0604020202020204" pitchFamily="34" charset="0"/>
              </a:rPr>
              <a:t>11</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Institute of Allergology, Charité – Universitätsmedizin Berlin, corporate member of Freie Universität Berlin and Humboldt-Universität zu Berlin, Berlin, Germany; </a:t>
            </a:r>
            <a:r>
              <a:rPr lang="en-US" sz="700" baseline="30000" dirty="0">
                <a:solidFill>
                  <a:schemeClr val="bg1"/>
                </a:solidFill>
                <a:latin typeface="Arial" panose="020B0604020202020204" pitchFamily="34" charset="0"/>
                <a:cs typeface="Arial" panose="020B0604020202020204" pitchFamily="34" charset="0"/>
              </a:rPr>
              <a:t>12</a:t>
            </a:r>
            <a:r>
              <a:rPr lang="en-US" sz="700" dirty="0">
                <a:solidFill>
                  <a:schemeClr val="bg1"/>
                </a:solidFill>
                <a:effectLst/>
                <a:latin typeface="Arial" panose="020B0604020202020204" pitchFamily="34" charset="0"/>
                <a:ea typeface="Calibri" panose="020F0502020204030204" pitchFamily="34" charset="0"/>
                <a:cs typeface="Arial" panose="020B0604020202020204" pitchFamily="34" charset="0"/>
              </a:rPr>
              <a:t>Fraunhofer Institute for Translational Medicine and Pharmacology ITMP, Immunology and Allergology, Berlin, Germany</a:t>
            </a:r>
            <a:endParaRPr lang="en-US" sz="7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03830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FE8E2-6BAE-7AB3-E346-9240E4EB2DC3}"/>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EFDF2A5-8426-12C7-F9DC-A8B0FBC7EAF9}"/>
              </a:ext>
            </a:extLst>
          </p:cNvPr>
          <p:cNvSpPr>
            <a:spLocks noGrp="1"/>
          </p:cNvSpPr>
          <p:nvPr>
            <p:ph sz="quarter" idx="10"/>
          </p:nvPr>
        </p:nvSpPr>
        <p:spPr/>
        <p:txBody>
          <a:bodyPr/>
          <a:lstStyle/>
          <a:p>
            <a:pPr>
              <a:lnSpc>
                <a:spcPct val="95000"/>
              </a:lnSpc>
              <a:spcBef>
                <a:spcPts val="0"/>
              </a:spcBef>
              <a:spcAft>
                <a:spcPts val="600"/>
              </a:spcAft>
            </a:pPr>
            <a:r>
              <a:rPr lang="en-US" sz="1500" dirty="0">
                <a:effectLst/>
                <a:latin typeface="+mn-lt"/>
                <a:ea typeface="Aptos" panose="020B0004020202020204" pitchFamily="34" charset="0"/>
                <a:cs typeface="Aptos" panose="020B0004020202020204" pitchFamily="34" charset="0"/>
              </a:rPr>
              <a:t>Adverse drug reactions associated with subcutaneous and intravenous administration may cause patients to delay or withhold treatment</a:t>
            </a:r>
            <a:r>
              <a:rPr lang="en-US" sz="1500" baseline="30000" dirty="0">
                <a:effectLst/>
                <a:latin typeface="+mn-lt"/>
                <a:ea typeface="Aptos" panose="020B0004020202020204" pitchFamily="34" charset="0"/>
                <a:cs typeface="Aptos" panose="020B0004020202020204" pitchFamily="34" charset="0"/>
              </a:rPr>
              <a:t>1–7</a:t>
            </a:r>
            <a:r>
              <a:rPr lang="en-US" sz="1500" dirty="0">
                <a:effectLst/>
                <a:latin typeface="+mn-lt"/>
                <a:ea typeface="Aptos" panose="020B0004020202020204" pitchFamily="34" charset="0"/>
                <a:cs typeface="Aptos" panose="020B0004020202020204" pitchFamily="34" charset="0"/>
              </a:rPr>
              <a:t> </a:t>
            </a:r>
          </a:p>
          <a:p>
            <a:pPr>
              <a:lnSpc>
                <a:spcPct val="95000"/>
              </a:lnSpc>
              <a:spcBef>
                <a:spcPts val="0"/>
              </a:spcBef>
              <a:spcAft>
                <a:spcPts val="600"/>
              </a:spcAft>
            </a:pPr>
            <a:r>
              <a:rPr lang="en-US" sz="1500" dirty="0">
                <a:latin typeface="+mn-lt"/>
                <a:ea typeface="Aptos" panose="020B0004020202020204" pitchFamily="34" charset="0"/>
                <a:cs typeface="Aptos" panose="020B0004020202020204" pitchFamily="34" charset="0"/>
              </a:rPr>
              <a:t>Other c</a:t>
            </a:r>
            <a:r>
              <a:rPr lang="en-US" sz="1500" dirty="0">
                <a:effectLst/>
                <a:latin typeface="+mn-lt"/>
                <a:ea typeface="Aptos" panose="020B0004020202020204" pitchFamily="34" charset="0"/>
                <a:cs typeface="Aptos" panose="020B0004020202020204" pitchFamily="34" charset="0"/>
              </a:rPr>
              <a:t>ommonly reported adverse reactions of parenteral therapies for HAE include headache</a:t>
            </a:r>
            <a:r>
              <a:rPr lang="en-US" sz="1500" dirty="0">
                <a:latin typeface="+mn-lt"/>
                <a:ea typeface="Aptos" panose="020B0004020202020204" pitchFamily="34" charset="0"/>
                <a:cs typeface="Aptos" panose="020B0004020202020204" pitchFamily="34" charset="0"/>
              </a:rPr>
              <a:t>, </a:t>
            </a:r>
            <a:r>
              <a:rPr lang="en-US" sz="1500" dirty="0">
                <a:effectLst/>
                <a:latin typeface="+mn-lt"/>
                <a:ea typeface="Aptos" panose="020B0004020202020204" pitchFamily="34" charset="0"/>
                <a:cs typeface="Aptos" panose="020B0004020202020204" pitchFamily="34" charset="0"/>
              </a:rPr>
              <a:t>nausea, and dizziness</a:t>
            </a:r>
            <a:r>
              <a:rPr lang="en-US" sz="1500" baseline="30000" dirty="0">
                <a:effectLst/>
                <a:latin typeface="+mn-lt"/>
                <a:ea typeface="Aptos" panose="020B0004020202020204" pitchFamily="34" charset="0"/>
                <a:cs typeface="Aptos" panose="020B0004020202020204" pitchFamily="34" charset="0"/>
              </a:rPr>
              <a:t>1–7</a:t>
            </a:r>
            <a:endParaRPr lang="en-US" sz="1500" dirty="0">
              <a:effectLst/>
              <a:latin typeface="+mn-lt"/>
              <a:ea typeface="Aptos" panose="020B0004020202020204" pitchFamily="34" charset="0"/>
              <a:cs typeface="Aptos" panose="020B0004020202020204" pitchFamily="34" charset="0"/>
            </a:endParaRPr>
          </a:p>
          <a:p>
            <a:pPr>
              <a:lnSpc>
                <a:spcPct val="95000"/>
              </a:lnSpc>
              <a:spcBef>
                <a:spcPts val="0"/>
              </a:spcBef>
              <a:spcAft>
                <a:spcPts val="600"/>
              </a:spcAft>
            </a:pPr>
            <a:r>
              <a:rPr lang="en-US" sz="1500" dirty="0">
                <a:effectLst/>
                <a:latin typeface="+mn-lt"/>
                <a:ea typeface="Aptos" panose="020B0004020202020204" pitchFamily="34" charset="0"/>
                <a:cs typeface="Aptos" panose="020B0004020202020204" pitchFamily="34" charset="0"/>
              </a:rPr>
              <a:t>In this pooled safety analysis, sebetralstat was well-tolerated with a safety profile no different than placebo</a:t>
            </a:r>
            <a:endParaRPr lang="en-US" sz="1500" strike="sngStrike" dirty="0">
              <a:solidFill>
                <a:srgbClr val="FF0000"/>
              </a:solidFill>
              <a:effectLst/>
              <a:highlight>
                <a:srgbClr val="FFFF00"/>
              </a:highlight>
              <a:latin typeface="+mn-lt"/>
              <a:ea typeface="Aptos" panose="020B0004020202020204" pitchFamily="34" charset="0"/>
              <a:cs typeface="Aptos" panose="020B0004020202020204" pitchFamily="34" charset="0"/>
            </a:endParaRPr>
          </a:p>
          <a:p>
            <a:pPr lvl="1">
              <a:lnSpc>
                <a:spcPct val="95000"/>
              </a:lnSpc>
              <a:spcBef>
                <a:spcPts val="0"/>
              </a:spcBef>
              <a:spcAft>
                <a:spcPts val="600"/>
              </a:spcAft>
            </a:pPr>
            <a:r>
              <a:rPr lang="en-US" sz="1500" dirty="0">
                <a:effectLst/>
                <a:latin typeface="+mn-lt"/>
                <a:ea typeface="Aptos" panose="020B0004020202020204" pitchFamily="34" charset="0"/>
                <a:cs typeface="Aptos" panose="020B0004020202020204" pitchFamily="34" charset="0"/>
              </a:rPr>
              <a:t>Common</a:t>
            </a:r>
            <a:r>
              <a:rPr lang="en-US" sz="1500" baseline="30000" dirty="0">
                <a:solidFill>
                  <a:srgbClr val="FF0000"/>
                </a:solidFill>
                <a:effectLst/>
                <a:latin typeface="+mn-lt"/>
                <a:ea typeface="Aptos" panose="020B0004020202020204" pitchFamily="34" charset="0"/>
                <a:cs typeface="Aptos" panose="020B0004020202020204" pitchFamily="34" charset="0"/>
              </a:rPr>
              <a:t> </a:t>
            </a:r>
            <a:r>
              <a:rPr lang="en-US" sz="1500" dirty="0">
                <a:effectLst/>
                <a:latin typeface="+mn-lt"/>
                <a:ea typeface="Aptos" panose="020B0004020202020204" pitchFamily="34" charset="0"/>
                <a:cs typeface="Aptos" panose="020B0004020202020204" pitchFamily="34" charset="0"/>
              </a:rPr>
              <a:t>(≥1/100 to &lt;1/10) TEAEs reported in pooled participants treated with sebetralstat</a:t>
            </a:r>
            <a:r>
              <a:rPr lang="en-US" sz="1500" baseline="30000" dirty="0">
                <a:latin typeface="+mn-lt"/>
                <a:ea typeface="Aptos" panose="020B0004020202020204" pitchFamily="34" charset="0"/>
                <a:cs typeface="Aptos" panose="020B0004020202020204" pitchFamily="34" charset="0"/>
              </a:rPr>
              <a:t>a</a:t>
            </a:r>
            <a:r>
              <a:rPr lang="en-US" sz="1500" dirty="0">
                <a:effectLst/>
                <a:latin typeface="+mn-lt"/>
                <a:ea typeface="Aptos" panose="020B0004020202020204" pitchFamily="34" charset="0"/>
                <a:cs typeface="Aptos" panose="020B0004020202020204" pitchFamily="34" charset="0"/>
              </a:rPr>
              <a:t> were dyspepsia and fatigue (1.2% each)</a:t>
            </a:r>
          </a:p>
          <a:p>
            <a:pPr lvl="1">
              <a:lnSpc>
                <a:spcPct val="95000"/>
              </a:lnSpc>
              <a:spcBef>
                <a:spcPts val="0"/>
              </a:spcBef>
              <a:spcAft>
                <a:spcPts val="600"/>
              </a:spcAft>
            </a:pPr>
            <a:r>
              <a:rPr lang="en-US" sz="1500" dirty="0">
                <a:latin typeface="+mn-lt"/>
              </a:rPr>
              <a:t>No occurrences of dysphagia or TEAEs related to swallowing were reported</a:t>
            </a:r>
          </a:p>
          <a:p>
            <a:pPr lvl="1">
              <a:lnSpc>
                <a:spcPct val="95000"/>
              </a:lnSpc>
              <a:spcBef>
                <a:spcPts val="0"/>
              </a:spcBef>
              <a:spcAft>
                <a:spcPts val="600"/>
              </a:spcAft>
            </a:pPr>
            <a:r>
              <a:rPr lang="en-US" sz="1500" dirty="0">
                <a:latin typeface="+mn-lt"/>
              </a:rPr>
              <a:t>No treatment-related TEAEs were ≥ grade 3, serious, or resulted in death or discontinuation</a:t>
            </a:r>
          </a:p>
          <a:p>
            <a:pPr>
              <a:lnSpc>
                <a:spcPct val="95000"/>
              </a:lnSpc>
              <a:spcBef>
                <a:spcPts val="0"/>
              </a:spcBef>
              <a:spcAft>
                <a:spcPts val="600"/>
              </a:spcAft>
            </a:pPr>
            <a:r>
              <a:rPr lang="en-US" sz="1500" dirty="0">
                <a:effectLst/>
                <a:latin typeface="+mn-lt"/>
                <a:ea typeface="Aptos" panose="020B0004020202020204" pitchFamily="34" charset="0"/>
                <a:cs typeface="Aptos" panose="020B0004020202020204" pitchFamily="34" charset="0"/>
              </a:rPr>
              <a:t>As an oral on-demand treatment, sebetralstat has the potential to improve compliance with guidelines by avoiding treatment-limiting adverse events of parenteral treatments in people </a:t>
            </a:r>
            <a:br>
              <a:rPr lang="en-US" sz="1500" dirty="0">
                <a:effectLst/>
                <a:latin typeface="+mn-lt"/>
                <a:ea typeface="Aptos" panose="020B0004020202020204" pitchFamily="34" charset="0"/>
                <a:cs typeface="Aptos" panose="020B0004020202020204" pitchFamily="34" charset="0"/>
              </a:rPr>
            </a:br>
            <a:r>
              <a:rPr lang="en-US" sz="1500" dirty="0">
                <a:effectLst/>
                <a:latin typeface="+mn-lt"/>
                <a:ea typeface="Aptos" panose="020B0004020202020204" pitchFamily="34" charset="0"/>
                <a:cs typeface="Aptos" panose="020B0004020202020204" pitchFamily="34" charset="0"/>
              </a:rPr>
              <a:t>with HAE</a:t>
            </a:r>
          </a:p>
          <a:p>
            <a:pPr>
              <a:lnSpc>
                <a:spcPct val="95000"/>
              </a:lnSpc>
              <a:spcBef>
                <a:spcPts val="0"/>
              </a:spcBef>
              <a:spcAft>
                <a:spcPts val="600"/>
              </a:spcAft>
            </a:pPr>
            <a:endParaRPr lang="en-US" sz="1500" dirty="0">
              <a:latin typeface="+mn-lt"/>
            </a:endParaRPr>
          </a:p>
        </p:txBody>
      </p:sp>
      <p:sp>
        <p:nvSpPr>
          <p:cNvPr id="4" name="Slide Number Placeholder 3">
            <a:extLst>
              <a:ext uri="{FF2B5EF4-FFF2-40B4-BE49-F238E27FC236}">
                <a16:creationId xmlns:a16="http://schemas.microsoft.com/office/drawing/2014/main" id="{E658AA99-5BCC-7FFC-239F-E3C67D8CF4F1}"/>
              </a:ext>
            </a:extLst>
          </p:cNvPr>
          <p:cNvSpPr>
            <a:spLocks noGrp="1"/>
          </p:cNvSpPr>
          <p:nvPr>
            <p:ph type="sldNum" sz="quarter" idx="4"/>
          </p:nvPr>
        </p:nvSpPr>
        <p:spPr/>
        <p:txBody>
          <a:bodyPr/>
          <a:lstStyle/>
          <a:p>
            <a:fld id="{CA8081DE-3010-4FA2-AAF2-9639CD890589}" type="slidenum">
              <a:rPr lang="en-US" smtClean="0"/>
              <a:pPr/>
              <a:t>10</a:t>
            </a:fld>
            <a:endParaRPr lang="en-US" dirty="0"/>
          </a:p>
        </p:txBody>
      </p:sp>
      <p:sp>
        <p:nvSpPr>
          <p:cNvPr id="6" name="Footer Placeholder 5">
            <a:extLst>
              <a:ext uri="{FF2B5EF4-FFF2-40B4-BE49-F238E27FC236}">
                <a16:creationId xmlns:a16="http://schemas.microsoft.com/office/drawing/2014/main" id="{DDC2B84A-A872-552B-A782-0863D17530E5}"/>
              </a:ext>
            </a:extLst>
          </p:cNvPr>
          <p:cNvSpPr>
            <a:spLocks noGrp="1"/>
          </p:cNvSpPr>
          <p:nvPr>
            <p:ph type="ftr" sz="quarter" idx="3"/>
          </p:nvPr>
        </p:nvSpPr>
        <p:spPr/>
        <p:txBody>
          <a:bodyPr/>
          <a:lstStyle/>
          <a:p>
            <a:pPr>
              <a:lnSpc>
                <a:spcPct val="100000"/>
              </a:lnSpc>
            </a:pPr>
            <a:r>
              <a:rPr lang="en-US" sz="700" baseline="30000" dirty="0">
                <a:solidFill>
                  <a:schemeClr val="tx1">
                    <a:lumMod val="60000"/>
                    <a:lumOff val="40000"/>
                  </a:schemeClr>
                </a:solidFill>
                <a:latin typeface="+mj-lt"/>
              </a:rPr>
              <a:t>a</a:t>
            </a:r>
            <a:r>
              <a:rPr lang="en-US" sz="700" dirty="0">
                <a:solidFill>
                  <a:schemeClr val="tx1">
                    <a:lumMod val="60000"/>
                    <a:lumOff val="40000"/>
                  </a:schemeClr>
                </a:solidFill>
                <a:latin typeface="+mj-lt"/>
              </a:rPr>
              <a:t>Only events different to placebo are summarized.</a:t>
            </a:r>
          </a:p>
          <a:p>
            <a:pPr>
              <a:lnSpc>
                <a:spcPct val="100000"/>
              </a:lnSpc>
            </a:pPr>
            <a:r>
              <a:rPr lang="en-US" sz="700" b="1" dirty="0">
                <a:solidFill>
                  <a:schemeClr val="tx1">
                    <a:lumMod val="60000"/>
                    <a:lumOff val="40000"/>
                  </a:schemeClr>
                </a:solidFill>
                <a:latin typeface="+mn-lt"/>
              </a:rPr>
              <a:t>References</a:t>
            </a:r>
            <a:r>
              <a:rPr lang="en-US" sz="700" dirty="0">
                <a:solidFill>
                  <a:schemeClr val="tx1">
                    <a:lumMod val="60000"/>
                    <a:lumOff val="40000"/>
                  </a:schemeClr>
                </a:solidFill>
                <a:latin typeface="+mn-lt"/>
              </a:rPr>
              <a:t>: </a:t>
            </a:r>
            <a:r>
              <a:rPr lang="en-US" sz="700" b="1" dirty="0">
                <a:solidFill>
                  <a:schemeClr val="tx1">
                    <a:lumMod val="60000"/>
                    <a:lumOff val="40000"/>
                  </a:schemeClr>
                </a:solidFill>
                <a:latin typeface="+mn-lt"/>
              </a:rPr>
              <a:t>1</a:t>
            </a:r>
            <a:r>
              <a:rPr lang="en-US" sz="700" dirty="0">
                <a:solidFill>
                  <a:schemeClr val="tx1">
                    <a:lumMod val="60000"/>
                    <a:lumOff val="40000"/>
                  </a:schemeClr>
                </a:solidFill>
                <a:latin typeface="+mn-lt"/>
              </a:rPr>
              <a:t>. FIRAZYR (icatibant) injection. USPI. 2024. </a:t>
            </a:r>
            <a:r>
              <a:rPr lang="en-US" sz="700" b="1" dirty="0">
                <a:solidFill>
                  <a:schemeClr val="tx1">
                    <a:lumMod val="60000"/>
                    <a:lumOff val="40000"/>
                  </a:schemeClr>
                </a:solidFill>
                <a:latin typeface="+mn-lt"/>
              </a:rPr>
              <a:t>2.</a:t>
            </a:r>
            <a:r>
              <a:rPr lang="en-US" sz="700" dirty="0">
                <a:solidFill>
                  <a:schemeClr val="tx1">
                    <a:lumMod val="60000"/>
                    <a:lumOff val="40000"/>
                  </a:schemeClr>
                </a:solidFill>
                <a:latin typeface="+mn-lt"/>
              </a:rPr>
              <a:t> FIRAZYR (icatibant) injection [package insert]. SmPC. 2013. </a:t>
            </a:r>
            <a:r>
              <a:rPr lang="en-US" sz="700" b="1" dirty="0">
                <a:solidFill>
                  <a:schemeClr val="tx1">
                    <a:lumMod val="60000"/>
                    <a:lumOff val="40000"/>
                  </a:schemeClr>
                </a:solidFill>
                <a:latin typeface="+mn-lt"/>
              </a:rPr>
              <a:t>3.</a:t>
            </a:r>
            <a:r>
              <a:rPr lang="en-US" sz="700" dirty="0">
                <a:solidFill>
                  <a:schemeClr val="tx1">
                    <a:lumMod val="60000"/>
                    <a:lumOff val="40000"/>
                  </a:schemeClr>
                </a:solidFill>
                <a:latin typeface="+mn-lt"/>
              </a:rPr>
              <a:t> RUCONEST (C1 esterase inhibitor [recombinant]). USPI. 2020. </a:t>
            </a:r>
            <a:r>
              <a:rPr lang="en-US" sz="700" b="1" dirty="0">
                <a:solidFill>
                  <a:schemeClr val="tx1">
                    <a:lumMod val="60000"/>
                    <a:lumOff val="40000"/>
                  </a:schemeClr>
                </a:solidFill>
                <a:latin typeface="+mn-lt"/>
              </a:rPr>
              <a:t>4. </a:t>
            </a:r>
            <a:r>
              <a:rPr lang="en-US" sz="700" dirty="0">
                <a:solidFill>
                  <a:schemeClr val="tx1">
                    <a:lumMod val="60000"/>
                    <a:lumOff val="40000"/>
                  </a:schemeClr>
                </a:solidFill>
                <a:latin typeface="+mn-lt"/>
              </a:rPr>
              <a:t>RUCONEST (C1 esterase inhibitor [recombinant]) [package insert]. SmPC. 2015. </a:t>
            </a:r>
            <a:r>
              <a:rPr lang="en-US" sz="700" b="1" dirty="0">
                <a:solidFill>
                  <a:schemeClr val="tx1">
                    <a:lumMod val="60000"/>
                    <a:lumOff val="40000"/>
                  </a:schemeClr>
                </a:solidFill>
                <a:latin typeface="+mn-lt"/>
              </a:rPr>
              <a:t>5. </a:t>
            </a:r>
            <a:r>
              <a:rPr lang="en-US" sz="700" dirty="0">
                <a:solidFill>
                  <a:schemeClr val="tx1">
                    <a:lumMod val="60000"/>
                    <a:lumOff val="40000"/>
                  </a:schemeClr>
                </a:solidFill>
                <a:latin typeface="+mn-lt"/>
              </a:rPr>
              <a:t>BERINERT (C1 esterase inhibitor [human]). USPI. 2021. </a:t>
            </a:r>
            <a:r>
              <a:rPr lang="en-US" sz="700" b="1" dirty="0">
                <a:solidFill>
                  <a:schemeClr val="tx1">
                    <a:lumMod val="60000"/>
                    <a:lumOff val="40000"/>
                  </a:schemeClr>
                </a:solidFill>
                <a:latin typeface="+mn-lt"/>
              </a:rPr>
              <a:t>6</a:t>
            </a:r>
            <a:r>
              <a:rPr lang="en-US" sz="700" dirty="0">
                <a:solidFill>
                  <a:schemeClr val="tx1">
                    <a:lumMod val="60000"/>
                    <a:lumOff val="40000"/>
                  </a:schemeClr>
                </a:solidFill>
                <a:latin typeface="+mn-lt"/>
              </a:rPr>
              <a:t>.</a:t>
            </a:r>
            <a:r>
              <a:rPr lang="en-US" sz="700" b="1" dirty="0">
                <a:solidFill>
                  <a:schemeClr val="tx1">
                    <a:lumMod val="60000"/>
                    <a:lumOff val="40000"/>
                  </a:schemeClr>
                </a:solidFill>
                <a:latin typeface="+mn-lt"/>
              </a:rPr>
              <a:t> </a:t>
            </a:r>
            <a:r>
              <a:rPr lang="en-US" sz="700" dirty="0">
                <a:solidFill>
                  <a:schemeClr val="tx1">
                    <a:lumMod val="60000"/>
                    <a:lumOff val="40000"/>
                  </a:schemeClr>
                </a:solidFill>
                <a:latin typeface="+mn-lt"/>
              </a:rPr>
              <a:t>BERINERT (C1 esterase inhibitor [human]) [package insert]. SmPC. 2021. </a:t>
            </a:r>
            <a:r>
              <a:rPr lang="en-US" sz="700" b="1" dirty="0">
                <a:solidFill>
                  <a:schemeClr val="tx1">
                    <a:lumMod val="60000"/>
                    <a:lumOff val="40000"/>
                  </a:schemeClr>
                </a:solidFill>
                <a:latin typeface="+mn-lt"/>
              </a:rPr>
              <a:t>7</a:t>
            </a:r>
            <a:r>
              <a:rPr lang="en-US" sz="700" dirty="0">
                <a:solidFill>
                  <a:schemeClr val="tx1">
                    <a:lumMod val="60000"/>
                    <a:lumOff val="40000"/>
                  </a:schemeClr>
                </a:solidFill>
                <a:latin typeface="+mn-lt"/>
              </a:rPr>
              <a:t>.</a:t>
            </a:r>
            <a:r>
              <a:rPr lang="en-US" sz="700" b="1" dirty="0">
                <a:solidFill>
                  <a:schemeClr val="tx1">
                    <a:lumMod val="60000"/>
                    <a:lumOff val="40000"/>
                  </a:schemeClr>
                </a:solidFill>
                <a:latin typeface="+mn-lt"/>
              </a:rPr>
              <a:t> </a:t>
            </a:r>
            <a:r>
              <a:rPr lang="en-US" sz="700" dirty="0">
                <a:solidFill>
                  <a:schemeClr val="tx1">
                    <a:lumMod val="60000"/>
                    <a:lumOff val="40000"/>
                  </a:schemeClr>
                </a:solidFill>
                <a:latin typeface="+mn-lt"/>
              </a:rPr>
              <a:t>CINRYZE (C1 esterase inhibitor [human]) [package insert]. SmPC. 2016. </a:t>
            </a:r>
          </a:p>
        </p:txBody>
      </p:sp>
    </p:spTree>
    <p:extLst>
      <p:ext uri="{BB962C8B-B14F-4D97-AF65-F5344CB8AC3E}">
        <p14:creationId xmlns:p14="http://schemas.microsoft.com/office/powerpoint/2010/main" val="3597614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567A-B1E1-2986-BF8C-383E40989804}"/>
              </a:ext>
            </a:extLst>
          </p:cNvPr>
          <p:cNvSpPr>
            <a:spLocks noGrp="1"/>
          </p:cNvSpPr>
          <p:nvPr>
            <p:ph type="title"/>
          </p:nvPr>
        </p:nvSpPr>
        <p:spPr/>
        <p:txBody>
          <a:bodyPr/>
          <a:lstStyle/>
          <a:p>
            <a:r>
              <a:rPr lang="en-US" dirty="0"/>
              <a:t>Acknowledgements</a:t>
            </a:r>
          </a:p>
        </p:txBody>
      </p:sp>
      <p:sp>
        <p:nvSpPr>
          <p:cNvPr id="3" name="Content Placeholder 2">
            <a:extLst>
              <a:ext uri="{FF2B5EF4-FFF2-40B4-BE49-F238E27FC236}">
                <a16:creationId xmlns:a16="http://schemas.microsoft.com/office/drawing/2014/main" id="{66F16BC2-36F0-C1CB-9988-BC9E92670BB9}"/>
              </a:ext>
            </a:extLst>
          </p:cNvPr>
          <p:cNvSpPr>
            <a:spLocks noGrp="1"/>
          </p:cNvSpPr>
          <p:nvPr>
            <p:ph sz="quarter" idx="10"/>
          </p:nvPr>
        </p:nvSpPr>
        <p:spPr/>
        <p:txBody>
          <a:bodyPr/>
          <a:lstStyle/>
          <a:p>
            <a:pPr marL="0" indent="0">
              <a:buNone/>
            </a:pPr>
            <a:r>
              <a:rPr lang="en-US" sz="1600" dirty="0"/>
              <a:t>KalVista thanks the people living with HAE and their families, their advocates, and the investigator teams around the world who supported these clinical trials. Medical writing assistance was provided under the direction of the authors by Marisa </a:t>
            </a:r>
            <a:r>
              <a:rPr lang="en-GB" sz="1600" dirty="0"/>
              <a:t>DeGuzman, PhD, of Oxford Pharma</a:t>
            </a:r>
            <a:r>
              <a:rPr lang="en-GB" sz="1600" dirty="0">
                <a:effectLst/>
                <a:latin typeface="Arial" panose="020B0604020202020204" pitchFamily="34" charset="0"/>
                <a:ea typeface="Calibri" panose="020F0502020204030204" pitchFamily="34" charset="0"/>
              </a:rPr>
              <a:t>Genesis Inc., Newtown, PA, </a:t>
            </a:r>
            <a:r>
              <a:rPr lang="en-US" sz="1600" dirty="0"/>
              <a:t>and was supported by KalVista Pharmaceuticals.</a:t>
            </a:r>
          </a:p>
          <a:p>
            <a:pPr marL="0" indent="0">
              <a:buNone/>
            </a:pPr>
            <a:r>
              <a:rPr lang="en-US" sz="1600" dirty="0"/>
              <a:t>The authors wish to acknowledge Dr. Marcus Maurer, our colleague, mentor, and friend. We join all who knew Marcus in mourning his untimely passing. He will be deeply missed.</a:t>
            </a:r>
          </a:p>
          <a:p>
            <a:pPr marL="0" indent="0">
              <a:buNone/>
            </a:pPr>
            <a:endParaRPr lang="en-US" sz="1600" dirty="0"/>
          </a:p>
        </p:txBody>
      </p:sp>
      <p:sp>
        <p:nvSpPr>
          <p:cNvPr id="4" name="Slide Number Placeholder 3">
            <a:extLst>
              <a:ext uri="{FF2B5EF4-FFF2-40B4-BE49-F238E27FC236}">
                <a16:creationId xmlns:a16="http://schemas.microsoft.com/office/drawing/2014/main" id="{495E4B82-82D2-9298-5215-E6BC7C5905C4}"/>
              </a:ext>
            </a:extLst>
          </p:cNvPr>
          <p:cNvSpPr>
            <a:spLocks noGrp="1"/>
          </p:cNvSpPr>
          <p:nvPr>
            <p:ph type="sldNum" sz="quarter" idx="4"/>
          </p:nvPr>
        </p:nvSpPr>
        <p:spPr/>
        <p:txBody>
          <a:bodyPr/>
          <a:lstStyle/>
          <a:p>
            <a:fld id="{CA8081DE-3010-4FA2-AAF2-9639CD890589}" type="slidenum">
              <a:rPr lang="en-US" smtClean="0"/>
              <a:pPr/>
              <a:t>11</a:t>
            </a:fld>
            <a:endParaRPr lang="en-US" dirty="0"/>
          </a:p>
        </p:txBody>
      </p:sp>
      <p:sp>
        <p:nvSpPr>
          <p:cNvPr id="5" name="Footer Placeholder 4">
            <a:extLst>
              <a:ext uri="{FF2B5EF4-FFF2-40B4-BE49-F238E27FC236}">
                <a16:creationId xmlns:a16="http://schemas.microsoft.com/office/drawing/2014/main" id="{69B86B82-526F-0D35-7183-401E1CFFBDB3}"/>
              </a:ext>
            </a:extLst>
          </p:cNvPr>
          <p:cNvSpPr>
            <a:spLocks noGrp="1"/>
          </p:cNvSpPr>
          <p:nvPr>
            <p:ph type="ftr" sz="quarter" idx="3"/>
          </p:nvPr>
        </p:nvSpPr>
        <p:spPr/>
        <p:txBody>
          <a:bodyPr/>
          <a:lstStyle/>
          <a:p>
            <a:endParaRPr lang="en-US" dirty="0"/>
          </a:p>
        </p:txBody>
      </p:sp>
    </p:spTree>
    <p:extLst>
      <p:ext uri="{BB962C8B-B14F-4D97-AF65-F5344CB8AC3E}">
        <p14:creationId xmlns:p14="http://schemas.microsoft.com/office/powerpoint/2010/main" val="3911525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7567A-B1E1-2986-BF8C-383E40989804}"/>
              </a:ext>
            </a:extLst>
          </p:cNvPr>
          <p:cNvSpPr>
            <a:spLocks noGrp="1"/>
          </p:cNvSpPr>
          <p:nvPr>
            <p:ph type="title"/>
          </p:nvPr>
        </p:nvSpPr>
        <p:spPr/>
        <p:txBody>
          <a:bodyPr/>
          <a:lstStyle/>
          <a:p>
            <a:r>
              <a:rPr lang="en-US" dirty="0"/>
              <a:t>Disclosures</a:t>
            </a:r>
          </a:p>
        </p:txBody>
      </p:sp>
      <p:sp>
        <p:nvSpPr>
          <p:cNvPr id="3" name="Content Placeholder 2">
            <a:extLst>
              <a:ext uri="{FF2B5EF4-FFF2-40B4-BE49-F238E27FC236}">
                <a16:creationId xmlns:a16="http://schemas.microsoft.com/office/drawing/2014/main" id="{66F16BC2-36F0-C1CB-9988-BC9E92670BB9}"/>
              </a:ext>
            </a:extLst>
          </p:cNvPr>
          <p:cNvSpPr>
            <a:spLocks noGrp="1"/>
          </p:cNvSpPr>
          <p:nvPr>
            <p:ph sz="quarter" idx="10"/>
          </p:nvPr>
        </p:nvSpPr>
        <p:spPr/>
        <p:txBody>
          <a:bodyPr/>
          <a:lstStyle/>
          <a:p>
            <a:r>
              <a:rPr lang="en-US" sz="1050" b="1" dirty="0">
                <a:latin typeface="+mn-lt"/>
              </a:rPr>
              <a:t>EA-P</a:t>
            </a:r>
            <a:r>
              <a:rPr lang="en-US" sz="1050" dirty="0">
                <a:latin typeface="+mn-lt"/>
              </a:rPr>
              <a:t>: has received grants, consulting fees, honoraria, fees paid to the institution, and/or personal fees from KalVista Pharmaceuticals, Astria, BioCryst, BioMarin Europe, Centogene, CSL Behring, Intellia, Pharming Technologies, Pharvaris, and Takeda/Shire.</a:t>
            </a:r>
          </a:p>
          <a:p>
            <a:r>
              <a:rPr lang="en-US" sz="1050" b="1" dirty="0">
                <a:latin typeface="+mn-lt"/>
              </a:rPr>
              <a:t>JAB</a:t>
            </a:r>
            <a:r>
              <a:rPr lang="en-US" sz="1050" dirty="0">
                <a:latin typeface="+mn-lt"/>
              </a:rPr>
              <a:t>: has received grants and/or honoraria from KalVista Pharmaceuticals, BioCryst, BioMarin, CSL Behring, Intellia, Ionis, Pharming, Pharvaris, and Takeda/Shire and serves as the immediate past president of the American Academy of Allergy, Asthma &amp; Immunology (AAAAI). </a:t>
            </a:r>
            <a:r>
              <a:rPr lang="en-US" sz="1050" b="1" dirty="0">
                <a:latin typeface="+mn-lt"/>
              </a:rPr>
              <a:t>DC </a:t>
            </a:r>
            <a:r>
              <a:rPr lang="en-US" sz="1050" dirty="0">
                <a:latin typeface="+mn-lt"/>
              </a:rPr>
              <a:t>has received consulting fees paid to the institution, honoraria paid to the institution, meeting/travel support, and research support; has served on advisory boards for KalVista Pharmaceuticals, Astria, BioCryst, CSL Behring, Intellia, Ionis Pharmaceuticals, Pharming, Pharvaris, and Takeda; and has a leadership role for the HAE International (HAEi) Medical Advisory panel for Central Eastern Europe and Benelux. </a:t>
            </a:r>
            <a:r>
              <a:rPr lang="en-US" sz="1050" b="1" dirty="0">
                <a:latin typeface="+mn-lt"/>
              </a:rPr>
              <a:t>HF</a:t>
            </a:r>
            <a:r>
              <a:rPr lang="en-US" sz="1050" dirty="0">
                <a:latin typeface="+mn-lt"/>
              </a:rPr>
              <a:t>: has received grants paid to the institution, honoraria, meeting/travel support, and/or served on advisory boards for KalVista Pharmaceuticals, Astria, BioCryst, CSL Behring, Intellia, Ono Pharmaceutical, Pharming, Pharvaris, and Takeda and has served a leadership role on the Angioedema Centers of Reference and Excellence (ACARE) Steering Committee. </a:t>
            </a:r>
            <a:r>
              <a:rPr lang="en-US" sz="1050" b="1" dirty="0">
                <a:latin typeface="+mn-lt"/>
              </a:rPr>
              <a:t>WL</a:t>
            </a:r>
            <a:r>
              <a:rPr lang="en-US" sz="1050" dirty="0">
                <a:latin typeface="+mn-lt"/>
              </a:rPr>
              <a:t>: has received grants, consulting fees, and/or honoraria from KalVista Pharmaceuticals, AstraZeneca, Astria, BioCryst, BioMarin, CSL Behring, Express Scripts/CVS, Fresenius Kabi, GlaxoSmithKline, Grifols, Intellia, Ionis, Magellan, OptiNose, Optum, Pharming, Pharvaris, Sanofi/Regeneron, Takeda/Shire, and Teva and serves on the board of the United States Hereditary Angioedema Association (HAEA) and Dallas/Fort Worth (DFW) Metroplex Allergy Society. </a:t>
            </a:r>
            <a:r>
              <a:rPr lang="en-US" sz="1050" b="1" dirty="0">
                <a:latin typeface="+mn-lt"/>
              </a:rPr>
              <a:t>MR</a:t>
            </a:r>
            <a:r>
              <a:rPr lang="en-US" sz="1050" dirty="0">
                <a:latin typeface="+mn-lt"/>
              </a:rPr>
              <a:t> is or recently was a speaker and/or advisor for and/or has received research funding from Astria, BioCryst, Biomarin, Celldex, CSL Behring, Cycle Pharma, Grifols, Intellia, Ionis, KalVista, Pfizer, Pharming, Pharvaris, Sanofi-Regeneron, and Takeda. </a:t>
            </a:r>
            <a:r>
              <a:rPr lang="en-US" sz="1050" b="1" dirty="0">
                <a:latin typeface="+mn-lt"/>
              </a:rPr>
              <a:t>AZ</a:t>
            </a:r>
            <a:r>
              <a:rPr lang="en-US" sz="1050" dirty="0">
                <a:latin typeface="+mn-lt"/>
              </a:rPr>
              <a:t>: has received honoraria, meeting/travel support, and/or served on advisory boards for KalVista Pharmaceuticals, Astria, BioCryst, CSL Behring, Pharming, Pharvaris, and Takeda. </a:t>
            </a:r>
            <a:r>
              <a:rPr lang="en-US" sz="1050" b="1" dirty="0">
                <a:latin typeface="+mn-lt"/>
              </a:rPr>
              <a:t>SO-Y</a:t>
            </a:r>
            <a:r>
              <a:rPr lang="en-US" sz="1050" dirty="0">
                <a:latin typeface="+mn-lt"/>
              </a:rPr>
              <a:t>, </a:t>
            </a:r>
            <a:r>
              <a:rPr lang="en-US" sz="1050" b="1" dirty="0">
                <a:latin typeface="+mn-lt"/>
              </a:rPr>
              <a:t>JH,</a:t>
            </a:r>
            <a:r>
              <a:rPr lang="en-US" sz="1050" dirty="0">
                <a:latin typeface="+mn-lt"/>
              </a:rPr>
              <a:t> </a:t>
            </a:r>
            <a:r>
              <a:rPr lang="en-US" sz="1050" b="1" dirty="0">
                <a:latin typeface="+mn-lt"/>
              </a:rPr>
              <a:t>MDS,</a:t>
            </a:r>
            <a:r>
              <a:rPr lang="en-US" sz="1050" dirty="0">
                <a:latin typeface="+mn-lt"/>
              </a:rPr>
              <a:t> </a:t>
            </a:r>
            <a:r>
              <a:rPr lang="en-US" sz="1050" b="1" dirty="0">
                <a:latin typeface="+mn-lt"/>
              </a:rPr>
              <a:t>CMY,</a:t>
            </a:r>
            <a:r>
              <a:rPr lang="en-US" sz="1050" dirty="0">
                <a:latin typeface="+mn-lt"/>
              </a:rPr>
              <a:t> and </a:t>
            </a:r>
            <a:r>
              <a:rPr lang="en-US" sz="1050" b="1" dirty="0">
                <a:latin typeface="+mn-lt"/>
              </a:rPr>
              <a:t>PKA</a:t>
            </a:r>
            <a:r>
              <a:rPr lang="en-US" sz="1050" dirty="0">
                <a:latin typeface="+mn-lt"/>
              </a:rPr>
              <a:t> are employees of KalVista Pharmaceuticals. </a:t>
            </a:r>
            <a:r>
              <a:rPr lang="en-US" sz="1050" b="1" dirty="0">
                <a:latin typeface="+mn-lt"/>
              </a:rPr>
              <a:t>SKA </a:t>
            </a:r>
            <a:r>
              <a:rPr lang="en-US" sz="1050" b="0" i="0" dirty="0">
                <a:solidFill>
                  <a:srgbClr val="505050"/>
                </a:solidFill>
                <a:effectLst/>
                <a:latin typeface="+mn-lt"/>
              </a:rPr>
              <a:t>h</a:t>
            </a:r>
            <a:r>
              <a:rPr lang="en-US" sz="1050" b="0" i="0" dirty="0">
                <a:solidFill>
                  <a:srgbClr val="505050"/>
                </a:solidFill>
                <a:effectLst/>
                <a:highlight>
                  <a:srgbClr val="FFFFFF"/>
                </a:highlight>
                <a:latin typeface="+mn-lt"/>
              </a:rPr>
              <a:t>as received honoraria for consultations and talks sponsored by Astria</a:t>
            </a:r>
            <a:r>
              <a:rPr lang="en-US" sz="1050" dirty="0">
                <a:solidFill>
                  <a:srgbClr val="505050"/>
                </a:solidFill>
                <a:highlight>
                  <a:srgbClr val="FFFFFF"/>
                </a:highlight>
                <a:latin typeface="+mn-lt"/>
              </a:rPr>
              <a:t>, BioCryst, CSL </a:t>
            </a:r>
            <a:r>
              <a:rPr lang="en-US" sz="1050" b="0" i="0" dirty="0">
                <a:solidFill>
                  <a:srgbClr val="505050"/>
                </a:solidFill>
                <a:effectLst/>
                <a:highlight>
                  <a:srgbClr val="FFFFFF"/>
                </a:highlight>
                <a:latin typeface="+mn-lt"/>
              </a:rPr>
              <a:t>Behring</a:t>
            </a:r>
            <a:r>
              <a:rPr lang="en-US" sz="1050" dirty="0">
                <a:solidFill>
                  <a:srgbClr val="505050"/>
                </a:solidFill>
                <a:highlight>
                  <a:srgbClr val="FFFFFF"/>
                </a:highlight>
                <a:latin typeface="+mn-lt"/>
              </a:rPr>
              <a:t>, KalVista, Pharming, Pharvaris, and T</a:t>
            </a:r>
            <a:r>
              <a:rPr lang="en-US" sz="1050" b="0" i="0" dirty="0">
                <a:solidFill>
                  <a:srgbClr val="505050"/>
                </a:solidFill>
                <a:effectLst/>
                <a:highlight>
                  <a:srgbClr val="FFFFFF"/>
                </a:highlight>
                <a:latin typeface="+mn-lt"/>
              </a:rPr>
              <a:t>akeda</a:t>
            </a:r>
            <a:r>
              <a:rPr lang="en-US" sz="1050" dirty="0">
                <a:latin typeface="+mn-lt"/>
              </a:rPr>
              <a:t>.</a:t>
            </a:r>
            <a:r>
              <a:rPr lang="en-US" sz="1050" b="1" dirty="0">
                <a:latin typeface="+mn-lt"/>
              </a:rPr>
              <a:t> MM</a:t>
            </a:r>
            <a:r>
              <a:rPr lang="en-US" sz="1050" dirty="0">
                <a:latin typeface="+mn-lt"/>
              </a:rPr>
              <a:t> is or recently was a speaker and/or advisor for and/or has received research funding from Astria, BioCryst, CSL Behring, Intellia, Ionis, KalVista, Pharvaris, and Takeda.</a:t>
            </a:r>
          </a:p>
          <a:p>
            <a:r>
              <a:rPr lang="en-GB" sz="1050" dirty="0">
                <a:effectLst/>
                <a:latin typeface="+mn-lt"/>
                <a:ea typeface="Calibri" panose="020F0502020204030204" pitchFamily="34" charset="0"/>
              </a:rPr>
              <a:t>This work was supported by KalVista Pharmaceuticals, Inc.</a:t>
            </a:r>
            <a:endParaRPr lang="en-US" sz="1050" dirty="0">
              <a:latin typeface="+mn-lt"/>
            </a:endParaRPr>
          </a:p>
        </p:txBody>
      </p:sp>
      <p:sp>
        <p:nvSpPr>
          <p:cNvPr id="4" name="Slide Number Placeholder 3">
            <a:extLst>
              <a:ext uri="{FF2B5EF4-FFF2-40B4-BE49-F238E27FC236}">
                <a16:creationId xmlns:a16="http://schemas.microsoft.com/office/drawing/2014/main" id="{495E4B82-82D2-9298-5215-E6BC7C5905C4}"/>
              </a:ext>
            </a:extLst>
          </p:cNvPr>
          <p:cNvSpPr>
            <a:spLocks noGrp="1"/>
          </p:cNvSpPr>
          <p:nvPr>
            <p:ph type="sldNum" sz="quarter" idx="4"/>
          </p:nvPr>
        </p:nvSpPr>
        <p:spPr/>
        <p:txBody>
          <a:bodyPr/>
          <a:lstStyle/>
          <a:p>
            <a:fld id="{CA8081DE-3010-4FA2-AAF2-9639CD890589}" type="slidenum">
              <a:rPr lang="en-US" smtClean="0"/>
              <a:pPr/>
              <a:t>2</a:t>
            </a:fld>
            <a:endParaRPr lang="en-US" dirty="0"/>
          </a:p>
        </p:txBody>
      </p:sp>
      <p:sp>
        <p:nvSpPr>
          <p:cNvPr id="5" name="Footer Placeholder 4">
            <a:extLst>
              <a:ext uri="{FF2B5EF4-FFF2-40B4-BE49-F238E27FC236}">
                <a16:creationId xmlns:a16="http://schemas.microsoft.com/office/drawing/2014/main" id="{ECBA188B-221D-74D4-0839-04CF845B8B01}"/>
              </a:ext>
            </a:extLst>
          </p:cNvPr>
          <p:cNvSpPr>
            <a:spLocks noGrp="1"/>
          </p:cNvSpPr>
          <p:nvPr>
            <p:ph type="ftr" sz="quarter" idx="3"/>
          </p:nvPr>
        </p:nvSpPr>
        <p:spPr/>
        <p:txBody>
          <a:bodyPr/>
          <a:lstStyle/>
          <a:p>
            <a:endParaRPr lang="en-US" dirty="0"/>
          </a:p>
        </p:txBody>
      </p:sp>
    </p:spTree>
    <p:extLst>
      <p:ext uri="{BB962C8B-B14F-4D97-AF65-F5344CB8AC3E}">
        <p14:creationId xmlns:p14="http://schemas.microsoft.com/office/powerpoint/2010/main" val="163035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D9B59-5145-6A96-72A7-0487BFFE3634}"/>
              </a:ext>
            </a:extLst>
          </p:cNvPr>
          <p:cNvSpPr>
            <a:spLocks noGrp="1"/>
          </p:cNvSpPr>
          <p:nvPr>
            <p:ph type="title"/>
          </p:nvPr>
        </p:nvSpPr>
        <p:spPr>
          <a:xfrm>
            <a:off x="287080" y="184064"/>
            <a:ext cx="8580875" cy="678578"/>
          </a:xfrm>
        </p:spPr>
        <p:txBody>
          <a:bodyPr/>
          <a:lstStyle/>
          <a:p>
            <a:r>
              <a:rPr lang="en-US" dirty="0"/>
              <a:t>Background</a:t>
            </a:r>
          </a:p>
        </p:txBody>
      </p:sp>
      <p:sp>
        <p:nvSpPr>
          <p:cNvPr id="4" name="Slide Number Placeholder 3">
            <a:extLst>
              <a:ext uri="{FF2B5EF4-FFF2-40B4-BE49-F238E27FC236}">
                <a16:creationId xmlns:a16="http://schemas.microsoft.com/office/drawing/2014/main" id="{3F8F5580-9EBC-4695-C117-84569F9A4883}"/>
              </a:ext>
            </a:extLst>
          </p:cNvPr>
          <p:cNvSpPr>
            <a:spLocks noGrp="1"/>
          </p:cNvSpPr>
          <p:nvPr>
            <p:ph type="sldNum" sz="quarter" idx="4"/>
          </p:nvPr>
        </p:nvSpPr>
        <p:spPr/>
        <p:txBody>
          <a:bodyPr/>
          <a:lstStyle/>
          <a:p>
            <a:fld id="{CA8081DE-3010-4FA2-AAF2-9639CD890589}" type="slidenum">
              <a:rPr lang="en-US" smtClean="0"/>
              <a:pPr/>
              <a:t>3</a:t>
            </a:fld>
            <a:endParaRPr lang="en-US" dirty="0"/>
          </a:p>
        </p:txBody>
      </p:sp>
      <p:grpSp>
        <p:nvGrpSpPr>
          <p:cNvPr id="134" name="Group 133">
            <a:extLst>
              <a:ext uri="{FF2B5EF4-FFF2-40B4-BE49-F238E27FC236}">
                <a16:creationId xmlns:a16="http://schemas.microsoft.com/office/drawing/2014/main" id="{CCF53132-F50E-2FEA-FB40-16938D0699EE}"/>
              </a:ext>
            </a:extLst>
          </p:cNvPr>
          <p:cNvGrpSpPr/>
          <p:nvPr/>
        </p:nvGrpSpPr>
        <p:grpSpPr>
          <a:xfrm>
            <a:off x="5018230" y="1377069"/>
            <a:ext cx="916273" cy="3198122"/>
            <a:chOff x="5305932" y="1560577"/>
            <a:chExt cx="801758" cy="2713705"/>
          </a:xfrm>
        </p:grpSpPr>
        <p:sp>
          <p:nvSpPr>
            <p:cNvPr id="132" name="Arrow: Chevron 131">
              <a:extLst>
                <a:ext uri="{FF2B5EF4-FFF2-40B4-BE49-F238E27FC236}">
                  <a16:creationId xmlns:a16="http://schemas.microsoft.com/office/drawing/2014/main" id="{41F56DA8-25A3-28F7-4824-FD77C5B2CDB7}"/>
                </a:ext>
              </a:extLst>
            </p:cNvPr>
            <p:cNvSpPr/>
            <p:nvPr/>
          </p:nvSpPr>
          <p:spPr bwMode="auto">
            <a:xfrm>
              <a:off x="5305932" y="1560577"/>
              <a:ext cx="597448" cy="2713705"/>
            </a:xfrm>
            <a:prstGeom prst="chevron">
              <a:avLst>
                <a:gd name="adj" fmla="val 75657"/>
              </a:avLst>
            </a:prstGeom>
            <a:solidFill>
              <a:schemeClr val="accent3">
                <a:lumMod val="20000"/>
                <a:lumOff val="80000"/>
                <a:alpha val="34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a:ln>
                  <a:noFill/>
                </a:ln>
                <a:solidFill>
                  <a:schemeClr val="tx2"/>
                </a:solidFill>
                <a:effectLst/>
                <a:latin typeface="+mn-lt"/>
                <a:ea typeface="ＭＳ Ｐゴシック" charset="0"/>
              </a:endParaRPr>
            </a:p>
          </p:txBody>
        </p:sp>
        <p:sp>
          <p:nvSpPr>
            <p:cNvPr id="133" name="Arrow: Chevron 132">
              <a:extLst>
                <a:ext uri="{FF2B5EF4-FFF2-40B4-BE49-F238E27FC236}">
                  <a16:creationId xmlns:a16="http://schemas.microsoft.com/office/drawing/2014/main" id="{A352031B-F86B-B739-FF7D-3E91CAEC9489}"/>
                </a:ext>
              </a:extLst>
            </p:cNvPr>
            <p:cNvSpPr/>
            <p:nvPr/>
          </p:nvSpPr>
          <p:spPr bwMode="auto">
            <a:xfrm>
              <a:off x="5510242" y="1560577"/>
              <a:ext cx="597448" cy="2713705"/>
            </a:xfrm>
            <a:prstGeom prst="chevron">
              <a:avLst>
                <a:gd name="adj" fmla="val 75657"/>
              </a:avLst>
            </a:prstGeom>
            <a:solidFill>
              <a:schemeClr val="accent3">
                <a:lumMod val="20000"/>
                <a:lumOff val="80000"/>
                <a:alpha val="63000"/>
              </a:schemeClr>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a:ln>
                  <a:noFill/>
                </a:ln>
                <a:solidFill>
                  <a:schemeClr val="tx2"/>
                </a:solidFill>
                <a:effectLst/>
                <a:latin typeface="+mn-lt"/>
                <a:ea typeface="ＭＳ Ｐゴシック" charset="0"/>
              </a:endParaRPr>
            </a:p>
          </p:txBody>
        </p:sp>
      </p:grpSp>
      <p:sp>
        <p:nvSpPr>
          <p:cNvPr id="95" name="Block Arc 94">
            <a:extLst>
              <a:ext uri="{FF2B5EF4-FFF2-40B4-BE49-F238E27FC236}">
                <a16:creationId xmlns:a16="http://schemas.microsoft.com/office/drawing/2014/main" id="{E9E57B55-DAAB-4876-A816-7240DF3ADFAD}"/>
              </a:ext>
            </a:extLst>
          </p:cNvPr>
          <p:cNvSpPr/>
          <p:nvPr/>
        </p:nvSpPr>
        <p:spPr>
          <a:xfrm rot="21344934">
            <a:off x="-744378" y="905369"/>
            <a:ext cx="3898548" cy="4064000"/>
          </a:xfrm>
          <a:prstGeom prst="blockArc">
            <a:avLst>
              <a:gd name="adj1" fmla="val 18187441"/>
              <a:gd name="adj2" fmla="val 3898243"/>
              <a:gd name="adj3" fmla="val 5372"/>
            </a:avLst>
          </a:prstGeom>
          <a:solidFill>
            <a:schemeClr val="accent3">
              <a:lumMod val="50000"/>
            </a:schemeClr>
          </a:solid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lstStyle/>
          <a:p>
            <a:endParaRPr lang="en-US" dirty="0"/>
          </a:p>
        </p:txBody>
      </p:sp>
      <p:sp>
        <p:nvSpPr>
          <p:cNvPr id="94" name="Freeform: Shape 93">
            <a:extLst>
              <a:ext uri="{FF2B5EF4-FFF2-40B4-BE49-F238E27FC236}">
                <a16:creationId xmlns:a16="http://schemas.microsoft.com/office/drawing/2014/main" id="{56414519-33B1-9FFD-A768-1FBC19D33198}"/>
              </a:ext>
            </a:extLst>
          </p:cNvPr>
          <p:cNvSpPr/>
          <p:nvPr/>
        </p:nvSpPr>
        <p:spPr>
          <a:xfrm>
            <a:off x="373886" y="1869989"/>
            <a:ext cx="2078348" cy="2078348"/>
          </a:xfrm>
          <a:custGeom>
            <a:avLst/>
            <a:gdLst>
              <a:gd name="connsiteX0" fmla="*/ 0 w 2601894"/>
              <a:gd name="connsiteY0" fmla="*/ 1185268 h 2370535"/>
              <a:gd name="connsiteX1" fmla="*/ 1300947 w 2601894"/>
              <a:gd name="connsiteY1" fmla="*/ 0 h 2370535"/>
              <a:gd name="connsiteX2" fmla="*/ 2601894 w 2601894"/>
              <a:gd name="connsiteY2" fmla="*/ 1185268 h 2370535"/>
              <a:gd name="connsiteX3" fmla="*/ 1300947 w 2601894"/>
              <a:gd name="connsiteY3" fmla="*/ 2370536 h 2370535"/>
              <a:gd name="connsiteX4" fmla="*/ 0 w 2601894"/>
              <a:gd name="connsiteY4" fmla="*/ 1185268 h 2370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1894" h="2370535">
                <a:moveTo>
                  <a:pt x="0" y="1185268"/>
                </a:moveTo>
                <a:cubicBezTo>
                  <a:pt x="0" y="530663"/>
                  <a:pt x="582454" y="0"/>
                  <a:pt x="1300947" y="0"/>
                </a:cubicBezTo>
                <a:cubicBezTo>
                  <a:pt x="2019440" y="0"/>
                  <a:pt x="2601894" y="530663"/>
                  <a:pt x="2601894" y="1185268"/>
                </a:cubicBezTo>
                <a:cubicBezTo>
                  <a:pt x="2601894" y="1839873"/>
                  <a:pt x="2019440" y="2370536"/>
                  <a:pt x="1300947" y="2370536"/>
                </a:cubicBezTo>
                <a:cubicBezTo>
                  <a:pt x="582454" y="2370536"/>
                  <a:pt x="0" y="1839873"/>
                  <a:pt x="0" y="1185268"/>
                </a:cubicBezTo>
                <a:close/>
              </a:path>
            </a:pathLst>
          </a:custGeom>
          <a:solidFill>
            <a:schemeClr val="tx2"/>
          </a:solidFill>
          <a:ln>
            <a:noFill/>
          </a:ln>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marL="0" lvl="0" indent="0" algn="ctr" defTabSz="755650">
              <a:lnSpc>
                <a:spcPct val="90000"/>
              </a:lnSpc>
              <a:spcBef>
                <a:spcPct val="0"/>
              </a:spcBef>
              <a:spcAft>
                <a:spcPct val="35000"/>
              </a:spcAft>
              <a:buNone/>
            </a:pPr>
            <a:r>
              <a:rPr lang="en-US" sz="1700" b="1" kern="1200" dirty="0">
                <a:effectLst/>
                <a:latin typeface="Arial" panose="020B0604020202020204" pitchFamily="34" charset="0"/>
                <a:ea typeface="Aptos" panose="020B0004020202020204" pitchFamily="34" charset="0"/>
              </a:rPr>
              <a:t>The unpredictability and potential lethality</a:t>
            </a:r>
            <a:r>
              <a:rPr lang="en-US" sz="1700" b="1" kern="1200" dirty="0">
                <a:latin typeface="Arial" panose="020B0604020202020204" pitchFamily="34" charset="0"/>
                <a:ea typeface="Aptos" panose="020B0004020202020204" pitchFamily="34" charset="0"/>
              </a:rPr>
              <a:t> of </a:t>
            </a:r>
            <a:r>
              <a:rPr lang="en-US" sz="1700" b="1" kern="1200" dirty="0">
                <a:effectLst/>
                <a:latin typeface="Arial" panose="020B0604020202020204" pitchFamily="34" charset="0"/>
                <a:ea typeface="Aptos" panose="020B0004020202020204" pitchFamily="34" charset="0"/>
              </a:rPr>
              <a:t>HAE attacks calls for patients to:</a:t>
            </a:r>
            <a:endParaRPr lang="en-US" sz="1700" b="1" kern="1200" dirty="0"/>
          </a:p>
        </p:txBody>
      </p:sp>
      <p:grpSp>
        <p:nvGrpSpPr>
          <p:cNvPr id="119" name="Group 118">
            <a:extLst>
              <a:ext uri="{FF2B5EF4-FFF2-40B4-BE49-F238E27FC236}">
                <a16:creationId xmlns:a16="http://schemas.microsoft.com/office/drawing/2014/main" id="{709B229C-93B3-87E1-B9D4-9593663F9C9A}"/>
              </a:ext>
            </a:extLst>
          </p:cNvPr>
          <p:cNvGrpSpPr/>
          <p:nvPr/>
        </p:nvGrpSpPr>
        <p:grpSpPr>
          <a:xfrm>
            <a:off x="2292365" y="1334779"/>
            <a:ext cx="2648296" cy="914400"/>
            <a:chOff x="8521299" y="-3556279"/>
            <a:chExt cx="2648296" cy="914400"/>
          </a:xfrm>
        </p:grpSpPr>
        <p:sp>
          <p:nvSpPr>
            <p:cNvPr id="97" name="Freeform: Shape 96">
              <a:extLst>
                <a:ext uri="{FF2B5EF4-FFF2-40B4-BE49-F238E27FC236}">
                  <a16:creationId xmlns:a16="http://schemas.microsoft.com/office/drawing/2014/main" id="{5CCEE607-CD2D-3705-D228-C190FB442CAF}"/>
                </a:ext>
              </a:extLst>
            </p:cNvPr>
            <p:cNvSpPr/>
            <p:nvPr/>
          </p:nvSpPr>
          <p:spPr>
            <a:xfrm>
              <a:off x="9519219" y="-3456428"/>
              <a:ext cx="1650376" cy="713036"/>
            </a:xfrm>
            <a:custGeom>
              <a:avLst/>
              <a:gdLst>
                <a:gd name="connsiteX0" fmla="*/ 0 w 1386766"/>
                <a:gd name="connsiteY0" fmla="*/ 0 h 1002995"/>
                <a:gd name="connsiteX1" fmla="*/ 1386766 w 1386766"/>
                <a:gd name="connsiteY1" fmla="*/ 0 h 1002995"/>
                <a:gd name="connsiteX2" fmla="*/ 1386766 w 1386766"/>
                <a:gd name="connsiteY2" fmla="*/ 1002995 h 1002995"/>
                <a:gd name="connsiteX3" fmla="*/ 0 w 1386766"/>
                <a:gd name="connsiteY3" fmla="*/ 1002995 h 1002995"/>
                <a:gd name="connsiteX4" fmla="*/ 0 w 1386766"/>
                <a:gd name="connsiteY4" fmla="*/ 0 h 1002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6766" h="1002995">
                  <a:moveTo>
                    <a:pt x="0" y="0"/>
                  </a:moveTo>
                  <a:lnTo>
                    <a:pt x="1386766" y="0"/>
                  </a:lnTo>
                  <a:lnTo>
                    <a:pt x="1386766" y="1002995"/>
                  </a:lnTo>
                  <a:lnTo>
                    <a:pt x="0" y="100299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10000"/>
                </a:spcAft>
                <a:buNone/>
              </a:pPr>
              <a:r>
                <a:rPr lang="en-US" sz="1400" kern="1200" dirty="0">
                  <a:latin typeface="Arial" panose="020B0604020202020204" pitchFamily="34" charset="0"/>
                  <a:ea typeface="Aptos" panose="020B0004020202020204" pitchFamily="34" charset="0"/>
                </a:rPr>
                <a:t>consider treating </a:t>
              </a:r>
              <a:r>
                <a:rPr lang="en-US" sz="1400" b="1" kern="1200" dirty="0">
                  <a:latin typeface="Arial" panose="020B0604020202020204" pitchFamily="34" charset="0"/>
                  <a:ea typeface="Aptos" panose="020B0004020202020204" pitchFamily="34" charset="0"/>
                </a:rPr>
                <a:t>all </a:t>
              </a:r>
              <a:r>
                <a:rPr lang="en-US" sz="1400" kern="1200" dirty="0">
                  <a:latin typeface="Arial" panose="020B0604020202020204" pitchFamily="34" charset="0"/>
                  <a:ea typeface="Aptos" panose="020B0004020202020204" pitchFamily="34" charset="0"/>
                </a:rPr>
                <a:t>attacks</a:t>
              </a:r>
              <a:r>
                <a:rPr lang="en-US" sz="1400" kern="1200" baseline="30000" dirty="0">
                  <a:effectLst/>
                  <a:latin typeface="Arial" panose="020B0604020202020204" pitchFamily="34" charset="0"/>
                  <a:ea typeface="Aptos" panose="020B0004020202020204" pitchFamily="34" charset="0"/>
                </a:rPr>
                <a:t>1</a:t>
              </a:r>
              <a:endParaRPr lang="en-US" sz="1400" kern="1200" dirty="0"/>
            </a:p>
          </p:txBody>
        </p:sp>
        <p:grpSp>
          <p:nvGrpSpPr>
            <p:cNvPr id="106" name="Group 105">
              <a:extLst>
                <a:ext uri="{FF2B5EF4-FFF2-40B4-BE49-F238E27FC236}">
                  <a16:creationId xmlns:a16="http://schemas.microsoft.com/office/drawing/2014/main" id="{37EC3DEC-1858-4FA8-202A-83F5BA08F1C0}"/>
                </a:ext>
              </a:extLst>
            </p:cNvPr>
            <p:cNvGrpSpPr/>
            <p:nvPr/>
          </p:nvGrpSpPr>
          <p:grpSpPr>
            <a:xfrm>
              <a:off x="8521299" y="-3556279"/>
              <a:ext cx="914400" cy="914400"/>
              <a:chOff x="8521299" y="-3556279"/>
              <a:chExt cx="914400" cy="914400"/>
            </a:xfrm>
          </p:grpSpPr>
          <p:sp>
            <p:nvSpPr>
              <p:cNvPr id="105" name="Oval 104">
                <a:extLst>
                  <a:ext uri="{FF2B5EF4-FFF2-40B4-BE49-F238E27FC236}">
                    <a16:creationId xmlns:a16="http://schemas.microsoft.com/office/drawing/2014/main" id="{CB90EAC8-0A31-095B-3DD7-69EA9FB4685A}"/>
                  </a:ext>
                </a:extLst>
              </p:cNvPr>
              <p:cNvSpPr/>
              <p:nvPr/>
            </p:nvSpPr>
            <p:spPr>
              <a:xfrm>
                <a:off x="8521299" y="-3556279"/>
                <a:ext cx="914400" cy="914400"/>
              </a:xfrm>
              <a:prstGeom prst="ellipse">
                <a:avLst/>
              </a:prstGeom>
              <a:solidFill>
                <a:schemeClr val="accent2">
                  <a:lumMod val="20000"/>
                  <a:lumOff val="80000"/>
                </a:schemeClr>
              </a:solidFill>
            </p:spPr>
            <p:style>
              <a:lnRef idx="2">
                <a:schemeClr val="lt1">
                  <a:hueOff val="0"/>
                  <a:satOff val="0"/>
                  <a:lumOff val="0"/>
                  <a:alphaOff val="0"/>
                </a:schemeClr>
              </a:lnRef>
              <a:fillRef idx="1">
                <a:schemeClr val="accent3">
                  <a:tint val="50000"/>
                  <a:hueOff val="0"/>
                  <a:satOff val="0"/>
                  <a:lumOff val="0"/>
                  <a:alphaOff val="0"/>
                </a:schemeClr>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US" dirty="0"/>
              </a:p>
            </p:txBody>
          </p:sp>
          <p:pic>
            <p:nvPicPr>
              <p:cNvPr id="103" name="Graphic 102" descr="Completed with solid fill">
                <a:extLst>
                  <a:ext uri="{FF2B5EF4-FFF2-40B4-BE49-F238E27FC236}">
                    <a16:creationId xmlns:a16="http://schemas.microsoft.com/office/drawing/2014/main" id="{0A3A6C1C-1CA8-2674-2456-873155161BC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04819" y="-3485308"/>
                <a:ext cx="772458" cy="772458"/>
              </a:xfrm>
              <a:prstGeom prst="rect">
                <a:avLst/>
              </a:prstGeom>
            </p:spPr>
          </p:pic>
        </p:grpSp>
      </p:grpSp>
      <p:grpSp>
        <p:nvGrpSpPr>
          <p:cNvPr id="120" name="Group 119">
            <a:extLst>
              <a:ext uri="{FF2B5EF4-FFF2-40B4-BE49-F238E27FC236}">
                <a16:creationId xmlns:a16="http://schemas.microsoft.com/office/drawing/2014/main" id="{77829A37-B4CA-5927-D3ED-0287EA007CF5}"/>
              </a:ext>
            </a:extLst>
          </p:cNvPr>
          <p:cNvGrpSpPr/>
          <p:nvPr/>
        </p:nvGrpSpPr>
        <p:grpSpPr>
          <a:xfrm>
            <a:off x="2523180" y="2502957"/>
            <a:ext cx="2810025" cy="914400"/>
            <a:chOff x="8752114" y="-2388101"/>
            <a:chExt cx="2810025" cy="914400"/>
          </a:xfrm>
        </p:grpSpPr>
        <p:sp>
          <p:nvSpPr>
            <p:cNvPr id="99" name="Freeform: Shape 98">
              <a:extLst>
                <a:ext uri="{FF2B5EF4-FFF2-40B4-BE49-F238E27FC236}">
                  <a16:creationId xmlns:a16="http://schemas.microsoft.com/office/drawing/2014/main" id="{ADCCD90F-4759-B3FD-4445-AB9257E2E7C5}"/>
                </a:ext>
              </a:extLst>
            </p:cNvPr>
            <p:cNvSpPr/>
            <p:nvPr/>
          </p:nvSpPr>
          <p:spPr>
            <a:xfrm>
              <a:off x="9744083" y="-2271693"/>
              <a:ext cx="1818056" cy="681584"/>
            </a:xfrm>
            <a:custGeom>
              <a:avLst/>
              <a:gdLst>
                <a:gd name="connsiteX0" fmla="*/ 0 w 1386766"/>
                <a:gd name="connsiteY0" fmla="*/ 0 h 1002995"/>
                <a:gd name="connsiteX1" fmla="*/ 1386766 w 1386766"/>
                <a:gd name="connsiteY1" fmla="*/ 0 h 1002995"/>
                <a:gd name="connsiteX2" fmla="*/ 1386766 w 1386766"/>
                <a:gd name="connsiteY2" fmla="*/ 1002995 h 1002995"/>
                <a:gd name="connsiteX3" fmla="*/ 0 w 1386766"/>
                <a:gd name="connsiteY3" fmla="*/ 1002995 h 1002995"/>
                <a:gd name="connsiteX4" fmla="*/ 0 w 1386766"/>
                <a:gd name="connsiteY4" fmla="*/ 0 h 1002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6766" h="1002995">
                  <a:moveTo>
                    <a:pt x="0" y="0"/>
                  </a:moveTo>
                  <a:lnTo>
                    <a:pt x="1386766" y="0"/>
                  </a:lnTo>
                  <a:lnTo>
                    <a:pt x="1386766" y="1002995"/>
                  </a:lnTo>
                  <a:lnTo>
                    <a:pt x="0" y="100299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10000"/>
                </a:spcAft>
                <a:buNone/>
              </a:pPr>
              <a:r>
                <a:rPr lang="en-US" sz="1400" dirty="0">
                  <a:latin typeface="Arial" panose="020B0604020202020204" pitchFamily="34" charset="0"/>
                  <a:ea typeface="Aptos" panose="020B0004020202020204" pitchFamily="34" charset="0"/>
                </a:rPr>
                <a:t>t</a:t>
              </a:r>
              <a:r>
                <a:rPr lang="en-US" sz="1400" kern="1200" dirty="0">
                  <a:latin typeface="Arial" panose="020B0604020202020204" pitchFamily="34" charset="0"/>
                  <a:ea typeface="Aptos" panose="020B0004020202020204" pitchFamily="34" charset="0"/>
                </a:rPr>
                <a:t>reat attacks as </a:t>
              </a:r>
              <a:br>
                <a:rPr lang="en-US" sz="1400" kern="1200" dirty="0">
                  <a:latin typeface="Arial" panose="020B0604020202020204" pitchFamily="34" charset="0"/>
                  <a:ea typeface="Aptos" panose="020B0004020202020204" pitchFamily="34" charset="0"/>
                </a:rPr>
              </a:br>
              <a:r>
                <a:rPr lang="en-US" sz="1400" b="1" kern="1200" dirty="0">
                  <a:latin typeface="Arial" panose="020B0604020202020204" pitchFamily="34" charset="0"/>
                  <a:ea typeface="Aptos" panose="020B0004020202020204" pitchFamily="34" charset="0"/>
                </a:rPr>
                <a:t>early</a:t>
              </a:r>
              <a:r>
                <a:rPr lang="en-US" sz="1400" kern="1200" dirty="0">
                  <a:latin typeface="Arial" panose="020B0604020202020204" pitchFamily="34" charset="0"/>
                  <a:ea typeface="Aptos" panose="020B0004020202020204" pitchFamily="34" charset="0"/>
                </a:rPr>
                <a:t> as possible</a:t>
              </a:r>
              <a:r>
                <a:rPr lang="en-US" sz="1400" kern="1200" baseline="30000" dirty="0">
                  <a:effectLst/>
                  <a:latin typeface="Arial" panose="020B0604020202020204" pitchFamily="34" charset="0"/>
                  <a:ea typeface="Aptos" panose="020B0004020202020204" pitchFamily="34" charset="0"/>
                </a:rPr>
                <a:t>1</a:t>
              </a:r>
              <a:endParaRPr lang="en-US" sz="1400" kern="1200" dirty="0"/>
            </a:p>
          </p:txBody>
        </p:sp>
        <p:grpSp>
          <p:nvGrpSpPr>
            <p:cNvPr id="107" name="Group 106">
              <a:extLst>
                <a:ext uri="{FF2B5EF4-FFF2-40B4-BE49-F238E27FC236}">
                  <a16:creationId xmlns:a16="http://schemas.microsoft.com/office/drawing/2014/main" id="{D4E11BDD-6671-7511-DCB1-6DA06A6ADA47}"/>
                </a:ext>
              </a:extLst>
            </p:cNvPr>
            <p:cNvGrpSpPr/>
            <p:nvPr/>
          </p:nvGrpSpPr>
          <p:grpSpPr>
            <a:xfrm>
              <a:off x="8752114" y="-2388101"/>
              <a:ext cx="914400" cy="914400"/>
              <a:chOff x="8473033" y="-3612183"/>
              <a:chExt cx="1036030" cy="1036320"/>
            </a:xfrm>
          </p:grpSpPr>
          <p:sp>
            <p:nvSpPr>
              <p:cNvPr id="108" name="Oval 107">
                <a:extLst>
                  <a:ext uri="{FF2B5EF4-FFF2-40B4-BE49-F238E27FC236}">
                    <a16:creationId xmlns:a16="http://schemas.microsoft.com/office/drawing/2014/main" id="{ABC2283C-3871-4C8C-5D66-304D14DD87E7}"/>
                  </a:ext>
                </a:extLst>
              </p:cNvPr>
              <p:cNvSpPr/>
              <p:nvPr/>
            </p:nvSpPr>
            <p:spPr>
              <a:xfrm>
                <a:off x="8473033" y="-3612183"/>
                <a:ext cx="1036030" cy="1036320"/>
              </a:xfrm>
              <a:prstGeom prst="ellipse">
                <a:avLst/>
              </a:prstGeom>
              <a:solidFill>
                <a:schemeClr val="accent5">
                  <a:lumMod val="20000"/>
                  <a:lumOff val="80000"/>
                </a:schemeClr>
              </a:solidFill>
            </p:spPr>
            <p:style>
              <a:lnRef idx="2">
                <a:schemeClr val="lt1">
                  <a:hueOff val="0"/>
                  <a:satOff val="0"/>
                  <a:lumOff val="0"/>
                  <a:alphaOff val="0"/>
                </a:schemeClr>
              </a:lnRef>
              <a:fillRef idx="1">
                <a:schemeClr val="accent3">
                  <a:tint val="50000"/>
                  <a:hueOff val="0"/>
                  <a:satOff val="0"/>
                  <a:lumOff val="0"/>
                  <a:alphaOff val="0"/>
                </a:schemeClr>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US" dirty="0"/>
              </a:p>
            </p:txBody>
          </p:sp>
          <p:pic>
            <p:nvPicPr>
              <p:cNvPr id="109" name="Graphic 108" descr="Stopwatch 25% with solid fill">
                <a:extLst>
                  <a:ext uri="{FF2B5EF4-FFF2-40B4-BE49-F238E27FC236}">
                    <a16:creationId xmlns:a16="http://schemas.microsoft.com/office/drawing/2014/main" id="{04087707-961E-0C9D-B7E6-B56D27672894}"/>
                  </a:ext>
                </a:extLst>
              </p:cNvPr>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8604820" y="-3480252"/>
                <a:ext cx="772458" cy="772458"/>
              </a:xfrm>
              <a:prstGeom prst="rect">
                <a:avLst/>
              </a:prstGeom>
            </p:spPr>
          </p:pic>
        </p:grpSp>
      </p:grpSp>
      <p:grpSp>
        <p:nvGrpSpPr>
          <p:cNvPr id="121" name="Group 120">
            <a:extLst>
              <a:ext uri="{FF2B5EF4-FFF2-40B4-BE49-F238E27FC236}">
                <a16:creationId xmlns:a16="http://schemas.microsoft.com/office/drawing/2014/main" id="{60C42003-B02C-A01B-7DED-E78417456552}"/>
              </a:ext>
            </a:extLst>
          </p:cNvPr>
          <p:cNvGrpSpPr/>
          <p:nvPr/>
        </p:nvGrpSpPr>
        <p:grpSpPr>
          <a:xfrm>
            <a:off x="2304914" y="3651661"/>
            <a:ext cx="2741165" cy="914401"/>
            <a:chOff x="8533848" y="-1239397"/>
            <a:chExt cx="2741165" cy="914401"/>
          </a:xfrm>
        </p:grpSpPr>
        <p:sp>
          <p:nvSpPr>
            <p:cNvPr id="101" name="Freeform: Shape 100">
              <a:extLst>
                <a:ext uri="{FF2B5EF4-FFF2-40B4-BE49-F238E27FC236}">
                  <a16:creationId xmlns:a16="http://schemas.microsoft.com/office/drawing/2014/main" id="{C5853754-C3EC-CBB2-A54B-0DDFF0F4B2CF}"/>
                </a:ext>
              </a:extLst>
            </p:cNvPr>
            <p:cNvSpPr/>
            <p:nvPr/>
          </p:nvSpPr>
          <p:spPr>
            <a:xfrm>
              <a:off x="9516349" y="-1134894"/>
              <a:ext cx="1758664" cy="809898"/>
            </a:xfrm>
            <a:custGeom>
              <a:avLst/>
              <a:gdLst>
                <a:gd name="connsiteX0" fmla="*/ 0 w 1386766"/>
                <a:gd name="connsiteY0" fmla="*/ 0 h 1002995"/>
                <a:gd name="connsiteX1" fmla="*/ 1386766 w 1386766"/>
                <a:gd name="connsiteY1" fmla="*/ 0 h 1002995"/>
                <a:gd name="connsiteX2" fmla="*/ 1386766 w 1386766"/>
                <a:gd name="connsiteY2" fmla="*/ 1002995 h 1002995"/>
                <a:gd name="connsiteX3" fmla="*/ 0 w 1386766"/>
                <a:gd name="connsiteY3" fmla="*/ 1002995 h 1002995"/>
                <a:gd name="connsiteX4" fmla="*/ 0 w 1386766"/>
                <a:gd name="connsiteY4" fmla="*/ 0 h 10029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6766" h="1002995">
                  <a:moveTo>
                    <a:pt x="0" y="0"/>
                  </a:moveTo>
                  <a:lnTo>
                    <a:pt x="1386766" y="0"/>
                  </a:lnTo>
                  <a:lnTo>
                    <a:pt x="1386766" y="1002995"/>
                  </a:lnTo>
                  <a:lnTo>
                    <a:pt x="0" y="100299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10000"/>
                </a:spcAft>
                <a:buNone/>
              </a:pPr>
              <a:r>
                <a:rPr lang="en-US" sz="1400" b="1" kern="1200" dirty="0">
                  <a:effectLst/>
                  <a:latin typeface="Arial" panose="020B0604020202020204" pitchFamily="34" charset="0"/>
                  <a:ea typeface="Aptos" panose="020B0004020202020204" pitchFamily="34" charset="0"/>
                </a:rPr>
                <a:t>always</a:t>
              </a:r>
              <a:r>
                <a:rPr lang="en-US" sz="1400" kern="1200" dirty="0">
                  <a:effectLst/>
                  <a:latin typeface="Arial" panose="020B0604020202020204" pitchFamily="34" charset="0"/>
                  <a:ea typeface="Aptos" panose="020B0004020202020204" pitchFamily="34" charset="0"/>
                </a:rPr>
                <a:t> carry on-demand medication for at least 2 attacks</a:t>
              </a:r>
              <a:r>
                <a:rPr lang="en-US" sz="1400" kern="1200" baseline="30000" dirty="0">
                  <a:effectLst/>
                  <a:latin typeface="Arial" panose="020B0604020202020204" pitchFamily="34" charset="0"/>
                  <a:ea typeface="Aptos" panose="020B0004020202020204" pitchFamily="34" charset="0"/>
                </a:rPr>
                <a:t>1</a:t>
              </a:r>
              <a:endParaRPr lang="en-US" sz="1400" kern="1200" dirty="0"/>
            </a:p>
          </p:txBody>
        </p:sp>
        <p:sp>
          <p:nvSpPr>
            <p:cNvPr id="111" name="Oval 110">
              <a:extLst>
                <a:ext uri="{FF2B5EF4-FFF2-40B4-BE49-F238E27FC236}">
                  <a16:creationId xmlns:a16="http://schemas.microsoft.com/office/drawing/2014/main" id="{00D9C951-C595-CFAE-8BE4-A8BAD62375ED}"/>
                </a:ext>
              </a:extLst>
            </p:cNvPr>
            <p:cNvSpPr/>
            <p:nvPr/>
          </p:nvSpPr>
          <p:spPr>
            <a:xfrm>
              <a:off x="8533848" y="-1239397"/>
              <a:ext cx="914400" cy="914400"/>
            </a:xfrm>
            <a:prstGeom prst="ellipse">
              <a:avLst/>
            </a:prstGeom>
            <a:solidFill>
              <a:srgbClr val="DDF9FF"/>
            </a:solidFill>
          </p:spPr>
          <p:style>
            <a:lnRef idx="2">
              <a:schemeClr val="lt1">
                <a:hueOff val="0"/>
                <a:satOff val="0"/>
                <a:lumOff val="0"/>
                <a:alphaOff val="0"/>
              </a:schemeClr>
            </a:lnRef>
            <a:fillRef idx="1">
              <a:schemeClr val="accent3">
                <a:tint val="50000"/>
                <a:hueOff val="0"/>
                <a:satOff val="0"/>
                <a:lumOff val="0"/>
                <a:alphaOff val="0"/>
              </a:schemeClr>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US" dirty="0"/>
            </a:p>
          </p:txBody>
        </p:sp>
      </p:grpSp>
      <p:grpSp>
        <p:nvGrpSpPr>
          <p:cNvPr id="11" name="Group 10">
            <a:extLst>
              <a:ext uri="{FF2B5EF4-FFF2-40B4-BE49-F238E27FC236}">
                <a16:creationId xmlns:a16="http://schemas.microsoft.com/office/drawing/2014/main" id="{A7CDE6B0-161E-FCF9-AF1F-36D72B4044DC}"/>
              </a:ext>
            </a:extLst>
          </p:cNvPr>
          <p:cNvGrpSpPr/>
          <p:nvPr/>
        </p:nvGrpSpPr>
        <p:grpSpPr>
          <a:xfrm>
            <a:off x="6070686" y="1262938"/>
            <a:ext cx="2699427" cy="3303124"/>
            <a:chOff x="6029834" y="1262938"/>
            <a:chExt cx="2699427" cy="3303124"/>
          </a:xfrm>
        </p:grpSpPr>
        <p:sp>
          <p:nvSpPr>
            <p:cNvPr id="123" name="Content Placeholder 2">
              <a:extLst>
                <a:ext uri="{FF2B5EF4-FFF2-40B4-BE49-F238E27FC236}">
                  <a16:creationId xmlns:a16="http://schemas.microsoft.com/office/drawing/2014/main" id="{8476C5AE-31C9-EC53-9C5A-8D0D754E8A69}"/>
                </a:ext>
              </a:extLst>
            </p:cNvPr>
            <p:cNvSpPr txBox="1">
              <a:spLocks/>
            </p:cNvSpPr>
            <p:nvPr/>
          </p:nvSpPr>
          <p:spPr>
            <a:xfrm>
              <a:off x="6029834" y="1377070"/>
              <a:ext cx="2596896" cy="3188992"/>
            </a:xfrm>
            <a:prstGeom prst="round2SameRect">
              <a:avLst>
                <a:gd name="adj1" fmla="val 6122"/>
                <a:gd name="adj2" fmla="val 0"/>
              </a:avLst>
            </a:prstGeom>
            <a:solidFill>
              <a:schemeClr val="bg1">
                <a:lumMod val="85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vert="horz" wrap="square" lIns="91440" tIns="45720" rIns="91440" bIns="45720" numCol="1" anchor="ctr" anchorCtr="0" compatLnSpc="1">
              <a:prstTxWarp prst="textNoShape">
                <a:avLst/>
              </a:prstTxWarp>
            </a:bodyPr>
            <a:lstStyle>
              <a:lvl1pPr marL="233363" indent="-233363" algn="l" rtl="0" eaLnBrk="1" fontAlgn="base" hangingPunct="1">
                <a:lnSpc>
                  <a:spcPct val="100000"/>
                </a:lnSpc>
                <a:spcBef>
                  <a:spcPts val="1000"/>
                </a:spcBef>
                <a:spcAft>
                  <a:spcPct val="0"/>
                </a:spcAft>
                <a:buClr>
                  <a:schemeClr val="tx2"/>
                </a:buClr>
                <a:buSzTx/>
                <a:buChar char="•"/>
                <a:defRPr sz="1800" b="0">
                  <a:solidFill>
                    <a:schemeClr val="lt1"/>
                  </a:solidFill>
                  <a:latin typeface="+mn-lt"/>
                  <a:ea typeface="+mn-ea"/>
                  <a:cs typeface="+mn-cs"/>
                </a:defRPr>
              </a:lvl1pPr>
              <a:lvl2pPr marL="457200" indent="-223838" algn="l" rtl="0" eaLnBrk="1" fontAlgn="base" hangingPunct="1">
                <a:lnSpc>
                  <a:spcPct val="100000"/>
                </a:lnSpc>
                <a:spcBef>
                  <a:spcPts val="1000"/>
                </a:spcBef>
                <a:spcAft>
                  <a:spcPct val="0"/>
                </a:spcAft>
                <a:buClr>
                  <a:schemeClr val="tx2"/>
                </a:buClr>
                <a:buSzTx/>
                <a:buFont typeface="Arial" panose="020B0604020202020204" pitchFamily="34" charset="0"/>
                <a:buChar char="‒"/>
                <a:defRPr sz="1600" b="0">
                  <a:solidFill>
                    <a:schemeClr val="lt1"/>
                  </a:solidFill>
                  <a:latin typeface="+mn-lt"/>
                  <a:ea typeface="+mn-ea"/>
                  <a:cs typeface="+mn-cs"/>
                </a:defRPr>
              </a:lvl2pPr>
              <a:lvl3pPr marL="690563" indent="-233363" algn="l" rtl="0" eaLnBrk="1" fontAlgn="base" hangingPunct="1">
                <a:lnSpc>
                  <a:spcPct val="100000"/>
                </a:lnSpc>
                <a:spcBef>
                  <a:spcPts val="1000"/>
                </a:spcBef>
                <a:spcAft>
                  <a:spcPct val="0"/>
                </a:spcAft>
                <a:buClr>
                  <a:schemeClr val="tx2"/>
                </a:buClr>
                <a:buSzTx/>
                <a:buChar char="•"/>
                <a:defRPr sz="1400" b="0">
                  <a:solidFill>
                    <a:schemeClr val="lt1"/>
                  </a:solidFill>
                  <a:latin typeface="+mn-lt"/>
                  <a:ea typeface="+mn-ea"/>
                  <a:cs typeface="+mn-cs"/>
                </a:defRPr>
              </a:lvl3pPr>
              <a:lvl4pPr marL="914400" indent="-223838" algn="l" rtl="0" eaLnBrk="1" fontAlgn="base" hangingPunct="1">
                <a:lnSpc>
                  <a:spcPct val="100000"/>
                </a:lnSpc>
                <a:spcBef>
                  <a:spcPts val="1000"/>
                </a:spcBef>
                <a:spcAft>
                  <a:spcPct val="0"/>
                </a:spcAft>
                <a:buClr>
                  <a:schemeClr val="tx2"/>
                </a:buClr>
                <a:buSzTx/>
                <a:buFont typeface="Arial" panose="020B0604020202020204" pitchFamily="34" charset="0"/>
                <a:buChar char="‒"/>
                <a:defRPr sz="1400" b="0">
                  <a:solidFill>
                    <a:schemeClr val="lt1"/>
                  </a:solidFill>
                  <a:latin typeface="+mn-lt"/>
                  <a:ea typeface="+mn-ea"/>
                  <a:cs typeface="+mn-cs"/>
                </a:defRPr>
              </a:lvl4pPr>
              <a:lvl5pPr marL="1147763" indent="-233363" algn="l" rtl="0" eaLnBrk="1" fontAlgn="base" hangingPunct="1">
                <a:lnSpc>
                  <a:spcPct val="100000"/>
                </a:lnSpc>
                <a:spcBef>
                  <a:spcPts val="1000"/>
                </a:spcBef>
                <a:spcAft>
                  <a:spcPct val="0"/>
                </a:spcAft>
                <a:buClr>
                  <a:schemeClr val="tx2"/>
                </a:buClr>
                <a:buSzTx/>
                <a:buChar char="•"/>
                <a:defRPr sz="1400" b="0">
                  <a:solidFill>
                    <a:schemeClr val="lt1"/>
                  </a:solidFill>
                  <a:latin typeface="+mn-lt"/>
                  <a:ea typeface="+mn-ea"/>
                  <a:cs typeface="+mn-cs"/>
                </a:defRPr>
              </a:lvl5pPr>
              <a:lvl6pPr marL="2514600" indent="-228600" algn="l" rtl="0" eaLnBrk="1" fontAlgn="base" hangingPunct="1">
                <a:lnSpc>
                  <a:spcPct val="80000"/>
                </a:lnSpc>
                <a:spcBef>
                  <a:spcPts val="1000"/>
                </a:spcBef>
                <a:spcAft>
                  <a:spcPct val="0"/>
                </a:spcAft>
                <a:buClr>
                  <a:srgbClr val="4D4D4D"/>
                </a:buClr>
                <a:buSzTx/>
                <a:buChar char="•"/>
                <a:defRPr sz="1600" b="1">
                  <a:solidFill>
                    <a:schemeClr val="lt1"/>
                  </a:solidFill>
                  <a:latin typeface="+mn-lt"/>
                  <a:ea typeface="+mn-ea"/>
                  <a:cs typeface="+mn-cs"/>
                </a:defRPr>
              </a:lvl6pPr>
              <a:lvl7pPr marL="2971800" indent="-228600" algn="l" rtl="0" eaLnBrk="1" fontAlgn="base" hangingPunct="1">
                <a:lnSpc>
                  <a:spcPct val="80000"/>
                </a:lnSpc>
                <a:spcBef>
                  <a:spcPts val="1000"/>
                </a:spcBef>
                <a:spcAft>
                  <a:spcPct val="0"/>
                </a:spcAft>
                <a:buClr>
                  <a:srgbClr val="4D4D4D"/>
                </a:buClr>
                <a:buSzTx/>
                <a:buChar char="•"/>
                <a:defRPr sz="1600" b="1">
                  <a:solidFill>
                    <a:schemeClr val="lt1"/>
                  </a:solidFill>
                  <a:latin typeface="+mn-lt"/>
                  <a:ea typeface="+mn-ea"/>
                  <a:cs typeface="+mn-cs"/>
                </a:defRPr>
              </a:lvl7pPr>
              <a:lvl8pPr marL="3429000" indent="-228600" algn="l" rtl="0" eaLnBrk="1" fontAlgn="base" hangingPunct="1">
                <a:lnSpc>
                  <a:spcPct val="80000"/>
                </a:lnSpc>
                <a:spcBef>
                  <a:spcPts val="1000"/>
                </a:spcBef>
                <a:spcAft>
                  <a:spcPct val="0"/>
                </a:spcAft>
                <a:buClr>
                  <a:srgbClr val="4D4D4D"/>
                </a:buClr>
                <a:buSzTx/>
                <a:buChar char="•"/>
                <a:defRPr sz="1600" b="1">
                  <a:solidFill>
                    <a:schemeClr val="lt1"/>
                  </a:solidFill>
                  <a:latin typeface="+mn-lt"/>
                  <a:ea typeface="+mn-ea"/>
                  <a:cs typeface="+mn-cs"/>
                </a:defRPr>
              </a:lvl8pPr>
              <a:lvl9pPr marL="3886200" indent="-228600" algn="l" rtl="0" eaLnBrk="1" fontAlgn="base" hangingPunct="1">
                <a:lnSpc>
                  <a:spcPct val="80000"/>
                </a:lnSpc>
                <a:spcBef>
                  <a:spcPts val="1000"/>
                </a:spcBef>
                <a:spcAft>
                  <a:spcPct val="0"/>
                </a:spcAft>
                <a:buClr>
                  <a:srgbClr val="4D4D4D"/>
                </a:buClr>
                <a:buSzTx/>
                <a:buChar char="•"/>
                <a:defRPr sz="1600" b="1">
                  <a:solidFill>
                    <a:schemeClr val="lt1"/>
                  </a:solidFill>
                  <a:latin typeface="+mn-lt"/>
                  <a:ea typeface="+mn-ea"/>
                  <a:cs typeface="+mn-cs"/>
                </a:defRPr>
              </a:lvl9pPr>
            </a:lstStyle>
            <a:p>
              <a:pPr marL="0" indent="0">
                <a:buNone/>
              </a:pPr>
              <a:r>
                <a:rPr lang="en-US" sz="1400" kern="0" dirty="0">
                  <a:solidFill>
                    <a:schemeClr val="accent6">
                      <a:lumMod val="50000"/>
                    </a:schemeClr>
                  </a:solidFill>
                  <a:effectLst/>
                  <a:latin typeface="Arial" panose="020B0604020202020204" pitchFamily="34" charset="0"/>
                  <a:ea typeface="Aptos" panose="020B0004020202020204" pitchFamily="34" charset="0"/>
                </a:rPr>
                <a:t>Early treatment </a:t>
              </a:r>
              <a:br>
                <a:rPr lang="en-US" sz="1400" kern="0" dirty="0">
                  <a:solidFill>
                    <a:schemeClr val="accent6">
                      <a:lumMod val="50000"/>
                    </a:schemeClr>
                  </a:solidFill>
                  <a:effectLst/>
                  <a:latin typeface="Arial" panose="020B0604020202020204" pitchFamily="34" charset="0"/>
                  <a:ea typeface="Aptos" panose="020B0004020202020204" pitchFamily="34" charset="0"/>
                </a:rPr>
              </a:br>
              <a:r>
                <a:rPr lang="en-US" sz="1400" kern="0" dirty="0">
                  <a:solidFill>
                    <a:schemeClr val="accent6">
                      <a:lumMod val="50000"/>
                    </a:schemeClr>
                  </a:solidFill>
                  <a:effectLst/>
                  <a:latin typeface="Arial" panose="020B0604020202020204" pitchFamily="34" charset="0"/>
                  <a:ea typeface="Aptos" panose="020B0004020202020204" pitchFamily="34" charset="0"/>
                </a:rPr>
                <a:t>is associated with </a:t>
              </a:r>
              <a:br>
                <a:rPr lang="en-US" sz="1400" kern="0" dirty="0">
                  <a:solidFill>
                    <a:schemeClr val="accent6">
                      <a:lumMod val="50000"/>
                    </a:schemeClr>
                  </a:solidFill>
                  <a:effectLst/>
                  <a:latin typeface="Arial" panose="020B0604020202020204" pitchFamily="34" charset="0"/>
                  <a:ea typeface="Aptos" panose="020B0004020202020204" pitchFamily="34" charset="0"/>
                </a:rPr>
              </a:br>
              <a:r>
                <a:rPr lang="en-US" sz="1400" kern="0" dirty="0">
                  <a:solidFill>
                    <a:schemeClr val="accent6">
                      <a:lumMod val="50000"/>
                    </a:schemeClr>
                  </a:solidFill>
                  <a:effectLst/>
                  <a:latin typeface="Arial" panose="020B0604020202020204" pitchFamily="34" charset="0"/>
                  <a:ea typeface="Aptos" panose="020B0004020202020204" pitchFamily="34" charset="0"/>
                </a:rPr>
                <a:t>less severe and</a:t>
              </a:r>
              <a:br>
                <a:rPr lang="en-US" sz="1400" kern="0" dirty="0">
                  <a:solidFill>
                    <a:schemeClr val="accent6">
                      <a:lumMod val="50000"/>
                    </a:schemeClr>
                  </a:solidFill>
                  <a:effectLst/>
                  <a:latin typeface="Arial" panose="020B0604020202020204" pitchFamily="34" charset="0"/>
                  <a:ea typeface="Aptos" panose="020B0004020202020204" pitchFamily="34" charset="0"/>
                </a:rPr>
              </a:br>
              <a:r>
                <a:rPr lang="en-US" sz="1400" kern="0" dirty="0">
                  <a:solidFill>
                    <a:schemeClr val="accent6">
                      <a:lumMod val="50000"/>
                    </a:schemeClr>
                  </a:solidFill>
                  <a:effectLst/>
                  <a:latin typeface="Arial" panose="020B0604020202020204" pitchFamily="34" charset="0"/>
                  <a:ea typeface="Aptos" panose="020B0004020202020204" pitchFamily="34" charset="0"/>
                </a:rPr>
                <a:t>shorter attacks</a:t>
              </a:r>
              <a:r>
                <a:rPr lang="en-US" sz="1400" kern="0" baseline="30000" dirty="0">
                  <a:solidFill>
                    <a:schemeClr val="accent6">
                      <a:lumMod val="50000"/>
                    </a:schemeClr>
                  </a:solidFill>
                  <a:effectLst/>
                  <a:latin typeface="Arial" panose="020B0604020202020204" pitchFamily="34" charset="0"/>
                  <a:ea typeface="Aptos" panose="020B0004020202020204" pitchFamily="34" charset="0"/>
                </a:rPr>
                <a:t>1,2</a:t>
              </a:r>
            </a:p>
            <a:p>
              <a:pPr marL="0" indent="0">
                <a:buNone/>
              </a:pPr>
              <a:endParaRPr lang="en-US" sz="1400" kern="0" dirty="0">
                <a:solidFill>
                  <a:schemeClr val="accent6">
                    <a:lumMod val="50000"/>
                  </a:schemeClr>
                </a:solidFill>
                <a:effectLst/>
                <a:latin typeface="Arial" panose="020B0604020202020204" pitchFamily="34" charset="0"/>
                <a:ea typeface="Aptos" panose="020B0004020202020204" pitchFamily="34" charset="0"/>
              </a:endParaRPr>
            </a:p>
            <a:p>
              <a:pPr marL="0" indent="0">
                <a:buNone/>
              </a:pPr>
              <a:r>
                <a:rPr lang="en-US" sz="1400" kern="0" dirty="0">
                  <a:solidFill>
                    <a:schemeClr val="accent6">
                      <a:lumMod val="50000"/>
                    </a:schemeClr>
                  </a:solidFill>
                  <a:effectLst/>
                  <a:latin typeface="Arial" panose="020B0604020202020204" pitchFamily="34" charset="0"/>
                  <a:ea typeface="Aptos" panose="020B0004020202020204" pitchFamily="34" charset="0"/>
                </a:rPr>
                <a:t>Parenterally administered </a:t>
              </a:r>
              <a:br>
                <a:rPr lang="en-US" sz="1400" kern="0" dirty="0">
                  <a:solidFill>
                    <a:schemeClr val="accent6">
                      <a:lumMod val="50000"/>
                    </a:schemeClr>
                  </a:solidFill>
                  <a:effectLst/>
                  <a:latin typeface="Arial" panose="020B0604020202020204" pitchFamily="34" charset="0"/>
                  <a:ea typeface="Aptos" panose="020B0004020202020204" pitchFamily="34" charset="0"/>
                </a:rPr>
              </a:br>
              <a:r>
                <a:rPr lang="en-US" sz="1400" kern="0" dirty="0">
                  <a:solidFill>
                    <a:schemeClr val="accent6">
                      <a:lumMod val="50000"/>
                    </a:schemeClr>
                  </a:solidFill>
                  <a:effectLst/>
                  <a:latin typeface="Arial" panose="020B0604020202020204" pitchFamily="34" charset="0"/>
                  <a:ea typeface="Aptos" panose="020B0004020202020204" pitchFamily="34" charset="0"/>
                </a:rPr>
                <a:t>on-demand therapies for treatment of HAE attacks are associated with</a:t>
              </a:r>
              <a:r>
                <a:rPr lang="en-US" sz="1400" kern="0" dirty="0">
                  <a:solidFill>
                    <a:schemeClr val="accent6">
                      <a:lumMod val="50000"/>
                    </a:schemeClr>
                  </a:solidFill>
                  <a:latin typeface="Arial" panose="020B0604020202020204" pitchFamily="34" charset="0"/>
                  <a:ea typeface="Aptos" panose="020B0004020202020204" pitchFamily="34" charset="0"/>
                </a:rPr>
                <a:t> side effects</a:t>
              </a:r>
              <a:r>
                <a:rPr lang="en-US" sz="1400" kern="0" dirty="0">
                  <a:solidFill>
                    <a:schemeClr val="accent6">
                      <a:lumMod val="50000"/>
                    </a:schemeClr>
                  </a:solidFill>
                  <a:effectLst/>
                  <a:latin typeface="Arial" panose="020B0604020202020204" pitchFamily="34" charset="0"/>
                  <a:ea typeface="Aptos" panose="020B0004020202020204" pitchFamily="34" charset="0"/>
                </a:rPr>
                <a:t>, which may lead to delays and/or withholding of treatment</a:t>
              </a:r>
              <a:r>
                <a:rPr lang="en-US" sz="1400" baseline="30000" dirty="0">
                  <a:solidFill>
                    <a:schemeClr val="accent6">
                      <a:lumMod val="50000"/>
                    </a:schemeClr>
                  </a:solidFill>
                  <a:latin typeface="Arial" panose="020B0604020202020204" pitchFamily="34" charset="0"/>
                  <a:ea typeface="Aptos" panose="020B0004020202020204" pitchFamily="34" charset="0"/>
                </a:rPr>
                <a:t>1,3,4</a:t>
              </a:r>
              <a:r>
                <a:rPr lang="en-US" sz="1400" kern="0" dirty="0">
                  <a:solidFill>
                    <a:schemeClr val="accent6">
                      <a:lumMod val="50000"/>
                    </a:schemeClr>
                  </a:solidFill>
                  <a:effectLst/>
                  <a:latin typeface="Arial" panose="020B0604020202020204" pitchFamily="34" charset="0"/>
                  <a:ea typeface="Aptos" panose="020B0004020202020204" pitchFamily="34" charset="0"/>
                </a:rPr>
                <a:t> </a:t>
              </a:r>
            </a:p>
          </p:txBody>
        </p:sp>
        <p:grpSp>
          <p:nvGrpSpPr>
            <p:cNvPr id="136" name="Group 135">
              <a:extLst>
                <a:ext uri="{FF2B5EF4-FFF2-40B4-BE49-F238E27FC236}">
                  <a16:creationId xmlns:a16="http://schemas.microsoft.com/office/drawing/2014/main" id="{40800FD1-68CA-114C-BA70-6753085247B8}"/>
                </a:ext>
              </a:extLst>
            </p:cNvPr>
            <p:cNvGrpSpPr/>
            <p:nvPr/>
          </p:nvGrpSpPr>
          <p:grpSpPr>
            <a:xfrm>
              <a:off x="7769965" y="1262938"/>
              <a:ext cx="959296" cy="962090"/>
              <a:chOff x="7843227" y="1637024"/>
              <a:chExt cx="804473" cy="801930"/>
            </a:xfrm>
          </p:grpSpPr>
          <p:sp>
            <p:nvSpPr>
              <p:cNvPr id="135" name="Oval 134">
                <a:extLst>
                  <a:ext uri="{FF2B5EF4-FFF2-40B4-BE49-F238E27FC236}">
                    <a16:creationId xmlns:a16="http://schemas.microsoft.com/office/drawing/2014/main" id="{4F8ECC6D-5D98-D69B-07C3-183B71142AD4}"/>
                  </a:ext>
                </a:extLst>
              </p:cNvPr>
              <p:cNvSpPr/>
              <p:nvPr/>
            </p:nvSpPr>
            <p:spPr>
              <a:xfrm>
                <a:off x="7843227" y="1637024"/>
                <a:ext cx="804473" cy="801930"/>
              </a:xfrm>
              <a:prstGeom prst="ellipse">
                <a:avLst/>
              </a:prstGeom>
              <a:solidFill>
                <a:schemeClr val="accent5"/>
              </a:solidFill>
            </p:spPr>
            <p:style>
              <a:lnRef idx="2">
                <a:schemeClr val="lt1">
                  <a:hueOff val="0"/>
                  <a:satOff val="0"/>
                  <a:lumOff val="0"/>
                  <a:alphaOff val="0"/>
                </a:schemeClr>
              </a:lnRef>
              <a:fillRef idx="1">
                <a:schemeClr val="accent3">
                  <a:tint val="50000"/>
                  <a:hueOff val="0"/>
                  <a:satOff val="0"/>
                  <a:lumOff val="0"/>
                  <a:alphaOff val="0"/>
                </a:schemeClr>
              </a:fillRef>
              <a:effectRef idx="0">
                <a:schemeClr val="accent3">
                  <a:tint val="50000"/>
                  <a:hueOff val="0"/>
                  <a:satOff val="0"/>
                  <a:lumOff val="0"/>
                  <a:alphaOff val="0"/>
                </a:schemeClr>
              </a:effectRef>
              <a:fontRef idx="minor">
                <a:schemeClr val="lt1">
                  <a:hueOff val="0"/>
                  <a:satOff val="0"/>
                  <a:lumOff val="0"/>
                  <a:alphaOff val="0"/>
                </a:schemeClr>
              </a:fontRef>
            </p:style>
            <p:txBody>
              <a:bodyPr/>
              <a:lstStyle/>
              <a:p>
                <a:endParaRPr lang="en-US" dirty="0"/>
              </a:p>
            </p:txBody>
          </p:sp>
          <p:pic>
            <p:nvPicPr>
              <p:cNvPr id="127" name="Graphic 126" descr="Stopwatch 75% with solid fill">
                <a:extLst>
                  <a:ext uri="{FF2B5EF4-FFF2-40B4-BE49-F238E27FC236}">
                    <a16:creationId xmlns:a16="http://schemas.microsoft.com/office/drawing/2014/main" id="{A027794F-23AA-2170-CB59-E556BCCA284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903765" y="1687576"/>
                <a:ext cx="685959" cy="685961"/>
              </a:xfrm>
              <a:prstGeom prst="rect">
                <a:avLst/>
              </a:prstGeom>
            </p:spPr>
          </p:pic>
        </p:grpSp>
      </p:grpSp>
      <p:sp>
        <p:nvSpPr>
          <p:cNvPr id="7" name="Footer Placeholder 6">
            <a:extLst>
              <a:ext uri="{FF2B5EF4-FFF2-40B4-BE49-F238E27FC236}">
                <a16:creationId xmlns:a16="http://schemas.microsoft.com/office/drawing/2014/main" id="{1C74F8F6-3ACC-DACE-174E-7D38754DDF77}"/>
              </a:ext>
            </a:extLst>
          </p:cNvPr>
          <p:cNvSpPr>
            <a:spLocks noGrp="1"/>
          </p:cNvSpPr>
          <p:nvPr>
            <p:ph type="ftr" sz="quarter" idx="3"/>
          </p:nvPr>
        </p:nvSpPr>
        <p:spPr/>
        <p:txBody>
          <a:bodyPr/>
          <a:lstStyle/>
          <a:p>
            <a:pPr>
              <a:lnSpc>
                <a:spcPct val="100000"/>
              </a:lnSpc>
            </a:pPr>
            <a:r>
              <a:rPr lang="en-US" sz="700" dirty="0">
                <a:solidFill>
                  <a:schemeClr val="tx1">
                    <a:lumMod val="60000"/>
                    <a:lumOff val="40000"/>
                  </a:schemeClr>
                </a:solidFill>
              </a:rPr>
              <a:t>C1-INH, C1 inhibitor; HAE, hereditary angioedema.</a:t>
            </a:r>
          </a:p>
          <a:p>
            <a:pPr>
              <a:lnSpc>
                <a:spcPct val="100000"/>
              </a:lnSpc>
            </a:pPr>
            <a:r>
              <a:rPr lang="en-US" sz="700" b="1" dirty="0">
                <a:solidFill>
                  <a:schemeClr val="tx1">
                    <a:lumMod val="60000"/>
                    <a:lumOff val="40000"/>
                  </a:schemeClr>
                </a:solidFill>
              </a:rPr>
              <a:t>References</a:t>
            </a:r>
            <a:r>
              <a:rPr lang="en-US" sz="700" dirty="0">
                <a:solidFill>
                  <a:schemeClr val="tx1">
                    <a:lumMod val="60000"/>
                    <a:lumOff val="40000"/>
                  </a:schemeClr>
                </a:solidFill>
              </a:rPr>
              <a:t>: </a:t>
            </a:r>
            <a:r>
              <a:rPr lang="en-US" sz="700" b="1" dirty="0">
                <a:solidFill>
                  <a:schemeClr val="tx1">
                    <a:lumMod val="60000"/>
                    <a:lumOff val="40000"/>
                  </a:schemeClr>
                </a:solidFill>
              </a:rPr>
              <a:t>1</a:t>
            </a:r>
            <a:r>
              <a:rPr lang="en-US" sz="700" dirty="0">
                <a:solidFill>
                  <a:schemeClr val="tx1">
                    <a:lumMod val="60000"/>
                    <a:lumOff val="40000"/>
                  </a:schemeClr>
                </a:solidFill>
              </a:rPr>
              <a:t>. Maurer M, et al. </a:t>
            </a:r>
            <a:r>
              <a:rPr lang="en-US" sz="700" i="1" dirty="0">
                <a:solidFill>
                  <a:schemeClr val="tx1">
                    <a:lumMod val="60000"/>
                    <a:lumOff val="40000"/>
                  </a:schemeClr>
                </a:solidFill>
              </a:rPr>
              <a:t>Allergy. </a:t>
            </a:r>
            <a:r>
              <a:rPr lang="en-US" sz="700" dirty="0">
                <a:solidFill>
                  <a:schemeClr val="tx1">
                    <a:lumMod val="60000"/>
                    <a:lumOff val="40000"/>
                  </a:schemeClr>
                </a:solidFill>
              </a:rPr>
              <a:t>2022;77:1961-1990. </a:t>
            </a:r>
            <a:r>
              <a:rPr lang="en-US" sz="700" b="1" dirty="0">
                <a:solidFill>
                  <a:schemeClr val="tx1">
                    <a:lumMod val="60000"/>
                    <a:lumOff val="40000"/>
                  </a:schemeClr>
                </a:solidFill>
              </a:rPr>
              <a:t>2. </a:t>
            </a:r>
            <a:r>
              <a:rPr lang="en-US" sz="700" dirty="0">
                <a:solidFill>
                  <a:schemeClr val="tx1">
                    <a:lumMod val="60000"/>
                    <a:lumOff val="40000"/>
                  </a:schemeClr>
                </a:solidFill>
              </a:rPr>
              <a:t>Longhurst H. </a:t>
            </a:r>
            <a:r>
              <a:rPr lang="en-US" sz="700" i="1" dirty="0">
                <a:solidFill>
                  <a:schemeClr val="tx1">
                    <a:lumMod val="60000"/>
                    <a:lumOff val="40000"/>
                  </a:schemeClr>
                </a:solidFill>
              </a:rPr>
              <a:t>Front Med (Lausanne).</a:t>
            </a:r>
            <a:r>
              <a:rPr lang="en-US" sz="700" dirty="0">
                <a:solidFill>
                  <a:schemeClr val="tx1">
                    <a:lumMod val="60000"/>
                    <a:lumOff val="40000"/>
                  </a:schemeClr>
                </a:solidFill>
              </a:rPr>
              <a:t> 2018;4:245. </a:t>
            </a:r>
            <a:r>
              <a:rPr lang="en-US" sz="700" b="1" dirty="0">
                <a:solidFill>
                  <a:schemeClr val="tx1">
                    <a:lumMod val="60000"/>
                    <a:lumOff val="40000"/>
                  </a:schemeClr>
                </a:solidFill>
              </a:rPr>
              <a:t>3. </a:t>
            </a:r>
            <a:r>
              <a:rPr lang="en-GB" sz="700" dirty="0">
                <a:solidFill>
                  <a:schemeClr val="tx1">
                    <a:lumMod val="60000"/>
                    <a:lumOff val="40000"/>
                  </a:schemeClr>
                </a:solidFill>
              </a:rPr>
              <a:t>Mendivil J et al. </a:t>
            </a:r>
            <a:r>
              <a:rPr lang="en-GB" sz="700" i="1" dirty="0">
                <a:solidFill>
                  <a:schemeClr val="tx1">
                    <a:lumMod val="60000"/>
                    <a:lumOff val="40000"/>
                  </a:schemeClr>
                </a:solidFill>
              </a:rPr>
              <a:t>Orphanet J Rare Dis</a:t>
            </a:r>
            <a:r>
              <a:rPr lang="en-GB" sz="700" dirty="0">
                <a:solidFill>
                  <a:schemeClr val="tx1">
                    <a:lumMod val="60000"/>
                    <a:lumOff val="40000"/>
                  </a:schemeClr>
                </a:solidFill>
              </a:rPr>
              <a:t>. 2021;16(1):94. </a:t>
            </a:r>
            <a:r>
              <a:rPr lang="en-GB" sz="700" b="1" dirty="0">
                <a:solidFill>
                  <a:schemeClr val="tx1">
                    <a:lumMod val="60000"/>
                    <a:lumOff val="40000"/>
                  </a:schemeClr>
                </a:solidFill>
              </a:rPr>
              <a:t>4.</a:t>
            </a:r>
            <a:r>
              <a:rPr lang="en-GB" sz="700" dirty="0">
                <a:solidFill>
                  <a:schemeClr val="tx1">
                    <a:lumMod val="60000"/>
                    <a:lumOff val="40000"/>
                  </a:schemeClr>
                </a:solidFill>
              </a:rPr>
              <a:t> Burton AE, et al. </a:t>
            </a:r>
            <a:r>
              <a:rPr lang="en-GB" sz="700" i="1" dirty="0">
                <a:solidFill>
                  <a:schemeClr val="tx1">
                    <a:lumMod val="60000"/>
                    <a:lumOff val="40000"/>
                  </a:schemeClr>
                </a:solidFill>
              </a:rPr>
              <a:t>Int Emerg Nurs.</a:t>
            </a:r>
            <a:r>
              <a:rPr lang="en-GB" sz="700" dirty="0">
                <a:solidFill>
                  <a:schemeClr val="tx1">
                    <a:lumMod val="60000"/>
                    <a:lumOff val="40000"/>
                  </a:schemeClr>
                </a:solidFill>
              </a:rPr>
              <a:t> 2023;71:101339.</a:t>
            </a:r>
          </a:p>
        </p:txBody>
      </p:sp>
      <p:cxnSp>
        <p:nvCxnSpPr>
          <p:cNvPr id="9" name="Straight Connector 8">
            <a:extLst>
              <a:ext uri="{FF2B5EF4-FFF2-40B4-BE49-F238E27FC236}">
                <a16:creationId xmlns:a16="http://schemas.microsoft.com/office/drawing/2014/main" id="{B60F97F0-0273-A628-ECE9-45072B179622}"/>
              </a:ext>
            </a:extLst>
          </p:cNvPr>
          <p:cNvCxnSpPr/>
          <p:nvPr/>
        </p:nvCxnSpPr>
        <p:spPr bwMode="auto">
          <a:xfrm>
            <a:off x="3452328" y="2411360"/>
            <a:ext cx="1503081" cy="0"/>
          </a:xfrm>
          <a:prstGeom prst="line">
            <a:avLst/>
          </a:prstGeom>
          <a:solidFill>
            <a:schemeClr val="accent1"/>
          </a:solidFill>
          <a:ln w="12700" cap="flat" cmpd="sng" algn="ctr">
            <a:solidFill>
              <a:schemeClr val="bg1">
                <a:lumMod val="75000"/>
              </a:schemeClr>
            </a:solidFill>
            <a:prstDash val="dash"/>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0" name="Straight Connector 9">
            <a:extLst>
              <a:ext uri="{FF2B5EF4-FFF2-40B4-BE49-F238E27FC236}">
                <a16:creationId xmlns:a16="http://schemas.microsoft.com/office/drawing/2014/main" id="{CF55C941-1729-E522-D9C6-4FA744D25DFC}"/>
              </a:ext>
            </a:extLst>
          </p:cNvPr>
          <p:cNvCxnSpPr/>
          <p:nvPr/>
        </p:nvCxnSpPr>
        <p:spPr bwMode="auto">
          <a:xfrm>
            <a:off x="3452328" y="3510115"/>
            <a:ext cx="1503081" cy="0"/>
          </a:xfrm>
          <a:prstGeom prst="line">
            <a:avLst/>
          </a:prstGeom>
          <a:solidFill>
            <a:schemeClr val="accent1"/>
          </a:solidFill>
          <a:ln w="12700" cap="flat" cmpd="sng" algn="ctr">
            <a:solidFill>
              <a:schemeClr val="bg1">
                <a:lumMod val="75000"/>
              </a:schemeClr>
            </a:solidFill>
            <a:prstDash val="dash"/>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nvGrpSpPr>
          <p:cNvPr id="14" name="Group 13">
            <a:extLst>
              <a:ext uri="{FF2B5EF4-FFF2-40B4-BE49-F238E27FC236}">
                <a16:creationId xmlns:a16="http://schemas.microsoft.com/office/drawing/2014/main" id="{D46C25DF-0BAC-6D5F-31CC-18EFF54F720F}"/>
              </a:ext>
            </a:extLst>
          </p:cNvPr>
          <p:cNvGrpSpPr/>
          <p:nvPr/>
        </p:nvGrpSpPr>
        <p:grpSpPr>
          <a:xfrm>
            <a:off x="2455036" y="3766911"/>
            <a:ext cx="599887" cy="670909"/>
            <a:chOff x="2457402" y="3766744"/>
            <a:chExt cx="599887" cy="670909"/>
          </a:xfrm>
        </p:grpSpPr>
        <p:pic>
          <p:nvPicPr>
            <p:cNvPr id="12" name="Graphic 11" descr="Needle with solid fill">
              <a:extLst>
                <a:ext uri="{FF2B5EF4-FFF2-40B4-BE49-F238E27FC236}">
                  <a16:creationId xmlns:a16="http://schemas.microsoft.com/office/drawing/2014/main" id="{C4F29A0D-D524-A825-E3C6-43333CAB773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457402" y="3766744"/>
              <a:ext cx="571100" cy="570839"/>
            </a:xfrm>
            <a:prstGeom prst="rect">
              <a:avLst/>
            </a:prstGeom>
          </p:spPr>
        </p:pic>
        <p:pic>
          <p:nvPicPr>
            <p:cNvPr id="13" name="Graphic 12" descr="Needle with solid fill">
              <a:extLst>
                <a:ext uri="{FF2B5EF4-FFF2-40B4-BE49-F238E27FC236}">
                  <a16:creationId xmlns:a16="http://schemas.microsoft.com/office/drawing/2014/main" id="{1F9D3E96-50D4-D393-6BB5-2BA4AC3285F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486189" y="3866815"/>
              <a:ext cx="571100" cy="570838"/>
            </a:xfrm>
            <a:prstGeom prst="rect">
              <a:avLst/>
            </a:prstGeom>
          </p:spPr>
        </p:pic>
      </p:grpSp>
    </p:spTree>
    <p:extLst>
      <p:ext uri="{BB962C8B-B14F-4D97-AF65-F5344CB8AC3E}">
        <p14:creationId xmlns:p14="http://schemas.microsoft.com/office/powerpoint/2010/main" val="1392853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D9B59-5145-6A96-72A7-0487BFFE3634}"/>
              </a:ext>
            </a:extLst>
          </p:cNvPr>
          <p:cNvSpPr>
            <a:spLocks noGrp="1"/>
          </p:cNvSpPr>
          <p:nvPr>
            <p:ph type="title"/>
          </p:nvPr>
        </p:nvSpPr>
        <p:spPr/>
        <p:txBody>
          <a:bodyPr/>
          <a:lstStyle/>
          <a:p>
            <a:r>
              <a:rPr lang="en-US" dirty="0"/>
              <a:t>Adverse Drug Reactions of On-demand Therapies</a:t>
            </a:r>
          </a:p>
        </p:txBody>
      </p:sp>
      <p:sp>
        <p:nvSpPr>
          <p:cNvPr id="3" name="Content Placeholder 2">
            <a:extLst>
              <a:ext uri="{FF2B5EF4-FFF2-40B4-BE49-F238E27FC236}">
                <a16:creationId xmlns:a16="http://schemas.microsoft.com/office/drawing/2014/main" id="{D47F6A62-B0A6-FE51-270D-5C11050BE2BF}"/>
              </a:ext>
            </a:extLst>
          </p:cNvPr>
          <p:cNvSpPr>
            <a:spLocks noGrp="1"/>
          </p:cNvSpPr>
          <p:nvPr>
            <p:ph sz="quarter" idx="10"/>
          </p:nvPr>
        </p:nvSpPr>
        <p:spPr>
          <a:xfrm>
            <a:off x="286900" y="1059009"/>
            <a:ext cx="8580875" cy="1601949"/>
          </a:xfrm>
        </p:spPr>
        <p:txBody>
          <a:bodyPr/>
          <a:lstStyle/>
          <a:p>
            <a:pPr marL="176213" indent="-176213">
              <a:spcBef>
                <a:spcPts val="0"/>
              </a:spcBef>
              <a:spcAft>
                <a:spcPts val="400"/>
              </a:spcAft>
            </a:pPr>
            <a:r>
              <a:rPr lang="en-US" sz="1450" kern="100" dirty="0">
                <a:effectLst/>
                <a:latin typeface="+mj-lt"/>
                <a:ea typeface="Aptos" panose="020B0004020202020204" pitchFamily="34" charset="0"/>
                <a:cs typeface="Times New Roman" panose="02020603050405020304" pitchFamily="18" charset="0"/>
              </a:rPr>
              <a:t>Approved subcutaneously administered on-demand </a:t>
            </a:r>
            <a:r>
              <a:rPr lang="en-US" sz="1450" kern="100" dirty="0">
                <a:latin typeface="+mj-lt"/>
                <a:ea typeface="Aptos" panose="020B0004020202020204" pitchFamily="34" charset="0"/>
                <a:cs typeface="Times New Roman" panose="02020603050405020304" pitchFamily="18" charset="0"/>
              </a:rPr>
              <a:t>HAE </a:t>
            </a:r>
            <a:r>
              <a:rPr lang="en-US" sz="1450" kern="100" dirty="0">
                <a:effectLst/>
                <a:latin typeface="+mj-lt"/>
                <a:ea typeface="Aptos" panose="020B0004020202020204" pitchFamily="34" charset="0"/>
                <a:cs typeface="Times New Roman" panose="02020603050405020304" pitchFamily="18" charset="0"/>
              </a:rPr>
              <a:t>therapies may be associated with injection site adverse drug reactions such as pain, swelling, erythema, itching, and burning sensation</a:t>
            </a:r>
            <a:r>
              <a:rPr lang="en-US" sz="1450" kern="100" baseline="30000" dirty="0">
                <a:effectLst/>
                <a:latin typeface="+mj-lt"/>
                <a:ea typeface="Aptos" panose="020B0004020202020204" pitchFamily="34" charset="0"/>
                <a:cs typeface="Times New Roman" panose="02020603050405020304" pitchFamily="18" charset="0"/>
              </a:rPr>
              <a:t>1–2</a:t>
            </a:r>
          </a:p>
          <a:p>
            <a:pPr marL="176213" indent="-176213">
              <a:spcBef>
                <a:spcPts val="0"/>
              </a:spcBef>
              <a:spcAft>
                <a:spcPts val="400"/>
              </a:spcAft>
            </a:pPr>
            <a:r>
              <a:rPr lang="en-US" sz="1450" kern="100" dirty="0">
                <a:effectLst/>
                <a:latin typeface="+mj-lt"/>
                <a:ea typeface="Aptos" panose="020B0004020202020204" pitchFamily="34" charset="0"/>
                <a:cs typeface="Times New Roman" panose="02020603050405020304" pitchFamily="18" charset="0"/>
              </a:rPr>
              <a:t>Other commonly reported adverse reactions including headache, nausea, and dizziness can occur, which may also limit adherence to guidelines</a:t>
            </a:r>
            <a:r>
              <a:rPr lang="en-US" sz="1450" kern="100" baseline="30000" dirty="0">
                <a:effectLst/>
                <a:latin typeface="+mj-lt"/>
                <a:ea typeface="Aptos" panose="020B0004020202020204" pitchFamily="34" charset="0"/>
                <a:cs typeface="Times New Roman" panose="02020603050405020304" pitchFamily="18" charset="0"/>
              </a:rPr>
              <a:t>1–7</a:t>
            </a:r>
          </a:p>
          <a:p>
            <a:pPr>
              <a:spcBef>
                <a:spcPts val="0"/>
              </a:spcBef>
              <a:spcAft>
                <a:spcPts val="400"/>
              </a:spcAft>
            </a:pPr>
            <a:endParaRPr lang="en-US" sz="1450" kern="0" baseline="30000" dirty="0">
              <a:effectLst/>
              <a:latin typeface="+mj-lt"/>
              <a:ea typeface="Aptos" panose="020B0004020202020204" pitchFamily="34" charset="0"/>
            </a:endParaRPr>
          </a:p>
        </p:txBody>
      </p:sp>
      <p:sp>
        <p:nvSpPr>
          <p:cNvPr id="4" name="Slide Number Placeholder 3">
            <a:extLst>
              <a:ext uri="{FF2B5EF4-FFF2-40B4-BE49-F238E27FC236}">
                <a16:creationId xmlns:a16="http://schemas.microsoft.com/office/drawing/2014/main" id="{3F8F5580-9EBC-4695-C117-84569F9A4883}"/>
              </a:ext>
            </a:extLst>
          </p:cNvPr>
          <p:cNvSpPr>
            <a:spLocks noGrp="1"/>
          </p:cNvSpPr>
          <p:nvPr>
            <p:ph type="sldNum" sz="quarter" idx="4"/>
          </p:nvPr>
        </p:nvSpPr>
        <p:spPr/>
        <p:txBody>
          <a:bodyPr/>
          <a:lstStyle/>
          <a:p>
            <a:fld id="{CA8081DE-3010-4FA2-AAF2-9639CD890589}" type="slidenum">
              <a:rPr lang="en-US" smtClean="0"/>
              <a:pPr/>
              <a:t>4</a:t>
            </a:fld>
            <a:endParaRPr lang="en-US" dirty="0"/>
          </a:p>
        </p:txBody>
      </p:sp>
      <p:graphicFrame>
        <p:nvGraphicFramePr>
          <p:cNvPr id="8" name="Table 7">
            <a:extLst>
              <a:ext uri="{FF2B5EF4-FFF2-40B4-BE49-F238E27FC236}">
                <a16:creationId xmlns:a16="http://schemas.microsoft.com/office/drawing/2014/main" id="{506F7939-E64A-8295-E6F9-F54390F159C7}"/>
              </a:ext>
            </a:extLst>
          </p:cNvPr>
          <p:cNvGraphicFramePr>
            <a:graphicFrameLocks noGrp="1"/>
          </p:cNvGraphicFramePr>
          <p:nvPr>
            <p:extLst>
              <p:ext uri="{D42A27DB-BD31-4B8C-83A1-F6EECF244321}">
                <p14:modId xmlns:p14="http://schemas.microsoft.com/office/powerpoint/2010/main" val="1826799250"/>
              </p:ext>
            </p:extLst>
          </p:nvPr>
        </p:nvGraphicFramePr>
        <p:xfrm>
          <a:off x="395289" y="2225295"/>
          <a:ext cx="8356826" cy="2301240"/>
        </p:xfrm>
        <a:graphic>
          <a:graphicData uri="http://schemas.openxmlformats.org/drawingml/2006/table">
            <a:tbl>
              <a:tblPr>
                <a:tableStyleId>{2D5ABB26-0587-4C30-8999-92F81FD0307C}</a:tableStyleId>
              </a:tblPr>
              <a:tblGrid>
                <a:gridCol w="1228634">
                  <a:extLst>
                    <a:ext uri="{9D8B030D-6E8A-4147-A177-3AD203B41FA5}">
                      <a16:colId xmlns:a16="http://schemas.microsoft.com/office/drawing/2014/main" val="3268516815"/>
                    </a:ext>
                  </a:extLst>
                </a:gridCol>
                <a:gridCol w="1454281">
                  <a:extLst>
                    <a:ext uri="{9D8B030D-6E8A-4147-A177-3AD203B41FA5}">
                      <a16:colId xmlns:a16="http://schemas.microsoft.com/office/drawing/2014/main" val="3965836756"/>
                    </a:ext>
                  </a:extLst>
                </a:gridCol>
                <a:gridCol w="808694">
                  <a:extLst>
                    <a:ext uri="{9D8B030D-6E8A-4147-A177-3AD203B41FA5}">
                      <a16:colId xmlns:a16="http://schemas.microsoft.com/office/drawing/2014/main" val="2060776803"/>
                    </a:ext>
                  </a:extLst>
                </a:gridCol>
                <a:gridCol w="1212606">
                  <a:extLst>
                    <a:ext uri="{9D8B030D-6E8A-4147-A177-3AD203B41FA5}">
                      <a16:colId xmlns:a16="http://schemas.microsoft.com/office/drawing/2014/main" val="3856127860"/>
                    </a:ext>
                  </a:extLst>
                </a:gridCol>
                <a:gridCol w="1187099">
                  <a:extLst>
                    <a:ext uri="{9D8B030D-6E8A-4147-A177-3AD203B41FA5}">
                      <a16:colId xmlns:a16="http://schemas.microsoft.com/office/drawing/2014/main" val="340669556"/>
                    </a:ext>
                  </a:extLst>
                </a:gridCol>
                <a:gridCol w="1369729">
                  <a:extLst>
                    <a:ext uri="{9D8B030D-6E8A-4147-A177-3AD203B41FA5}">
                      <a16:colId xmlns:a16="http://schemas.microsoft.com/office/drawing/2014/main" val="1279873013"/>
                    </a:ext>
                  </a:extLst>
                </a:gridCol>
                <a:gridCol w="1095783">
                  <a:extLst>
                    <a:ext uri="{9D8B030D-6E8A-4147-A177-3AD203B41FA5}">
                      <a16:colId xmlns:a16="http://schemas.microsoft.com/office/drawing/2014/main" val="3218164183"/>
                    </a:ext>
                  </a:extLst>
                </a:gridCol>
              </a:tblGrid>
              <a:tr h="207419">
                <a:tc gridSpan="7">
                  <a:txBody>
                    <a:bodyPr/>
                    <a:lstStyle/>
                    <a:p>
                      <a:pPr marL="0" marR="0" lvl="0" indent="0" algn="ctr" defTabSz="457200" rtl="0" eaLnBrk="1" fontAlgn="auto" latinLnBrk="0" hangingPunct="1">
                        <a:lnSpc>
                          <a:spcPct val="95000"/>
                        </a:lnSpc>
                        <a:spcBef>
                          <a:spcPts val="0"/>
                        </a:spcBef>
                        <a:spcAft>
                          <a:spcPts val="0"/>
                        </a:spcAft>
                        <a:buClrTx/>
                        <a:buSzTx/>
                        <a:buFontTx/>
                        <a:buNone/>
                        <a:tabLst/>
                        <a:defRPr/>
                      </a:pPr>
                      <a:r>
                        <a:rPr lang="en-US" sz="1100" b="1" dirty="0">
                          <a:solidFill>
                            <a:schemeClr val="bg1"/>
                          </a:solidFill>
                        </a:rPr>
                        <a:t>On-demand Treatment Label Information</a:t>
                      </a:r>
                      <a:r>
                        <a:rPr lang="en-US" sz="1100" b="1" baseline="30000" dirty="0">
                          <a:solidFill>
                            <a:schemeClr val="bg1"/>
                          </a:solidFill>
                        </a:rPr>
                        <a:t>a</a:t>
                      </a:r>
                    </a:p>
                  </a:txBody>
                  <a:tcPr marT="27432" marB="2743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sz="900" dirty="0"/>
                    </a:p>
                  </a:txBody>
                  <a:tcPr/>
                </a:tc>
                <a:tc hMerge="1">
                  <a:txBody>
                    <a:bodyPr/>
                    <a:lstStyle/>
                    <a:p>
                      <a:endParaRPr lang="en-US"/>
                    </a:p>
                  </a:txBody>
                  <a:tcPr/>
                </a:tc>
                <a:tc hMerge="1">
                  <a:txBody>
                    <a:bodyPr/>
                    <a:lstStyle/>
                    <a:p>
                      <a:endParaRPr/>
                    </a:p>
                  </a:txBody>
                  <a:tcPr/>
                </a:tc>
                <a:tc hMerge="1">
                  <a:txBody>
                    <a:bodyPr/>
                    <a:lstStyle/>
                    <a:p>
                      <a:endParaRPr lang="en-US"/>
                    </a:p>
                  </a:txBody>
                  <a:tcPr/>
                </a:tc>
                <a:extLst>
                  <a:ext uri="{0D108BD9-81ED-4DB2-BD59-A6C34878D82A}">
                    <a16:rowId xmlns:a16="http://schemas.microsoft.com/office/drawing/2014/main" val="1986689456"/>
                  </a:ext>
                </a:extLst>
              </a:tr>
              <a:tr h="217216">
                <a:tc>
                  <a:txBody>
                    <a:bodyPr/>
                    <a:lstStyle/>
                    <a:p>
                      <a:pPr marL="0" marR="0" lvl="0" indent="0" algn="l" defTabSz="457200" rtl="0" eaLnBrk="1" fontAlgn="auto" latinLnBrk="0" hangingPunct="1">
                        <a:lnSpc>
                          <a:spcPct val="95000"/>
                        </a:lnSpc>
                        <a:spcBef>
                          <a:spcPts val="0"/>
                        </a:spcBef>
                        <a:spcAft>
                          <a:spcPts val="0"/>
                        </a:spcAft>
                        <a:buClrTx/>
                        <a:buSzTx/>
                        <a:buFontTx/>
                        <a:buNone/>
                        <a:tabLst/>
                        <a:defRPr/>
                      </a:pPr>
                      <a:r>
                        <a:rPr lang="en-US" sz="1050" b="1" dirty="0">
                          <a:solidFill>
                            <a:schemeClr val="bg1"/>
                          </a:solidFill>
                        </a:rPr>
                        <a:t>Adverse events</a:t>
                      </a:r>
                      <a:endParaRPr lang="en-US" sz="1050" b="1" baseline="30000" dirty="0">
                        <a:solidFill>
                          <a:schemeClr val="bg1"/>
                        </a:solidFill>
                      </a:endParaRPr>
                    </a:p>
                    <a:p>
                      <a:pPr marL="0" marR="0" lvl="0" indent="0" algn="l" defTabSz="457200" rtl="0" eaLnBrk="1" fontAlgn="auto" latinLnBrk="0" hangingPunct="1">
                        <a:lnSpc>
                          <a:spcPct val="95000"/>
                        </a:lnSpc>
                        <a:spcBef>
                          <a:spcPts val="0"/>
                        </a:spcBef>
                        <a:spcAft>
                          <a:spcPts val="0"/>
                        </a:spcAft>
                        <a:buClrTx/>
                        <a:buSzTx/>
                        <a:buFontTx/>
                        <a:buNone/>
                        <a:tabLst/>
                        <a:defRPr/>
                      </a:pPr>
                      <a:r>
                        <a:rPr lang="en-US" sz="1050" b="0" baseline="0" dirty="0">
                          <a:solidFill>
                            <a:schemeClr val="bg1"/>
                          </a:solidFill>
                        </a:rPr>
                        <a:t>(frequency)</a:t>
                      </a:r>
                    </a:p>
                  </a:txBody>
                  <a:tcPr marT="27432" marB="27432"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gridSpan="2">
                  <a:txBody>
                    <a:bodyPr/>
                    <a:lstStyle/>
                    <a:p>
                      <a:pPr algn="l">
                        <a:lnSpc>
                          <a:spcPct val="95000"/>
                        </a:lnSpc>
                      </a:pPr>
                      <a:r>
                        <a:rPr lang="en-US" sz="1050" b="1" dirty="0">
                          <a:solidFill>
                            <a:schemeClr val="bg1"/>
                          </a:solidFill>
                        </a:rPr>
                        <a:t>Icatibant</a:t>
                      </a:r>
                      <a:r>
                        <a:rPr lang="en-US" sz="1050" b="1" baseline="30000" dirty="0">
                          <a:solidFill>
                            <a:schemeClr val="bg1"/>
                          </a:solidFill>
                        </a:rPr>
                        <a:t>2</a:t>
                      </a:r>
                    </a:p>
                    <a:p>
                      <a:pPr algn="l">
                        <a:lnSpc>
                          <a:spcPct val="95000"/>
                        </a:lnSpc>
                      </a:pPr>
                      <a:r>
                        <a:rPr lang="en-US" sz="1050" b="0" dirty="0">
                          <a:solidFill>
                            <a:schemeClr val="bg1"/>
                          </a:solidFill>
                        </a:rPr>
                        <a:t>Subcutaneous</a:t>
                      </a:r>
                      <a:endParaRPr lang="en-US" sz="1050" b="1" dirty="0">
                        <a:solidFill>
                          <a:schemeClr val="bg1"/>
                        </a:solidFill>
                      </a:endParaRPr>
                    </a:p>
                  </a:txBody>
                  <a:tcPr marT="27432" marB="2743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a:p>
                  </a:txBody>
                  <a:tcPr/>
                </a:tc>
                <a:tc gridSpan="2">
                  <a:txBody>
                    <a:bodyPr/>
                    <a:lstStyle/>
                    <a:p>
                      <a:pPr algn="l">
                        <a:lnSpc>
                          <a:spcPct val="95000"/>
                        </a:lnSpc>
                      </a:pPr>
                      <a:r>
                        <a:rPr lang="en-US" sz="1050" b="1" dirty="0">
                          <a:solidFill>
                            <a:schemeClr val="bg1"/>
                          </a:solidFill>
                        </a:rPr>
                        <a:t>Recombinant human C1INH</a:t>
                      </a:r>
                      <a:r>
                        <a:rPr lang="en-US" sz="1050" b="1" baseline="30000" dirty="0">
                          <a:solidFill>
                            <a:schemeClr val="bg1"/>
                          </a:solidFill>
                        </a:rPr>
                        <a:t>4</a:t>
                      </a:r>
                    </a:p>
                    <a:p>
                      <a:pPr algn="l">
                        <a:lnSpc>
                          <a:spcPct val="95000"/>
                        </a:lnSpc>
                      </a:pPr>
                      <a:r>
                        <a:rPr lang="en-US" sz="1050" b="0" dirty="0">
                          <a:solidFill>
                            <a:schemeClr val="bg1"/>
                          </a:solidFill>
                        </a:rPr>
                        <a:t>Intravenous</a:t>
                      </a:r>
                      <a:endParaRPr lang="en-US" sz="1050" b="1" dirty="0">
                        <a:solidFill>
                          <a:schemeClr val="bg1"/>
                        </a:solidFill>
                      </a:endParaRPr>
                    </a:p>
                  </a:txBody>
                  <a:tcPr marT="27432" marB="27432"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a:p>
                  </a:txBody>
                  <a:tcPr/>
                </a:tc>
                <a:tc gridSpan="2">
                  <a:txBody>
                    <a:bodyPr/>
                    <a:lstStyle/>
                    <a:p>
                      <a:pPr algn="l">
                        <a:lnSpc>
                          <a:spcPct val="95000"/>
                        </a:lnSpc>
                      </a:pPr>
                      <a:r>
                        <a:rPr lang="en-US" sz="1050" b="1" dirty="0">
                          <a:solidFill>
                            <a:schemeClr val="bg1"/>
                          </a:solidFill>
                        </a:rPr>
                        <a:t>Plasma-derived C1INH</a:t>
                      </a:r>
                      <a:r>
                        <a:rPr lang="en-US" sz="1050" b="1" baseline="30000" dirty="0">
                          <a:solidFill>
                            <a:schemeClr val="bg1"/>
                          </a:solidFill>
                        </a:rPr>
                        <a:t>6</a:t>
                      </a:r>
                    </a:p>
                    <a:p>
                      <a:pPr algn="l">
                        <a:lnSpc>
                          <a:spcPct val="95000"/>
                        </a:lnSpc>
                      </a:pPr>
                      <a:r>
                        <a:rPr lang="en-US" sz="1050" b="0" dirty="0">
                          <a:solidFill>
                            <a:schemeClr val="bg1"/>
                          </a:solidFill>
                        </a:rPr>
                        <a:t>Intravenous</a:t>
                      </a:r>
                      <a:r>
                        <a:rPr lang="en-US" sz="1050" b="1" dirty="0">
                          <a:solidFill>
                            <a:schemeClr val="bg1"/>
                          </a:solidFill>
                        </a:rPr>
                        <a:t> </a:t>
                      </a:r>
                    </a:p>
                  </a:txBody>
                  <a:tcPr marT="27432" marB="27432" anchor="ct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a:p>
                  </a:txBody>
                  <a:tcPr/>
                </a:tc>
                <a:extLst>
                  <a:ext uri="{0D108BD9-81ED-4DB2-BD59-A6C34878D82A}">
                    <a16:rowId xmlns:a16="http://schemas.microsoft.com/office/drawing/2014/main" val="2555070310"/>
                  </a:ext>
                </a:extLst>
              </a:tr>
              <a:tr h="133828">
                <a:tc>
                  <a:txBody>
                    <a:bodyPr/>
                    <a:lstStyle/>
                    <a:p>
                      <a:pPr marL="0" lvl="1" indent="0">
                        <a:lnSpc>
                          <a:spcPct val="95000"/>
                        </a:lnSpc>
                        <a:buFont typeface="Arial" panose="020B0604020202020204" pitchFamily="34" charset="0"/>
                        <a:buNone/>
                      </a:pPr>
                      <a:r>
                        <a:rPr lang="en-US" sz="900" b="1" dirty="0">
                          <a:solidFill>
                            <a:srgbClr val="5F5F5F"/>
                          </a:solidFill>
                        </a:rPr>
                        <a:t>Very common</a:t>
                      </a:r>
                    </a:p>
                    <a:p>
                      <a:pPr marL="0" lvl="1" indent="0">
                        <a:lnSpc>
                          <a:spcPct val="95000"/>
                        </a:lnSpc>
                        <a:buFont typeface="Arial" panose="020B0604020202020204" pitchFamily="34" charset="0"/>
                        <a:buNone/>
                      </a:pPr>
                      <a:r>
                        <a:rPr lang="en-US" sz="900" b="0" dirty="0">
                          <a:solidFill>
                            <a:srgbClr val="5F5F5F"/>
                          </a:solidFill>
                        </a:rPr>
                        <a:t>(≥1/10)</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lvl="1" indent="0" algn="l" defTabSz="457200" rtl="0" eaLnBrk="1" fontAlgn="auto" latinLnBrk="0" hangingPunct="1">
                        <a:lnSpc>
                          <a:spcPct val="95000"/>
                        </a:lnSpc>
                        <a:spcBef>
                          <a:spcPts val="0"/>
                        </a:spcBef>
                        <a:spcAft>
                          <a:spcPts val="0"/>
                        </a:spcAft>
                        <a:buClrTx/>
                        <a:buSzTx/>
                        <a:buFont typeface="Arial" panose="020B0604020202020204" pitchFamily="34" charset="0"/>
                        <a:buNone/>
                        <a:tabLst/>
                        <a:defRPr/>
                      </a:pPr>
                      <a:r>
                        <a:rPr lang="en-US" sz="900" b="1" dirty="0">
                          <a:solidFill>
                            <a:srgbClr val="5F5F5F"/>
                          </a:solidFill>
                        </a:rPr>
                        <a:t>Injection site reaction </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457200" lvl="1" indent="0">
                        <a:lnSpc>
                          <a:spcPct val="95000"/>
                        </a:lnSpc>
                        <a:buFont typeface="Arial" panose="020B0604020202020204" pitchFamily="34" charset="0"/>
                        <a:buNone/>
                      </a:pPr>
                      <a:endParaRPr lang="en-US" sz="900" b="1" dirty="0">
                        <a:solidFill>
                          <a:srgbClr val="5F5F5F"/>
                        </a:solidFill>
                      </a:endParaRP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0" lvl="1">
                        <a:lnSpc>
                          <a:spcPct val="95000"/>
                        </a:lnSpc>
                        <a:buFont typeface="Arial" panose="020B0604020202020204" pitchFamily="34" charset="0"/>
                        <a:buNone/>
                      </a:pPr>
                      <a:r>
                        <a:rPr lang="en-US" sz="900" b="1" dirty="0">
                          <a:solidFill>
                            <a:srgbClr val="5F5F5F"/>
                          </a:solidFill>
                        </a:rPr>
                        <a:t>Injection site reaction</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457200" rtl="0" eaLnBrk="1" fontAlgn="auto" latinLnBrk="0" hangingPunct="1">
                        <a:lnSpc>
                          <a:spcPct val="95000"/>
                        </a:lnSpc>
                        <a:spcBef>
                          <a:spcPts val="0"/>
                        </a:spcBef>
                        <a:spcAft>
                          <a:spcPts val="0"/>
                        </a:spcAft>
                        <a:buClrTx/>
                        <a:buSzTx/>
                        <a:buFontTx/>
                        <a:buNone/>
                        <a:tabLst/>
                        <a:defRPr/>
                      </a:pPr>
                      <a:endParaRPr lang="en-US" sz="900" b="1" dirty="0">
                        <a:solidFill>
                          <a:srgbClr val="5F5F5F"/>
                        </a:solidFill>
                      </a:endParaRP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0475607"/>
                  </a:ext>
                </a:extLst>
              </a:tr>
              <a:tr h="374717">
                <a:tc>
                  <a:txBody>
                    <a:bodyPr/>
                    <a:lstStyle/>
                    <a:p>
                      <a:pPr marL="0" lvl="1" indent="0">
                        <a:lnSpc>
                          <a:spcPct val="95000"/>
                        </a:lnSpc>
                        <a:buFont typeface="Arial" panose="020B0604020202020204" pitchFamily="34" charset="0"/>
                        <a:buNone/>
                      </a:pPr>
                      <a:r>
                        <a:rPr lang="en-US" sz="900" b="1" dirty="0">
                          <a:solidFill>
                            <a:srgbClr val="5F5F5F"/>
                          </a:solidFill>
                        </a:rPr>
                        <a:t>Common</a:t>
                      </a:r>
                    </a:p>
                    <a:p>
                      <a:pPr marL="0" lvl="1" indent="0">
                        <a:lnSpc>
                          <a:spcPct val="95000"/>
                        </a:lnSpc>
                        <a:buFont typeface="Arial" panose="020B0604020202020204" pitchFamily="34" charset="0"/>
                        <a:buNone/>
                      </a:pPr>
                      <a:r>
                        <a:rPr lang="en-US" sz="900" b="0" dirty="0">
                          <a:solidFill>
                            <a:srgbClr val="5F5F5F"/>
                          </a:solidFill>
                        </a:rPr>
                        <a:t>(≥1/100 to &lt;1/10)</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457200" rtl="0" eaLnBrk="1" fontAlgn="auto" latinLnBrk="0" hangingPunct="1">
                        <a:lnSpc>
                          <a:spcPct val="95000"/>
                        </a:lnSpc>
                        <a:spcBef>
                          <a:spcPts val="0"/>
                        </a:spcBef>
                        <a:spcAft>
                          <a:spcPts val="0"/>
                        </a:spcAft>
                        <a:buClrTx/>
                        <a:buSzTx/>
                        <a:buFont typeface="Arial" panose="020B0604020202020204" pitchFamily="34" charset="0"/>
                        <a:buNone/>
                        <a:tabLst/>
                        <a:defRPr/>
                      </a:pPr>
                      <a:r>
                        <a:rPr lang="en-US" sz="900" b="1" dirty="0">
                          <a:solidFill>
                            <a:srgbClr val="5F5F5F"/>
                          </a:solidFill>
                        </a:rPr>
                        <a:t>Transaminase increase</a:t>
                      </a:r>
                    </a:p>
                    <a:p>
                      <a:pPr marL="0" marR="0" lvl="1" indent="0" algn="l" defTabSz="457200" rtl="0" eaLnBrk="1" fontAlgn="auto" latinLnBrk="0" hangingPunct="1">
                        <a:lnSpc>
                          <a:spcPct val="95000"/>
                        </a:lnSpc>
                        <a:spcBef>
                          <a:spcPts val="0"/>
                        </a:spcBef>
                        <a:spcAft>
                          <a:spcPts val="0"/>
                        </a:spcAft>
                        <a:buClrTx/>
                        <a:buSzTx/>
                        <a:buFont typeface="Arial" panose="020B0604020202020204" pitchFamily="34" charset="0"/>
                        <a:buNone/>
                        <a:tabLst/>
                        <a:defRPr/>
                      </a:pPr>
                      <a:r>
                        <a:rPr lang="en-US" sz="900" b="1" dirty="0">
                          <a:solidFill>
                            <a:srgbClr val="5F5F5F"/>
                          </a:solidFill>
                        </a:rPr>
                        <a:t>Headache</a:t>
                      </a:r>
                    </a:p>
                    <a:p>
                      <a:pPr marL="0" lvl="1">
                        <a:lnSpc>
                          <a:spcPct val="95000"/>
                        </a:lnSpc>
                        <a:buFont typeface="Arial" panose="020B0604020202020204" pitchFamily="34" charset="0"/>
                        <a:buNone/>
                      </a:pPr>
                      <a:r>
                        <a:rPr lang="en-US" sz="900" b="1" dirty="0">
                          <a:solidFill>
                            <a:srgbClr val="5F5F5F"/>
                          </a:solidFill>
                        </a:rPr>
                        <a:t>Nausea</a:t>
                      </a:r>
                    </a:p>
                    <a:p>
                      <a:pPr marL="0" lvl="1">
                        <a:lnSpc>
                          <a:spcPct val="95000"/>
                        </a:lnSpc>
                        <a:buFont typeface="Arial" panose="020B0604020202020204" pitchFamily="34" charset="0"/>
                        <a:buNone/>
                      </a:pPr>
                      <a:r>
                        <a:rPr lang="en-US" sz="900" b="1" dirty="0">
                          <a:solidFill>
                            <a:srgbClr val="5F5F5F"/>
                          </a:solidFill>
                        </a:rPr>
                        <a:t>Dizziness</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1">
                        <a:lnSpc>
                          <a:spcPct val="95000"/>
                        </a:lnSpc>
                        <a:buFont typeface="Arial" panose="020B0604020202020204" pitchFamily="34" charset="0"/>
                        <a:buNone/>
                      </a:pPr>
                      <a:r>
                        <a:rPr lang="en-US" sz="900" b="1" dirty="0">
                          <a:solidFill>
                            <a:srgbClr val="5F5F5F"/>
                          </a:solidFill>
                        </a:rPr>
                        <a:t>Pyrexia</a:t>
                      </a:r>
                    </a:p>
                    <a:p>
                      <a:pPr marL="0" lvl="1">
                        <a:lnSpc>
                          <a:spcPct val="95000"/>
                        </a:lnSpc>
                        <a:buFont typeface="Arial" panose="020B0604020202020204" pitchFamily="34" charset="0"/>
                        <a:buNone/>
                      </a:pPr>
                      <a:r>
                        <a:rPr lang="en-US" sz="900" b="1" dirty="0">
                          <a:solidFill>
                            <a:srgbClr val="5F5F5F"/>
                          </a:solidFill>
                        </a:rPr>
                        <a:t>Rash</a:t>
                      </a:r>
                    </a:p>
                    <a:p>
                      <a:pPr marL="0" lvl="1">
                        <a:lnSpc>
                          <a:spcPct val="95000"/>
                        </a:lnSpc>
                        <a:buFont typeface="Arial" panose="020B0604020202020204" pitchFamily="34" charset="0"/>
                        <a:buNone/>
                      </a:pPr>
                      <a:r>
                        <a:rPr lang="en-US" sz="900" b="1" dirty="0">
                          <a:solidFill>
                            <a:srgbClr val="5F5F5F"/>
                          </a:solidFill>
                        </a:rPr>
                        <a:t>Erythema </a:t>
                      </a:r>
                    </a:p>
                    <a:p>
                      <a:pPr marL="0" lvl="1">
                        <a:lnSpc>
                          <a:spcPct val="95000"/>
                        </a:lnSpc>
                        <a:buFont typeface="Arial" panose="020B0604020202020204" pitchFamily="34" charset="0"/>
                        <a:buNone/>
                      </a:pPr>
                      <a:r>
                        <a:rPr lang="en-US" sz="900" b="1" dirty="0">
                          <a:solidFill>
                            <a:srgbClr val="5F5F5F"/>
                          </a:solidFill>
                        </a:rPr>
                        <a:t>Pruritus</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lvl="1" indent="0">
                        <a:lnSpc>
                          <a:spcPct val="95000"/>
                        </a:lnSpc>
                        <a:buFont typeface="Arial" panose="020B0604020202020204" pitchFamily="34" charset="0"/>
                        <a:buNone/>
                      </a:pPr>
                      <a:r>
                        <a:rPr lang="en-US" sz="900" b="1" dirty="0">
                          <a:solidFill>
                            <a:srgbClr val="5F5F5F"/>
                          </a:solidFill>
                        </a:rPr>
                        <a:t>Nausea</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0" lvl="1">
                        <a:lnSpc>
                          <a:spcPct val="95000"/>
                        </a:lnSpc>
                      </a:pPr>
                      <a:r>
                        <a:rPr lang="en-US" sz="900" b="1" dirty="0">
                          <a:solidFill>
                            <a:srgbClr val="5F5F5F"/>
                          </a:solidFill>
                        </a:rPr>
                        <a:t>Hypersensitivity</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1">
                        <a:lnSpc>
                          <a:spcPct val="95000"/>
                        </a:lnSpc>
                        <a:buFont typeface="Arial" panose="020B0604020202020204" pitchFamily="34" charset="0"/>
                        <a:buNone/>
                      </a:pPr>
                      <a:r>
                        <a:rPr lang="en-US" sz="900" b="1" dirty="0">
                          <a:solidFill>
                            <a:srgbClr val="5F5F5F"/>
                          </a:solidFill>
                        </a:rPr>
                        <a:t>Dizziness</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9637129"/>
                  </a:ext>
                </a:extLst>
              </a:tr>
              <a:tr h="535310">
                <a:tc>
                  <a:txBody>
                    <a:bodyPr/>
                    <a:lstStyle/>
                    <a:p>
                      <a:pPr marL="0" lvl="1" indent="0">
                        <a:lnSpc>
                          <a:spcPct val="95000"/>
                        </a:lnSpc>
                        <a:buFont typeface="Arial" panose="020B0604020202020204" pitchFamily="34" charset="0"/>
                        <a:buNone/>
                      </a:pPr>
                      <a:r>
                        <a:rPr lang="en-US" sz="900" b="1" dirty="0">
                          <a:solidFill>
                            <a:srgbClr val="5F5F5F"/>
                          </a:solidFill>
                        </a:rPr>
                        <a:t>Uncommon</a:t>
                      </a:r>
                    </a:p>
                    <a:p>
                      <a:pPr marL="0" lvl="1" indent="0">
                        <a:lnSpc>
                          <a:spcPct val="95000"/>
                        </a:lnSpc>
                        <a:buFont typeface="Arial" panose="020B0604020202020204" pitchFamily="34" charset="0"/>
                        <a:buNone/>
                      </a:pPr>
                      <a:r>
                        <a:rPr lang="en-US" sz="900" b="0" dirty="0">
                          <a:solidFill>
                            <a:srgbClr val="5F5F5F"/>
                          </a:solidFill>
                        </a:rPr>
                        <a:t>(≥1/1000 to &lt;1/100)</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457200" lvl="1" indent="0">
                        <a:lnSpc>
                          <a:spcPct val="95000"/>
                        </a:lnSpc>
                        <a:buFont typeface="Arial" panose="020B0604020202020204" pitchFamily="34" charset="0"/>
                        <a:buNone/>
                      </a:pPr>
                      <a:endParaRPr lang="en-US" sz="900" dirty="0">
                        <a:solidFill>
                          <a:srgbClr val="5F5F5F"/>
                        </a:solidFill>
                      </a:endParaRP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marL="0" lvl="1">
                        <a:lnSpc>
                          <a:spcPct val="95000"/>
                        </a:lnSpc>
                        <a:buFont typeface="Arial" panose="020B0604020202020204" pitchFamily="34" charset="0"/>
                        <a:buNone/>
                      </a:pPr>
                      <a:r>
                        <a:rPr lang="en-US" sz="900" b="1" dirty="0">
                          <a:solidFill>
                            <a:srgbClr val="5F5F5F"/>
                          </a:solidFill>
                        </a:rPr>
                        <a:t>Headache</a:t>
                      </a:r>
                    </a:p>
                    <a:p>
                      <a:pPr marL="0" lvl="1">
                        <a:lnSpc>
                          <a:spcPct val="95000"/>
                        </a:lnSpc>
                        <a:buFont typeface="Arial" panose="020B0604020202020204" pitchFamily="34" charset="0"/>
                        <a:buNone/>
                      </a:pPr>
                      <a:r>
                        <a:rPr lang="en-US" sz="900" b="1" dirty="0">
                          <a:solidFill>
                            <a:srgbClr val="5F5F5F"/>
                          </a:solidFill>
                        </a:rPr>
                        <a:t>Vertigo</a:t>
                      </a:r>
                    </a:p>
                    <a:p>
                      <a:pPr marL="0" lvl="1">
                        <a:lnSpc>
                          <a:spcPct val="95000"/>
                        </a:lnSpc>
                        <a:buFont typeface="Arial" panose="020B0604020202020204" pitchFamily="34" charset="0"/>
                        <a:buNone/>
                      </a:pPr>
                      <a:r>
                        <a:rPr lang="en-US" sz="900" b="1" dirty="0">
                          <a:solidFill>
                            <a:srgbClr val="5F5F5F"/>
                          </a:solidFill>
                        </a:rPr>
                        <a:t>Hypoaesthesia</a:t>
                      </a:r>
                    </a:p>
                    <a:p>
                      <a:pPr marL="0" lvl="1">
                        <a:lnSpc>
                          <a:spcPct val="95000"/>
                        </a:lnSpc>
                        <a:buFont typeface="Arial" panose="020B0604020202020204" pitchFamily="34" charset="0"/>
                        <a:buNone/>
                      </a:pPr>
                      <a:r>
                        <a:rPr lang="en-US" sz="900" b="1" dirty="0">
                          <a:solidFill>
                            <a:srgbClr val="5F5F5F"/>
                          </a:solidFill>
                        </a:rPr>
                        <a:t>Dizziness</a:t>
                      </a:r>
                    </a:p>
                    <a:p>
                      <a:pPr marL="0" lvl="1">
                        <a:lnSpc>
                          <a:spcPct val="95000"/>
                        </a:lnSpc>
                        <a:buFont typeface="Arial" panose="020B0604020202020204" pitchFamily="34" charset="0"/>
                        <a:buNone/>
                      </a:pPr>
                      <a:r>
                        <a:rPr lang="en-US" sz="900" b="1" dirty="0">
                          <a:solidFill>
                            <a:srgbClr val="5F5F5F"/>
                          </a:solidFill>
                        </a:rPr>
                        <a:t>Auricular swelling</a:t>
                      </a:r>
                    </a:p>
                    <a:p>
                      <a:pPr marL="0" lvl="1">
                        <a:lnSpc>
                          <a:spcPct val="95000"/>
                        </a:lnSpc>
                        <a:buFont typeface="Arial" panose="020B0604020202020204" pitchFamily="34" charset="0"/>
                        <a:buNone/>
                      </a:pPr>
                      <a:r>
                        <a:rPr lang="en-US" sz="900" b="1" dirty="0">
                          <a:solidFill>
                            <a:srgbClr val="5F5F5F"/>
                          </a:solidFill>
                        </a:rPr>
                        <a:t>Throat irritation</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1">
                        <a:lnSpc>
                          <a:spcPct val="95000"/>
                        </a:lnSpc>
                        <a:buFont typeface="Arial" panose="020B0604020202020204" pitchFamily="34" charset="0"/>
                        <a:buNone/>
                      </a:pPr>
                      <a:r>
                        <a:rPr lang="en-US" sz="900" b="1" dirty="0">
                          <a:solidFill>
                            <a:srgbClr val="5F5F5F"/>
                          </a:solidFill>
                        </a:rPr>
                        <a:t>Diarrhoea</a:t>
                      </a:r>
                    </a:p>
                    <a:p>
                      <a:pPr marL="0" lvl="1">
                        <a:lnSpc>
                          <a:spcPct val="95000"/>
                        </a:lnSpc>
                        <a:buFont typeface="Arial" panose="020B0604020202020204" pitchFamily="34" charset="0"/>
                        <a:buNone/>
                      </a:pPr>
                      <a:r>
                        <a:rPr lang="en-US" sz="900" b="1" dirty="0">
                          <a:solidFill>
                            <a:srgbClr val="5F5F5F"/>
                          </a:solidFill>
                        </a:rPr>
                        <a:t>Abdominal discomfort</a:t>
                      </a:r>
                    </a:p>
                    <a:p>
                      <a:pPr marL="0" lvl="1">
                        <a:lnSpc>
                          <a:spcPct val="95000"/>
                        </a:lnSpc>
                        <a:buFont typeface="Arial" panose="020B0604020202020204" pitchFamily="34" charset="0"/>
                        <a:buNone/>
                      </a:pPr>
                      <a:r>
                        <a:rPr lang="en-US" sz="900" b="1" dirty="0">
                          <a:solidFill>
                            <a:srgbClr val="5F5F5F"/>
                          </a:solidFill>
                        </a:rPr>
                        <a:t>Oral paraesthesia</a:t>
                      </a:r>
                    </a:p>
                    <a:p>
                      <a:pPr marL="0" lvl="1">
                        <a:lnSpc>
                          <a:spcPct val="95000"/>
                        </a:lnSpc>
                        <a:buFont typeface="Arial" panose="020B0604020202020204" pitchFamily="34" charset="0"/>
                        <a:buNone/>
                      </a:pPr>
                      <a:r>
                        <a:rPr lang="en-US" sz="900" b="1" dirty="0">
                          <a:solidFill>
                            <a:srgbClr val="5F5F5F"/>
                          </a:solidFill>
                        </a:rPr>
                        <a:t>Urticaria</a:t>
                      </a:r>
                    </a:p>
                    <a:p>
                      <a:pPr marL="0" lvl="1">
                        <a:lnSpc>
                          <a:spcPct val="95000"/>
                        </a:lnSpc>
                        <a:buFont typeface="Arial" panose="020B0604020202020204" pitchFamily="34" charset="0"/>
                        <a:buNone/>
                      </a:pPr>
                      <a:r>
                        <a:rPr lang="en-US" sz="900" b="1" dirty="0">
                          <a:solidFill>
                            <a:srgbClr val="5F5F5F"/>
                          </a:solidFill>
                        </a:rPr>
                        <a:t>Anaphylaxis</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457200" lvl="1" indent="0">
                        <a:lnSpc>
                          <a:spcPct val="95000"/>
                        </a:lnSpc>
                        <a:buFont typeface="Arial" panose="020B0604020202020204" pitchFamily="34" charset="0"/>
                        <a:buNone/>
                      </a:pPr>
                      <a:endParaRPr lang="en-US" sz="900" dirty="0">
                        <a:solidFill>
                          <a:srgbClr val="5F5F5F"/>
                        </a:solidFill>
                      </a:endParaRP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04241229"/>
                  </a:ext>
                </a:extLst>
              </a:tr>
            </a:tbl>
          </a:graphicData>
        </a:graphic>
      </p:graphicFrame>
      <p:grpSp>
        <p:nvGrpSpPr>
          <p:cNvPr id="15" name="Group 14">
            <a:extLst>
              <a:ext uri="{FF2B5EF4-FFF2-40B4-BE49-F238E27FC236}">
                <a16:creationId xmlns:a16="http://schemas.microsoft.com/office/drawing/2014/main" id="{665A2E8C-3A9A-DBF5-DF11-4ABC76A42DE8}"/>
              </a:ext>
            </a:extLst>
          </p:cNvPr>
          <p:cNvGrpSpPr>
            <a:grpSpLocks noChangeAspect="1"/>
          </p:cNvGrpSpPr>
          <p:nvPr/>
        </p:nvGrpSpPr>
        <p:grpSpPr>
          <a:xfrm>
            <a:off x="3465864" y="2485318"/>
            <a:ext cx="274320" cy="274320"/>
            <a:chOff x="3325991" y="218133"/>
            <a:chExt cx="714015" cy="731520"/>
          </a:xfrm>
        </p:grpSpPr>
        <p:sp>
          <p:nvSpPr>
            <p:cNvPr id="14" name="Rectangle: Rounded Corners 13">
              <a:extLst>
                <a:ext uri="{FF2B5EF4-FFF2-40B4-BE49-F238E27FC236}">
                  <a16:creationId xmlns:a16="http://schemas.microsoft.com/office/drawing/2014/main" id="{6C2BF536-B06F-858B-FC4F-E1354B5FD0A9}"/>
                </a:ext>
              </a:extLst>
            </p:cNvPr>
            <p:cNvSpPr/>
            <p:nvPr/>
          </p:nvSpPr>
          <p:spPr bwMode="auto">
            <a:xfrm>
              <a:off x="3325991" y="218133"/>
              <a:ext cx="714015" cy="731520"/>
            </a:xfrm>
            <a:prstGeom prst="roundRect">
              <a:avLst/>
            </a:prstGeom>
            <a:solidFill>
              <a:schemeClr val="accent5">
                <a:lumMod val="20000"/>
                <a:lumOff val="80000"/>
              </a:schemeClr>
            </a:solidFill>
            <a:ln w="19050" cap="flat" cmpd="sng" algn="ctr">
              <a:solidFill>
                <a:schemeClr val="accent5"/>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a:ln>
                  <a:noFill/>
                </a:ln>
                <a:solidFill>
                  <a:schemeClr val="tx2"/>
                </a:solidFill>
                <a:effectLst/>
                <a:latin typeface="+mn-lt"/>
                <a:ea typeface="ＭＳ Ｐゴシック" charset="0"/>
              </a:endParaRPr>
            </a:p>
          </p:txBody>
        </p:sp>
        <p:pic>
          <p:nvPicPr>
            <p:cNvPr id="9" name="Graphic 8" descr="Needle with solid fill">
              <a:extLst>
                <a:ext uri="{FF2B5EF4-FFF2-40B4-BE49-F238E27FC236}">
                  <a16:creationId xmlns:a16="http://schemas.microsoft.com/office/drawing/2014/main" id="{0CFF3377-0487-EA5B-8965-9C60B1E39F7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88698" y="294710"/>
              <a:ext cx="571100" cy="570838"/>
            </a:xfrm>
            <a:prstGeom prst="rect">
              <a:avLst/>
            </a:prstGeom>
          </p:spPr>
        </p:pic>
      </p:grpSp>
      <p:grpSp>
        <p:nvGrpSpPr>
          <p:cNvPr id="62" name="Group 61">
            <a:extLst>
              <a:ext uri="{FF2B5EF4-FFF2-40B4-BE49-F238E27FC236}">
                <a16:creationId xmlns:a16="http://schemas.microsoft.com/office/drawing/2014/main" id="{F4EDDDC9-C366-CB0D-382A-8CB3748394A6}"/>
              </a:ext>
            </a:extLst>
          </p:cNvPr>
          <p:cNvGrpSpPr/>
          <p:nvPr/>
        </p:nvGrpSpPr>
        <p:grpSpPr>
          <a:xfrm>
            <a:off x="5873613" y="2483906"/>
            <a:ext cx="274320" cy="274320"/>
            <a:chOff x="4509392" y="2248809"/>
            <a:chExt cx="365760" cy="365760"/>
          </a:xfrm>
          <a:effectLst/>
        </p:grpSpPr>
        <p:sp>
          <p:nvSpPr>
            <p:cNvPr id="65" name="Rectangle: Rounded Corners 64">
              <a:extLst>
                <a:ext uri="{FF2B5EF4-FFF2-40B4-BE49-F238E27FC236}">
                  <a16:creationId xmlns:a16="http://schemas.microsoft.com/office/drawing/2014/main" id="{6A7022A1-035E-4A16-0BB5-482E5BBAC5CF}"/>
                </a:ext>
              </a:extLst>
            </p:cNvPr>
            <p:cNvSpPr/>
            <p:nvPr/>
          </p:nvSpPr>
          <p:spPr bwMode="auto">
            <a:xfrm>
              <a:off x="4509392" y="2248809"/>
              <a:ext cx="365760" cy="365760"/>
            </a:xfrm>
            <a:prstGeom prst="roundRect">
              <a:avLst/>
            </a:prstGeom>
            <a:solidFill>
              <a:schemeClr val="accent5">
                <a:lumMod val="20000"/>
                <a:lumOff val="80000"/>
              </a:schemeClr>
            </a:solidFill>
            <a:ln w="19050" cap="flat" cmpd="sng" algn="ctr">
              <a:solidFill>
                <a:schemeClr val="accent5"/>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a:ln>
                  <a:noFill/>
                </a:ln>
                <a:solidFill>
                  <a:schemeClr val="tx2"/>
                </a:solidFill>
                <a:effectLst/>
                <a:latin typeface="+mn-lt"/>
                <a:ea typeface="ＭＳ Ｐゴシック" charset="0"/>
              </a:endParaRPr>
            </a:p>
          </p:txBody>
        </p:sp>
        <p:pic>
          <p:nvPicPr>
            <p:cNvPr id="64" name="Graphic 63" descr="IV with solid fill">
              <a:extLst>
                <a:ext uri="{FF2B5EF4-FFF2-40B4-BE49-F238E27FC236}">
                  <a16:creationId xmlns:a16="http://schemas.microsoft.com/office/drawing/2014/main" id="{51CC77F4-0274-80F2-72DC-FDF43CB95687}"/>
                </a:ext>
              </a:extLst>
            </p:cNvPr>
            <p:cNvPicPr>
              <a:picLocks/>
            </p:cNvPicPr>
            <p:nvPr/>
          </p:nvPicPr>
          <p:blipFill>
            <a:blip r:embed="rId5">
              <a:extLst>
                <a:ext uri="{96DAC541-7B7A-43D3-8B79-37D633B846F1}">
                  <asvg:svgBlip xmlns:asvg="http://schemas.microsoft.com/office/drawing/2016/SVG/main" r:embed="rId6"/>
                </a:ext>
              </a:extLst>
            </a:blip>
            <a:srcRect l="47" r="47"/>
            <a:stretch/>
          </p:blipFill>
          <p:spPr>
            <a:xfrm>
              <a:off x="4555090" y="2281299"/>
              <a:ext cx="280963" cy="300779"/>
            </a:xfrm>
            <a:prstGeom prst="rect">
              <a:avLst/>
            </a:prstGeom>
          </p:spPr>
        </p:pic>
      </p:grpSp>
      <p:sp>
        <p:nvSpPr>
          <p:cNvPr id="11" name="Footer Placeholder 10">
            <a:extLst>
              <a:ext uri="{FF2B5EF4-FFF2-40B4-BE49-F238E27FC236}">
                <a16:creationId xmlns:a16="http://schemas.microsoft.com/office/drawing/2014/main" id="{869C599B-04F2-EC80-81F9-A42C998224C9}"/>
              </a:ext>
            </a:extLst>
          </p:cNvPr>
          <p:cNvSpPr>
            <a:spLocks noGrp="1"/>
          </p:cNvSpPr>
          <p:nvPr>
            <p:ph type="ftr" sz="quarter" idx="3"/>
          </p:nvPr>
        </p:nvSpPr>
        <p:spPr/>
        <p:txBody>
          <a:bodyPr/>
          <a:lstStyle/>
          <a:p>
            <a:pPr>
              <a:lnSpc>
                <a:spcPct val="100000"/>
              </a:lnSpc>
            </a:pPr>
            <a:r>
              <a:rPr lang="en-US" sz="700" baseline="30000" dirty="0">
                <a:solidFill>
                  <a:schemeClr val="tx1">
                    <a:lumMod val="60000"/>
                    <a:lumOff val="40000"/>
                  </a:schemeClr>
                </a:solidFill>
                <a:latin typeface="+mn-lt"/>
              </a:rPr>
              <a:t>a</a:t>
            </a:r>
            <a:r>
              <a:rPr lang="en-US" sz="700" dirty="0">
                <a:solidFill>
                  <a:schemeClr val="tx1">
                    <a:lumMod val="60000"/>
                    <a:lumOff val="40000"/>
                  </a:schemeClr>
                </a:solidFill>
                <a:latin typeface="+mn-lt"/>
              </a:rPr>
              <a:t>Adverse events of on-demand treatments available in both the EU and US, per EMA-approved Summary of Product Characteristics. This excludes Kalbitor (ecallantide) and Cinryze (plasma-derived C1INH). </a:t>
            </a:r>
          </a:p>
          <a:p>
            <a:pPr>
              <a:lnSpc>
                <a:spcPct val="100000"/>
              </a:lnSpc>
            </a:pPr>
            <a:r>
              <a:rPr lang="en-US" sz="700" b="1" dirty="0">
                <a:solidFill>
                  <a:schemeClr val="tx1">
                    <a:lumMod val="60000"/>
                    <a:lumOff val="40000"/>
                  </a:schemeClr>
                </a:solidFill>
                <a:latin typeface="+mn-lt"/>
              </a:rPr>
              <a:t>References</a:t>
            </a:r>
            <a:r>
              <a:rPr lang="en-US" sz="700" dirty="0">
                <a:solidFill>
                  <a:schemeClr val="tx1">
                    <a:lumMod val="60000"/>
                    <a:lumOff val="40000"/>
                  </a:schemeClr>
                </a:solidFill>
                <a:latin typeface="+mn-lt"/>
              </a:rPr>
              <a:t>: </a:t>
            </a:r>
            <a:r>
              <a:rPr lang="en-US" sz="700" b="1" dirty="0">
                <a:solidFill>
                  <a:schemeClr val="tx1">
                    <a:lumMod val="60000"/>
                    <a:lumOff val="40000"/>
                  </a:schemeClr>
                </a:solidFill>
                <a:latin typeface="+mn-lt"/>
              </a:rPr>
              <a:t>1</a:t>
            </a:r>
            <a:r>
              <a:rPr lang="en-US" sz="700" dirty="0">
                <a:solidFill>
                  <a:schemeClr val="tx1">
                    <a:lumMod val="60000"/>
                    <a:lumOff val="40000"/>
                  </a:schemeClr>
                </a:solidFill>
                <a:latin typeface="+mn-lt"/>
              </a:rPr>
              <a:t>. FIRAZYR (icatibant) injection. USPI. 2024. </a:t>
            </a:r>
            <a:r>
              <a:rPr lang="en-US" sz="700" b="1" dirty="0">
                <a:solidFill>
                  <a:schemeClr val="tx1">
                    <a:lumMod val="60000"/>
                    <a:lumOff val="40000"/>
                  </a:schemeClr>
                </a:solidFill>
                <a:latin typeface="+mn-lt"/>
              </a:rPr>
              <a:t>2.</a:t>
            </a:r>
            <a:r>
              <a:rPr lang="en-US" sz="700" dirty="0">
                <a:solidFill>
                  <a:schemeClr val="tx1">
                    <a:lumMod val="60000"/>
                    <a:lumOff val="40000"/>
                  </a:schemeClr>
                </a:solidFill>
                <a:latin typeface="+mn-lt"/>
              </a:rPr>
              <a:t> FIRAZYR (icatibant) injection [package insert]. SmPC. 2013. </a:t>
            </a:r>
            <a:r>
              <a:rPr lang="en-US" sz="700" b="1" dirty="0">
                <a:solidFill>
                  <a:schemeClr val="tx1">
                    <a:lumMod val="60000"/>
                    <a:lumOff val="40000"/>
                  </a:schemeClr>
                </a:solidFill>
                <a:latin typeface="+mn-lt"/>
              </a:rPr>
              <a:t>3.</a:t>
            </a:r>
            <a:r>
              <a:rPr lang="en-US" sz="700" dirty="0">
                <a:solidFill>
                  <a:schemeClr val="tx1">
                    <a:lumMod val="60000"/>
                    <a:lumOff val="40000"/>
                  </a:schemeClr>
                </a:solidFill>
                <a:latin typeface="+mn-lt"/>
              </a:rPr>
              <a:t> RUCONEST (C1 esterase inhibitor [recombinant]). USPI. 2020. </a:t>
            </a:r>
            <a:r>
              <a:rPr lang="en-US" sz="700" b="1" dirty="0">
                <a:solidFill>
                  <a:schemeClr val="tx1">
                    <a:lumMod val="60000"/>
                    <a:lumOff val="40000"/>
                  </a:schemeClr>
                </a:solidFill>
                <a:latin typeface="+mn-lt"/>
              </a:rPr>
              <a:t>4. </a:t>
            </a:r>
            <a:r>
              <a:rPr lang="en-US" sz="700" dirty="0">
                <a:solidFill>
                  <a:schemeClr val="tx1">
                    <a:lumMod val="60000"/>
                    <a:lumOff val="40000"/>
                  </a:schemeClr>
                </a:solidFill>
                <a:latin typeface="+mn-lt"/>
              </a:rPr>
              <a:t>RUCONEST (C1 esterase inhibitor [recombinant]) [package insert]. SmPC. 2015. </a:t>
            </a:r>
            <a:r>
              <a:rPr lang="en-US" sz="700" b="1" dirty="0">
                <a:solidFill>
                  <a:schemeClr val="tx1">
                    <a:lumMod val="60000"/>
                    <a:lumOff val="40000"/>
                  </a:schemeClr>
                </a:solidFill>
                <a:latin typeface="+mn-lt"/>
              </a:rPr>
              <a:t>5. </a:t>
            </a:r>
            <a:r>
              <a:rPr lang="en-US" sz="700" dirty="0">
                <a:solidFill>
                  <a:schemeClr val="tx1">
                    <a:lumMod val="60000"/>
                    <a:lumOff val="40000"/>
                  </a:schemeClr>
                </a:solidFill>
                <a:latin typeface="+mn-lt"/>
              </a:rPr>
              <a:t>BERINERT (C1 esterase inhibitor [human]). USPI. 2021. </a:t>
            </a:r>
            <a:r>
              <a:rPr lang="en-US" sz="700" b="1" dirty="0">
                <a:solidFill>
                  <a:schemeClr val="tx1">
                    <a:lumMod val="60000"/>
                    <a:lumOff val="40000"/>
                  </a:schemeClr>
                </a:solidFill>
                <a:latin typeface="+mn-lt"/>
              </a:rPr>
              <a:t>6</a:t>
            </a:r>
            <a:r>
              <a:rPr lang="en-US" sz="700" dirty="0">
                <a:solidFill>
                  <a:schemeClr val="tx1">
                    <a:lumMod val="60000"/>
                    <a:lumOff val="40000"/>
                  </a:schemeClr>
                </a:solidFill>
                <a:latin typeface="+mn-lt"/>
              </a:rPr>
              <a:t>.</a:t>
            </a:r>
            <a:r>
              <a:rPr lang="en-US" sz="700" b="1" dirty="0">
                <a:solidFill>
                  <a:schemeClr val="tx1">
                    <a:lumMod val="60000"/>
                    <a:lumOff val="40000"/>
                  </a:schemeClr>
                </a:solidFill>
                <a:latin typeface="+mn-lt"/>
              </a:rPr>
              <a:t> </a:t>
            </a:r>
            <a:r>
              <a:rPr lang="en-US" sz="700" dirty="0">
                <a:solidFill>
                  <a:schemeClr val="tx1">
                    <a:lumMod val="60000"/>
                    <a:lumOff val="40000"/>
                  </a:schemeClr>
                </a:solidFill>
                <a:latin typeface="+mn-lt"/>
              </a:rPr>
              <a:t>BERINERT (C1 esterase inhibitor [human]) [package insert]. SmPC. 2021. </a:t>
            </a:r>
            <a:r>
              <a:rPr lang="en-US" sz="700" b="1" dirty="0">
                <a:solidFill>
                  <a:schemeClr val="tx1">
                    <a:lumMod val="60000"/>
                    <a:lumOff val="40000"/>
                  </a:schemeClr>
                </a:solidFill>
                <a:latin typeface="+mn-lt"/>
              </a:rPr>
              <a:t>7</a:t>
            </a:r>
            <a:r>
              <a:rPr lang="en-US" sz="700" dirty="0">
                <a:solidFill>
                  <a:schemeClr val="tx1">
                    <a:lumMod val="60000"/>
                    <a:lumOff val="40000"/>
                  </a:schemeClr>
                </a:solidFill>
                <a:latin typeface="+mn-lt"/>
              </a:rPr>
              <a:t>.</a:t>
            </a:r>
            <a:r>
              <a:rPr lang="en-US" sz="700" b="1" dirty="0">
                <a:solidFill>
                  <a:schemeClr val="tx1">
                    <a:lumMod val="60000"/>
                    <a:lumOff val="40000"/>
                  </a:schemeClr>
                </a:solidFill>
                <a:latin typeface="+mn-lt"/>
              </a:rPr>
              <a:t> </a:t>
            </a:r>
            <a:r>
              <a:rPr lang="en-US" sz="700" dirty="0">
                <a:solidFill>
                  <a:schemeClr val="tx1">
                    <a:lumMod val="60000"/>
                    <a:lumOff val="40000"/>
                  </a:schemeClr>
                </a:solidFill>
                <a:latin typeface="+mn-lt"/>
              </a:rPr>
              <a:t>CINRYZE (C1 esterase inhibitor [human]) [package insert]. SmPC. 2016. </a:t>
            </a:r>
          </a:p>
        </p:txBody>
      </p:sp>
      <p:grpSp>
        <p:nvGrpSpPr>
          <p:cNvPr id="5" name="Group 4">
            <a:extLst>
              <a:ext uri="{FF2B5EF4-FFF2-40B4-BE49-F238E27FC236}">
                <a16:creationId xmlns:a16="http://schemas.microsoft.com/office/drawing/2014/main" id="{1B952729-63E1-71FB-84A0-303A6833EB67}"/>
              </a:ext>
            </a:extLst>
          </p:cNvPr>
          <p:cNvGrpSpPr/>
          <p:nvPr/>
        </p:nvGrpSpPr>
        <p:grpSpPr>
          <a:xfrm>
            <a:off x="8327852" y="2483906"/>
            <a:ext cx="274320" cy="274320"/>
            <a:chOff x="4509392" y="2248809"/>
            <a:chExt cx="365760" cy="365760"/>
          </a:xfrm>
          <a:effectLst/>
        </p:grpSpPr>
        <p:sp>
          <p:nvSpPr>
            <p:cNvPr id="12" name="Rectangle: Rounded Corners 11">
              <a:extLst>
                <a:ext uri="{FF2B5EF4-FFF2-40B4-BE49-F238E27FC236}">
                  <a16:creationId xmlns:a16="http://schemas.microsoft.com/office/drawing/2014/main" id="{BA3E9AED-A4EB-F410-A999-A3FA087F9002}"/>
                </a:ext>
              </a:extLst>
            </p:cNvPr>
            <p:cNvSpPr/>
            <p:nvPr/>
          </p:nvSpPr>
          <p:spPr bwMode="auto">
            <a:xfrm>
              <a:off x="4509392" y="2248809"/>
              <a:ext cx="365760" cy="365760"/>
            </a:xfrm>
            <a:prstGeom prst="roundRect">
              <a:avLst/>
            </a:prstGeom>
            <a:solidFill>
              <a:schemeClr val="accent5">
                <a:lumMod val="20000"/>
                <a:lumOff val="80000"/>
              </a:schemeClr>
            </a:solidFill>
            <a:ln w="19050" cap="flat" cmpd="sng" algn="ctr">
              <a:solidFill>
                <a:schemeClr val="accent5"/>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a:ln>
                  <a:noFill/>
                </a:ln>
                <a:solidFill>
                  <a:schemeClr val="tx2"/>
                </a:solidFill>
                <a:effectLst/>
                <a:latin typeface="+mn-lt"/>
                <a:ea typeface="ＭＳ Ｐゴシック" charset="0"/>
              </a:endParaRPr>
            </a:p>
          </p:txBody>
        </p:sp>
        <p:pic>
          <p:nvPicPr>
            <p:cNvPr id="13" name="Graphic 12" descr="IV with solid fill">
              <a:extLst>
                <a:ext uri="{FF2B5EF4-FFF2-40B4-BE49-F238E27FC236}">
                  <a16:creationId xmlns:a16="http://schemas.microsoft.com/office/drawing/2014/main" id="{B9B7DA5C-6BEC-5ECD-7743-3D4F2B6240BC}"/>
                </a:ext>
              </a:extLst>
            </p:cNvPr>
            <p:cNvPicPr>
              <a:picLocks/>
            </p:cNvPicPr>
            <p:nvPr/>
          </p:nvPicPr>
          <p:blipFill>
            <a:blip r:embed="rId5">
              <a:extLst>
                <a:ext uri="{96DAC541-7B7A-43D3-8B79-37D633B846F1}">
                  <asvg:svgBlip xmlns:asvg="http://schemas.microsoft.com/office/drawing/2016/SVG/main" r:embed="rId6"/>
                </a:ext>
              </a:extLst>
            </a:blip>
            <a:srcRect l="47" r="47"/>
            <a:stretch/>
          </p:blipFill>
          <p:spPr>
            <a:xfrm>
              <a:off x="4555090" y="2281299"/>
              <a:ext cx="280963" cy="300779"/>
            </a:xfrm>
            <a:prstGeom prst="rect">
              <a:avLst/>
            </a:prstGeom>
          </p:spPr>
        </p:pic>
      </p:grpSp>
    </p:spTree>
    <p:extLst>
      <p:ext uri="{BB962C8B-B14F-4D97-AF65-F5344CB8AC3E}">
        <p14:creationId xmlns:p14="http://schemas.microsoft.com/office/powerpoint/2010/main" val="2920324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53646-3BA0-0B75-FB6D-5CE0B0D8293E}"/>
              </a:ext>
            </a:extLst>
          </p:cNvPr>
          <p:cNvSpPr>
            <a:spLocks noGrp="1"/>
          </p:cNvSpPr>
          <p:nvPr>
            <p:ph type="title"/>
          </p:nvPr>
        </p:nvSpPr>
        <p:spPr/>
        <p:txBody>
          <a:bodyPr/>
          <a:lstStyle/>
          <a:p>
            <a:r>
              <a:rPr lang="en-US" dirty="0"/>
              <a:t>Objective</a:t>
            </a:r>
          </a:p>
        </p:txBody>
      </p:sp>
      <p:sp>
        <p:nvSpPr>
          <p:cNvPr id="3" name="Content Placeholder 2">
            <a:extLst>
              <a:ext uri="{FF2B5EF4-FFF2-40B4-BE49-F238E27FC236}">
                <a16:creationId xmlns:a16="http://schemas.microsoft.com/office/drawing/2014/main" id="{37B44D7A-A883-6AA8-5E09-0FF18385CD72}"/>
              </a:ext>
            </a:extLst>
          </p:cNvPr>
          <p:cNvSpPr>
            <a:spLocks noGrp="1"/>
          </p:cNvSpPr>
          <p:nvPr>
            <p:ph sz="quarter" idx="10"/>
          </p:nvPr>
        </p:nvSpPr>
        <p:spPr>
          <a:xfrm>
            <a:off x="0" y="1872342"/>
            <a:ext cx="9144000" cy="1670594"/>
          </a:xfrm>
          <a:solidFill>
            <a:schemeClr val="tx2"/>
          </a:solidFill>
          <a:ln>
            <a:noFill/>
          </a:ln>
          <a:effectLst/>
        </p:spPr>
        <p:style>
          <a:lnRef idx="3">
            <a:schemeClr val="lt1"/>
          </a:lnRef>
          <a:fillRef idx="1">
            <a:schemeClr val="accent3"/>
          </a:fillRef>
          <a:effectRef idx="1">
            <a:schemeClr val="accent3"/>
          </a:effectRef>
          <a:fontRef idx="minor">
            <a:schemeClr val="lt1"/>
          </a:fontRef>
        </p:style>
        <p:txBody>
          <a:bodyPr anchor="ctr"/>
          <a:lstStyle/>
          <a:p>
            <a:pPr marL="0" indent="0" algn="ctr">
              <a:lnSpc>
                <a:spcPct val="120000"/>
              </a:lnSpc>
              <a:buNone/>
            </a:pPr>
            <a:r>
              <a:rPr lang="en-US" sz="1800" b="1" kern="0" dirty="0">
                <a:solidFill>
                  <a:schemeClr val="bg1"/>
                </a:solidFill>
                <a:effectLst/>
                <a:latin typeface="Arial" panose="020B0604020202020204" pitchFamily="34" charset="0"/>
                <a:ea typeface="Aptos" panose="020B0004020202020204" pitchFamily="34" charset="0"/>
              </a:rPr>
              <a:t>To evaluate the safety (ie, adverse events) of sebetralstat, an investigational</a:t>
            </a:r>
            <a:br>
              <a:rPr lang="en-US" sz="1800" b="1" kern="0" dirty="0">
                <a:solidFill>
                  <a:schemeClr val="bg1"/>
                </a:solidFill>
                <a:effectLst/>
                <a:latin typeface="Arial" panose="020B0604020202020204" pitchFamily="34" charset="0"/>
                <a:ea typeface="Aptos" panose="020B0004020202020204" pitchFamily="34" charset="0"/>
              </a:rPr>
            </a:br>
            <a:r>
              <a:rPr lang="en-US" sz="1800" b="1" kern="0" dirty="0">
                <a:solidFill>
                  <a:schemeClr val="bg1"/>
                </a:solidFill>
                <a:effectLst/>
                <a:latin typeface="Arial" panose="020B0604020202020204" pitchFamily="34" charset="0"/>
                <a:ea typeface="Aptos" panose="020B0004020202020204" pitchFamily="34" charset="0"/>
              </a:rPr>
              <a:t>oral plasma kallikrein inhibitor for on-demand treatment of HAE attacks, in </a:t>
            </a:r>
            <a:br>
              <a:rPr lang="en-US" sz="1800" b="1" kern="0" dirty="0">
                <a:solidFill>
                  <a:schemeClr val="bg1"/>
                </a:solidFill>
                <a:effectLst/>
                <a:latin typeface="Arial" panose="020B0604020202020204" pitchFamily="34" charset="0"/>
                <a:ea typeface="Aptos" panose="020B0004020202020204" pitchFamily="34" charset="0"/>
              </a:rPr>
            </a:br>
            <a:r>
              <a:rPr lang="en-US" sz="1800" b="1" kern="0" dirty="0">
                <a:solidFill>
                  <a:schemeClr val="bg1"/>
                </a:solidFill>
                <a:effectLst/>
                <a:latin typeface="Arial" panose="020B0604020202020204" pitchFamily="34" charset="0"/>
                <a:ea typeface="Aptos" panose="020B0004020202020204" pitchFamily="34" charset="0"/>
              </a:rPr>
              <a:t>the </a:t>
            </a:r>
            <a:r>
              <a:rPr lang="en-US" b="1" dirty="0">
                <a:solidFill>
                  <a:schemeClr val="bg1"/>
                </a:solidFill>
                <a:latin typeface="Arial" panose="020B0604020202020204" pitchFamily="34" charset="0"/>
              </a:rPr>
              <a:t>phase 2 and 3 t</a:t>
            </a:r>
            <a:r>
              <a:rPr lang="en-US" sz="1800" b="1" kern="0" dirty="0">
                <a:solidFill>
                  <a:schemeClr val="bg1"/>
                </a:solidFill>
                <a:effectLst/>
                <a:latin typeface="Arial" panose="020B0604020202020204" pitchFamily="34" charset="0"/>
                <a:ea typeface="Aptos" panose="020B0004020202020204" pitchFamily="34" charset="0"/>
              </a:rPr>
              <a:t>rials</a:t>
            </a:r>
            <a:r>
              <a:rPr lang="en-US" sz="1800" b="1" kern="0" baseline="30000" dirty="0">
                <a:solidFill>
                  <a:schemeClr val="bg1"/>
                </a:solidFill>
                <a:effectLst/>
                <a:latin typeface="Arial" panose="020B0604020202020204" pitchFamily="34" charset="0"/>
                <a:ea typeface="Aptos" panose="020B0004020202020204" pitchFamily="34" charset="0"/>
              </a:rPr>
              <a:t>1</a:t>
            </a:r>
            <a:r>
              <a:rPr lang="en-US" b="1" baseline="30000" dirty="0">
                <a:solidFill>
                  <a:schemeClr val="bg1"/>
                </a:solidFill>
                <a:latin typeface="Arial" panose="020B0604020202020204" pitchFamily="34" charset="0"/>
                <a:ea typeface="Aptos" panose="020B0004020202020204" pitchFamily="34" charset="0"/>
              </a:rPr>
              <a:t>–4</a:t>
            </a:r>
            <a:endParaRPr lang="en-US" b="1" baseline="30000" dirty="0">
              <a:solidFill>
                <a:schemeClr val="bg1"/>
              </a:solidFill>
            </a:endParaRPr>
          </a:p>
        </p:txBody>
      </p:sp>
      <p:sp>
        <p:nvSpPr>
          <p:cNvPr id="4" name="Slide Number Placeholder 3">
            <a:extLst>
              <a:ext uri="{FF2B5EF4-FFF2-40B4-BE49-F238E27FC236}">
                <a16:creationId xmlns:a16="http://schemas.microsoft.com/office/drawing/2014/main" id="{2C04CFBB-FF1C-43C7-8AE2-000EB60A834A}"/>
              </a:ext>
            </a:extLst>
          </p:cNvPr>
          <p:cNvSpPr>
            <a:spLocks noGrp="1"/>
          </p:cNvSpPr>
          <p:nvPr>
            <p:ph type="sldNum" sz="quarter" idx="4"/>
          </p:nvPr>
        </p:nvSpPr>
        <p:spPr/>
        <p:txBody>
          <a:bodyPr/>
          <a:lstStyle/>
          <a:p>
            <a:fld id="{CA8081DE-3010-4FA2-AAF2-9639CD890589}" type="slidenum">
              <a:rPr lang="en-US" smtClean="0">
                <a:solidFill>
                  <a:schemeClr val="accent2"/>
                </a:solidFill>
              </a:rPr>
              <a:pPr/>
              <a:t>5</a:t>
            </a:fld>
            <a:endParaRPr lang="en-US" dirty="0">
              <a:solidFill>
                <a:schemeClr val="accent2"/>
              </a:solidFill>
            </a:endParaRPr>
          </a:p>
        </p:txBody>
      </p:sp>
      <p:sp>
        <p:nvSpPr>
          <p:cNvPr id="6" name="Footer Placeholder 5">
            <a:extLst>
              <a:ext uri="{FF2B5EF4-FFF2-40B4-BE49-F238E27FC236}">
                <a16:creationId xmlns:a16="http://schemas.microsoft.com/office/drawing/2014/main" id="{18AC2E1D-CB27-9424-804F-09FA1F3AFB90}"/>
              </a:ext>
            </a:extLst>
          </p:cNvPr>
          <p:cNvSpPr>
            <a:spLocks noGrp="1"/>
          </p:cNvSpPr>
          <p:nvPr>
            <p:ph type="ftr" sz="quarter" idx="3"/>
          </p:nvPr>
        </p:nvSpPr>
        <p:spPr/>
        <p:txBody>
          <a:bodyPr/>
          <a:lstStyle/>
          <a:p>
            <a:pPr>
              <a:lnSpc>
                <a:spcPct val="100000"/>
              </a:lnSpc>
            </a:pPr>
            <a:r>
              <a:rPr lang="en-US" sz="700" b="1" dirty="0">
                <a:solidFill>
                  <a:schemeClr val="tx1">
                    <a:lumMod val="60000"/>
                    <a:lumOff val="40000"/>
                  </a:schemeClr>
                </a:solidFill>
                <a:latin typeface="+mn-lt"/>
              </a:rPr>
              <a:t>References</a:t>
            </a:r>
            <a:r>
              <a:rPr lang="en-US" sz="700" dirty="0">
                <a:solidFill>
                  <a:schemeClr val="tx1">
                    <a:lumMod val="60000"/>
                    <a:lumOff val="40000"/>
                  </a:schemeClr>
                </a:solidFill>
                <a:latin typeface="+mn-lt"/>
              </a:rPr>
              <a:t>: </a:t>
            </a:r>
            <a:r>
              <a:rPr lang="en-US" sz="700" b="1" dirty="0">
                <a:solidFill>
                  <a:schemeClr val="tx1">
                    <a:lumMod val="60000"/>
                    <a:lumOff val="40000"/>
                  </a:schemeClr>
                </a:solidFill>
                <a:latin typeface="+mn-lt"/>
              </a:rPr>
              <a:t>1</a:t>
            </a:r>
            <a:r>
              <a:rPr lang="en-US" sz="700" dirty="0">
                <a:solidFill>
                  <a:schemeClr val="tx1">
                    <a:lumMod val="60000"/>
                    <a:lumOff val="40000"/>
                  </a:schemeClr>
                </a:solidFill>
                <a:latin typeface="+mn-lt"/>
              </a:rPr>
              <a:t>. ClinicalTrials.gov. A phase II, cross-over clinical trial evaluating the efficacy and safety of KVD900 in the on-demand treatment of angioedema attacks in adult subjects with hereditary angioedema Type I or II. Accessed July 18, 2024. </a:t>
            </a:r>
            <a:r>
              <a:rPr lang="en-US" sz="700" dirty="0">
                <a:solidFill>
                  <a:schemeClr val="tx1">
                    <a:lumMod val="60000"/>
                    <a:lumOff val="40000"/>
                  </a:schemeClr>
                </a:solidFill>
                <a:latin typeface="+mn-lt"/>
                <a:hlinkClick r:id="rId3">
                  <a:extLst>
                    <a:ext uri="{A12FA001-AC4F-418D-AE19-62706E023703}">
                      <ahyp:hlinkClr xmlns:ahyp="http://schemas.microsoft.com/office/drawing/2018/hyperlinkcolor" val="tx"/>
                    </a:ext>
                  </a:extLst>
                </a:hlinkClick>
              </a:rPr>
              <a:t>https://clinicaltrials.gov/study/NCT04208412</a:t>
            </a:r>
            <a:r>
              <a:rPr lang="en-US" sz="700" dirty="0">
                <a:solidFill>
                  <a:schemeClr val="tx1">
                    <a:lumMod val="60000"/>
                    <a:lumOff val="40000"/>
                  </a:schemeClr>
                </a:solidFill>
                <a:latin typeface="+mn-lt"/>
              </a:rPr>
              <a:t>. </a:t>
            </a:r>
            <a:r>
              <a:rPr lang="en-US" sz="700" b="1" dirty="0">
                <a:solidFill>
                  <a:schemeClr val="tx1">
                    <a:lumMod val="60000"/>
                    <a:lumOff val="40000"/>
                  </a:schemeClr>
                </a:solidFill>
                <a:latin typeface="+mn-lt"/>
              </a:rPr>
              <a:t>2.</a:t>
            </a:r>
            <a:r>
              <a:rPr lang="en-US" sz="700" dirty="0">
                <a:solidFill>
                  <a:schemeClr val="tx1">
                    <a:lumMod val="60000"/>
                    <a:lumOff val="40000"/>
                  </a:schemeClr>
                </a:solidFill>
                <a:latin typeface="+mn-lt"/>
              </a:rPr>
              <a:t> ClinicalTrials.gov. A phase III, crossover trial evaluating the efficacy and safety of KVD900 for on-demand treatment of angioedema attacks in adolescent and adult patients with hereditary angioedema (HAE). Accessed July 18, 2024. </a:t>
            </a:r>
            <a:r>
              <a:rPr lang="en-US" sz="700" dirty="0">
                <a:solidFill>
                  <a:schemeClr val="tx1">
                    <a:lumMod val="60000"/>
                    <a:lumOff val="40000"/>
                  </a:schemeClr>
                </a:solidFill>
                <a:latin typeface="+mn-lt"/>
                <a:hlinkClick r:id="rId4">
                  <a:extLst>
                    <a:ext uri="{A12FA001-AC4F-418D-AE19-62706E023703}">
                      <ahyp:hlinkClr xmlns:ahyp="http://schemas.microsoft.com/office/drawing/2018/hyperlinkcolor" val="tx"/>
                    </a:ext>
                  </a:extLst>
                </a:hlinkClick>
              </a:rPr>
              <a:t>https://clinicaltrials.gov/study/NCT05259917</a:t>
            </a:r>
            <a:r>
              <a:rPr lang="en-US" sz="700" dirty="0">
                <a:solidFill>
                  <a:schemeClr val="tx1">
                    <a:lumMod val="60000"/>
                    <a:lumOff val="40000"/>
                  </a:schemeClr>
                </a:solidFill>
                <a:latin typeface="+mn-lt"/>
              </a:rPr>
              <a:t>. </a:t>
            </a:r>
            <a:r>
              <a:rPr lang="en-US" sz="700" b="1" dirty="0">
                <a:solidFill>
                  <a:schemeClr val="tx1">
                    <a:lumMod val="60000"/>
                    <a:lumOff val="40000"/>
                  </a:schemeClr>
                </a:solidFill>
                <a:latin typeface="+mn-lt"/>
              </a:rPr>
              <a:t>3. </a:t>
            </a:r>
            <a:r>
              <a:rPr lang="en-US" sz="700" dirty="0">
                <a:solidFill>
                  <a:schemeClr val="tx1">
                    <a:lumMod val="60000"/>
                    <a:lumOff val="40000"/>
                  </a:schemeClr>
                </a:solidFill>
                <a:latin typeface="+mn-lt"/>
              </a:rPr>
              <a:t>Aygören-Pürsün E, et al. </a:t>
            </a:r>
            <a:r>
              <a:rPr lang="en-US" sz="700" i="1" dirty="0">
                <a:solidFill>
                  <a:schemeClr val="tx1">
                    <a:lumMod val="60000"/>
                    <a:lumOff val="40000"/>
                  </a:schemeClr>
                </a:solidFill>
                <a:latin typeface="+mn-lt"/>
              </a:rPr>
              <a:t>Lancet. </a:t>
            </a:r>
            <a:r>
              <a:rPr lang="en-US" sz="700" dirty="0">
                <a:solidFill>
                  <a:schemeClr val="tx1">
                    <a:lumMod val="60000"/>
                    <a:lumOff val="40000"/>
                  </a:schemeClr>
                </a:solidFill>
                <a:latin typeface="+mn-lt"/>
              </a:rPr>
              <a:t>2023;401:458-469. </a:t>
            </a:r>
            <a:r>
              <a:rPr lang="en-US" sz="700" b="1" dirty="0">
                <a:solidFill>
                  <a:schemeClr val="tx1">
                    <a:lumMod val="60000"/>
                    <a:lumOff val="40000"/>
                  </a:schemeClr>
                </a:solidFill>
                <a:latin typeface="+mn-lt"/>
              </a:rPr>
              <a:t>4.</a:t>
            </a:r>
            <a:r>
              <a:rPr lang="en-US" sz="700" dirty="0">
                <a:solidFill>
                  <a:schemeClr val="tx1">
                    <a:lumMod val="60000"/>
                    <a:lumOff val="40000"/>
                  </a:schemeClr>
                </a:solidFill>
                <a:latin typeface="+mn-lt"/>
              </a:rPr>
              <a:t> Riedl MA, et al. </a:t>
            </a:r>
            <a:r>
              <a:rPr lang="en-US" sz="700" i="1" dirty="0">
                <a:solidFill>
                  <a:schemeClr val="tx1">
                    <a:lumMod val="60000"/>
                    <a:lumOff val="40000"/>
                  </a:schemeClr>
                </a:solidFill>
                <a:latin typeface="+mn-lt"/>
              </a:rPr>
              <a:t>New Engl J Med. </a:t>
            </a:r>
            <a:r>
              <a:rPr lang="en-US" sz="700" dirty="0">
                <a:solidFill>
                  <a:schemeClr val="tx1">
                    <a:lumMod val="60000"/>
                    <a:lumOff val="40000"/>
                  </a:schemeClr>
                </a:solidFill>
                <a:latin typeface="+mn-lt"/>
              </a:rPr>
              <a:t>2024;391:32-43.</a:t>
            </a:r>
          </a:p>
        </p:txBody>
      </p:sp>
    </p:spTree>
    <p:extLst>
      <p:ext uri="{BB962C8B-B14F-4D97-AF65-F5344CB8AC3E}">
        <p14:creationId xmlns:p14="http://schemas.microsoft.com/office/powerpoint/2010/main" val="3688437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7A0D7792-11C3-0F93-2362-33C6AE1A301A}"/>
              </a:ext>
            </a:extLst>
          </p:cNvPr>
          <p:cNvSpPr txBox="1"/>
          <p:nvPr/>
        </p:nvSpPr>
        <p:spPr>
          <a:xfrm rot="10800000">
            <a:off x="5392424" y="1477842"/>
            <a:ext cx="1027340" cy="2338224"/>
          </a:xfrm>
          <a:prstGeom prst="round2SameRect">
            <a:avLst>
              <a:gd name="adj1" fmla="val 5633"/>
              <a:gd name="adj2" fmla="val 0"/>
            </a:avLst>
          </a:prstGeom>
          <a:solidFill>
            <a:srgbClr val="D9D7D9"/>
          </a:solid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endParaRPr>
          </a:p>
        </p:txBody>
      </p:sp>
      <p:sp>
        <p:nvSpPr>
          <p:cNvPr id="50" name="TextBox 49">
            <a:extLst>
              <a:ext uri="{FF2B5EF4-FFF2-40B4-BE49-F238E27FC236}">
                <a16:creationId xmlns:a16="http://schemas.microsoft.com/office/drawing/2014/main" id="{5668C893-0B63-B9B1-411B-2BEF1E46A992}"/>
              </a:ext>
            </a:extLst>
          </p:cNvPr>
          <p:cNvSpPr txBox="1"/>
          <p:nvPr/>
        </p:nvSpPr>
        <p:spPr>
          <a:xfrm rot="10800000">
            <a:off x="6555325" y="1477842"/>
            <a:ext cx="1027340" cy="2338224"/>
          </a:xfrm>
          <a:prstGeom prst="round2SameRect">
            <a:avLst>
              <a:gd name="adj1" fmla="val 6001"/>
              <a:gd name="adj2" fmla="val 0"/>
            </a:avLst>
          </a:prstGeom>
          <a:solidFill>
            <a:srgbClr val="D9D7D9"/>
          </a:solid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endParaRPr>
          </a:p>
        </p:txBody>
      </p:sp>
      <p:sp>
        <p:nvSpPr>
          <p:cNvPr id="51" name="TextBox 50">
            <a:extLst>
              <a:ext uri="{FF2B5EF4-FFF2-40B4-BE49-F238E27FC236}">
                <a16:creationId xmlns:a16="http://schemas.microsoft.com/office/drawing/2014/main" id="{A0A4120E-FBDB-9BC7-FAF1-3E0F7A5E98C9}"/>
              </a:ext>
            </a:extLst>
          </p:cNvPr>
          <p:cNvSpPr txBox="1"/>
          <p:nvPr/>
        </p:nvSpPr>
        <p:spPr>
          <a:xfrm rot="10800000">
            <a:off x="7721374" y="1477842"/>
            <a:ext cx="1027339" cy="2338224"/>
          </a:xfrm>
          <a:prstGeom prst="round2SameRect">
            <a:avLst>
              <a:gd name="adj1" fmla="val 6001"/>
              <a:gd name="adj2" fmla="val 0"/>
            </a:avLst>
          </a:prstGeom>
          <a:solidFill>
            <a:srgbClr val="D9D7D9"/>
          </a:solid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endParaRPr>
          </a:p>
        </p:txBody>
      </p:sp>
      <p:sp>
        <p:nvSpPr>
          <p:cNvPr id="55" name="TextBox 54">
            <a:extLst>
              <a:ext uri="{FF2B5EF4-FFF2-40B4-BE49-F238E27FC236}">
                <a16:creationId xmlns:a16="http://schemas.microsoft.com/office/drawing/2014/main" id="{664F4470-FE58-B870-05AF-BC0F7CC36431}"/>
              </a:ext>
            </a:extLst>
          </p:cNvPr>
          <p:cNvSpPr txBox="1"/>
          <p:nvPr/>
        </p:nvSpPr>
        <p:spPr>
          <a:xfrm rot="10800000">
            <a:off x="3058063" y="1474014"/>
            <a:ext cx="1027340" cy="968841"/>
          </a:xfrm>
          <a:prstGeom prst="round2SameRect">
            <a:avLst>
              <a:gd name="adj1" fmla="val 5747"/>
              <a:gd name="adj2" fmla="val 0"/>
            </a:avLst>
          </a:prstGeom>
          <a:solidFill>
            <a:srgbClr val="D9D7D9"/>
          </a:solid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endParaRPr>
          </a:p>
        </p:txBody>
      </p:sp>
      <p:sp>
        <p:nvSpPr>
          <p:cNvPr id="67" name="TextBox 66">
            <a:extLst>
              <a:ext uri="{FF2B5EF4-FFF2-40B4-BE49-F238E27FC236}">
                <a16:creationId xmlns:a16="http://schemas.microsoft.com/office/drawing/2014/main" id="{385F1836-D54C-2925-B49C-AD72C45A78F6}"/>
              </a:ext>
            </a:extLst>
          </p:cNvPr>
          <p:cNvSpPr txBox="1"/>
          <p:nvPr/>
        </p:nvSpPr>
        <p:spPr>
          <a:xfrm rot="10800000">
            <a:off x="4234630" y="1474014"/>
            <a:ext cx="1027340" cy="968841"/>
          </a:xfrm>
          <a:prstGeom prst="round2SameRect">
            <a:avLst>
              <a:gd name="adj1" fmla="val 6137"/>
              <a:gd name="adj2" fmla="val 0"/>
            </a:avLst>
          </a:prstGeom>
          <a:solidFill>
            <a:srgbClr val="D9D7D9"/>
          </a:solid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endParaRPr>
          </a:p>
        </p:txBody>
      </p:sp>
      <p:sp>
        <p:nvSpPr>
          <p:cNvPr id="2" name="Title 1">
            <a:extLst>
              <a:ext uri="{FF2B5EF4-FFF2-40B4-BE49-F238E27FC236}">
                <a16:creationId xmlns:a16="http://schemas.microsoft.com/office/drawing/2014/main" id="{C93F04D7-F835-7BBD-038A-903EE4375206}"/>
              </a:ext>
            </a:extLst>
          </p:cNvPr>
          <p:cNvSpPr>
            <a:spLocks noGrp="1"/>
          </p:cNvSpPr>
          <p:nvPr>
            <p:ph type="title"/>
          </p:nvPr>
        </p:nvSpPr>
        <p:spPr/>
        <p:txBody>
          <a:bodyPr/>
          <a:lstStyle/>
          <a:p>
            <a:r>
              <a:rPr lang="en-US" dirty="0"/>
              <a:t>Trial Designs</a:t>
            </a:r>
          </a:p>
        </p:txBody>
      </p:sp>
      <p:sp>
        <p:nvSpPr>
          <p:cNvPr id="3" name="Content Placeholder 2">
            <a:extLst>
              <a:ext uri="{FF2B5EF4-FFF2-40B4-BE49-F238E27FC236}">
                <a16:creationId xmlns:a16="http://schemas.microsoft.com/office/drawing/2014/main" id="{E199E5BD-A908-1E85-BF7E-9D7871D65BEC}"/>
              </a:ext>
            </a:extLst>
          </p:cNvPr>
          <p:cNvSpPr>
            <a:spLocks noGrp="1"/>
          </p:cNvSpPr>
          <p:nvPr>
            <p:ph sz="quarter" idx="10"/>
          </p:nvPr>
        </p:nvSpPr>
        <p:spPr>
          <a:xfrm>
            <a:off x="286900" y="1074150"/>
            <a:ext cx="2466096" cy="3417334"/>
          </a:xfrm>
        </p:spPr>
        <p:txBody>
          <a:bodyPr/>
          <a:lstStyle/>
          <a:p>
            <a:pPr marL="0" indent="0">
              <a:spcBef>
                <a:spcPts val="0"/>
              </a:spcBef>
              <a:spcAft>
                <a:spcPts val="600"/>
              </a:spcAft>
              <a:buNone/>
            </a:pPr>
            <a:r>
              <a:rPr lang="en-US" sz="1200" b="1" dirty="0"/>
              <a:t>Eligibility:</a:t>
            </a:r>
          </a:p>
          <a:p>
            <a:pPr marL="173038" indent="-173038">
              <a:spcBef>
                <a:spcPts val="0"/>
              </a:spcBef>
              <a:spcAft>
                <a:spcPts val="600"/>
              </a:spcAft>
            </a:pPr>
            <a:r>
              <a:rPr lang="en-US" sz="1200" dirty="0"/>
              <a:t>Confirmed diagnosis of </a:t>
            </a:r>
            <a:br>
              <a:rPr lang="en-US" sz="1200" dirty="0"/>
            </a:br>
            <a:r>
              <a:rPr lang="en-US" sz="1200" dirty="0"/>
              <a:t>HAE-C1INH </a:t>
            </a:r>
          </a:p>
          <a:p>
            <a:pPr marL="173038" indent="-173038">
              <a:spcBef>
                <a:spcPts val="0"/>
              </a:spcBef>
              <a:spcAft>
                <a:spcPts val="600"/>
              </a:spcAft>
            </a:pPr>
            <a:r>
              <a:rPr lang="en-US" sz="1200" dirty="0">
                <a:latin typeface="Arial" panose="020B0604020202020204" pitchFamily="34" charset="0"/>
                <a:ea typeface="Aptos" panose="020B0004020202020204" pitchFamily="34" charset="0"/>
                <a:cs typeface="Aptos" panose="020B0004020202020204" pitchFamily="34" charset="0"/>
              </a:rPr>
              <a:t>Aged ≥18 years (phase 2); </a:t>
            </a:r>
            <a:br>
              <a:rPr lang="en-US" sz="1200" dirty="0">
                <a:latin typeface="Arial" panose="020B0604020202020204" pitchFamily="34" charset="0"/>
                <a:ea typeface="Aptos" panose="020B0004020202020204" pitchFamily="34" charset="0"/>
                <a:cs typeface="Aptos" panose="020B0004020202020204" pitchFamily="34" charset="0"/>
              </a:rPr>
            </a:br>
            <a:r>
              <a:rPr lang="en-US" sz="1200" dirty="0">
                <a:latin typeface="Arial" panose="020B0604020202020204" pitchFamily="34" charset="0"/>
                <a:ea typeface="Aptos" panose="020B0004020202020204" pitchFamily="34" charset="0"/>
                <a:cs typeface="Aptos" panose="020B0004020202020204" pitchFamily="34" charset="0"/>
              </a:rPr>
              <a:t>≥12 years (phase 3)</a:t>
            </a:r>
          </a:p>
          <a:p>
            <a:pPr marL="173038" indent="-173038">
              <a:spcBef>
                <a:spcPts val="0"/>
              </a:spcBef>
              <a:spcAft>
                <a:spcPts val="600"/>
              </a:spcAft>
            </a:pPr>
            <a:r>
              <a:rPr lang="en-US" sz="1200" dirty="0">
                <a:latin typeface="Arial" panose="020B0604020202020204" pitchFamily="34" charset="0"/>
                <a:ea typeface="Aptos" panose="020B0004020202020204" pitchFamily="34" charset="0"/>
                <a:cs typeface="Aptos" panose="020B0004020202020204" pitchFamily="34" charset="0"/>
              </a:rPr>
              <a:t>≥3 (phase 2); ≥2 (phase 3) attacks in the past 3 months</a:t>
            </a:r>
          </a:p>
          <a:p>
            <a:pPr marL="396875" lvl="1" indent="-173038">
              <a:spcBef>
                <a:spcPts val="0"/>
              </a:spcBef>
              <a:spcAft>
                <a:spcPts val="600"/>
              </a:spcAft>
            </a:pPr>
            <a:r>
              <a:rPr lang="en-US" sz="1000" dirty="0">
                <a:effectLst/>
                <a:latin typeface="Arial" panose="020B0604020202020204" pitchFamily="34" charset="0"/>
                <a:ea typeface="Aptos" panose="020B0004020202020204" pitchFamily="34" charset="0"/>
                <a:cs typeface="Aptos" panose="020B0004020202020204" pitchFamily="34" charset="0"/>
              </a:rPr>
              <a:t>Phase 2: mild to moderate; neck and above excluded</a:t>
            </a:r>
          </a:p>
          <a:p>
            <a:pPr marL="396875" lvl="1" indent="-173038">
              <a:spcBef>
                <a:spcPts val="0"/>
              </a:spcBef>
              <a:spcAft>
                <a:spcPts val="600"/>
              </a:spcAft>
            </a:pPr>
            <a:r>
              <a:rPr lang="en-US" sz="1000" dirty="0">
                <a:effectLst/>
                <a:latin typeface="Arial" panose="020B0604020202020204" pitchFamily="34" charset="0"/>
                <a:ea typeface="Aptos" panose="020B0004020202020204" pitchFamily="34" charset="0"/>
                <a:cs typeface="Aptos" panose="020B0004020202020204" pitchFamily="34" charset="0"/>
              </a:rPr>
              <a:t>Phase 3: mild to very severe; all locations; excluding severe laryngeal only</a:t>
            </a:r>
          </a:p>
          <a:p>
            <a:pPr marL="173038" indent="-173038">
              <a:spcBef>
                <a:spcPts val="0"/>
              </a:spcBef>
              <a:spcAft>
                <a:spcPts val="600"/>
              </a:spcAft>
            </a:pPr>
            <a:r>
              <a:rPr lang="en-US" sz="1200" dirty="0">
                <a:effectLst/>
                <a:latin typeface="Arial" panose="020B0604020202020204" pitchFamily="34" charset="0"/>
                <a:ea typeface="Aptos" panose="020B0004020202020204" pitchFamily="34" charset="0"/>
                <a:cs typeface="Aptos" panose="020B0004020202020204" pitchFamily="34" charset="0"/>
              </a:rPr>
              <a:t>Stable dose of LTP (phase 3)</a:t>
            </a:r>
          </a:p>
          <a:p>
            <a:pPr marL="173038" indent="-173038">
              <a:spcBef>
                <a:spcPts val="0"/>
              </a:spcBef>
              <a:spcAft>
                <a:spcPts val="600"/>
              </a:spcAft>
            </a:pPr>
            <a:endParaRPr lang="en-US" sz="1200" dirty="0">
              <a:latin typeface="Arial" panose="020B0604020202020204" pitchFamily="34" charset="0"/>
              <a:ea typeface="Aptos" panose="020B0004020202020204" pitchFamily="34" charset="0"/>
              <a:cs typeface="Aptos" panose="020B0004020202020204" pitchFamily="34" charset="0"/>
            </a:endParaRPr>
          </a:p>
          <a:p>
            <a:pPr marL="173038" indent="-173038">
              <a:spcBef>
                <a:spcPts val="0"/>
              </a:spcBef>
              <a:spcAft>
                <a:spcPts val="600"/>
              </a:spcAft>
            </a:pPr>
            <a:endParaRPr lang="en-US" sz="1200" dirty="0">
              <a:effectLst/>
              <a:latin typeface="Arial" panose="020B06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59155704-3403-BFC7-6A3F-1E5A2D6415EF}"/>
              </a:ext>
            </a:extLst>
          </p:cNvPr>
          <p:cNvSpPr>
            <a:spLocks noGrp="1"/>
          </p:cNvSpPr>
          <p:nvPr>
            <p:ph type="sldNum" sz="quarter" idx="4"/>
          </p:nvPr>
        </p:nvSpPr>
        <p:spPr/>
        <p:txBody>
          <a:bodyPr/>
          <a:lstStyle/>
          <a:p>
            <a:fld id="{CA8081DE-3010-4FA2-AAF2-9639CD890589}" type="slidenum">
              <a:rPr lang="en-US" smtClean="0"/>
              <a:pPr/>
              <a:t>6</a:t>
            </a:fld>
            <a:endParaRPr lang="en-US" dirty="0"/>
          </a:p>
        </p:txBody>
      </p:sp>
      <p:sp>
        <p:nvSpPr>
          <p:cNvPr id="57" name="TextBox 56">
            <a:extLst>
              <a:ext uri="{FF2B5EF4-FFF2-40B4-BE49-F238E27FC236}">
                <a16:creationId xmlns:a16="http://schemas.microsoft.com/office/drawing/2014/main" id="{1217DFDC-FC35-C6B8-4F22-09F5C23EA732}"/>
              </a:ext>
            </a:extLst>
          </p:cNvPr>
          <p:cNvSpPr txBox="1"/>
          <p:nvPr/>
        </p:nvSpPr>
        <p:spPr>
          <a:xfrm>
            <a:off x="5392424" y="1480862"/>
            <a:ext cx="1027340" cy="197620"/>
          </a:xfrm>
          <a:prstGeom prst="roundRect">
            <a:avLst>
              <a:gd name="adj" fmla="val 4620"/>
            </a:avLst>
          </a:prstGeom>
          <a:no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rPr>
              <a:t>Attack 1 treatment</a:t>
            </a:r>
          </a:p>
        </p:txBody>
      </p:sp>
      <p:sp>
        <p:nvSpPr>
          <p:cNvPr id="58" name="TextBox 57">
            <a:extLst>
              <a:ext uri="{FF2B5EF4-FFF2-40B4-BE49-F238E27FC236}">
                <a16:creationId xmlns:a16="http://schemas.microsoft.com/office/drawing/2014/main" id="{954BFBBA-C30C-E6F1-35FD-B2B2615E87B1}"/>
              </a:ext>
            </a:extLst>
          </p:cNvPr>
          <p:cNvSpPr txBox="1"/>
          <p:nvPr/>
        </p:nvSpPr>
        <p:spPr>
          <a:xfrm>
            <a:off x="6555325" y="1480862"/>
            <a:ext cx="1027340" cy="197620"/>
          </a:xfrm>
          <a:prstGeom prst="roundRect">
            <a:avLst>
              <a:gd name="adj" fmla="val 4066"/>
            </a:avLst>
          </a:prstGeom>
          <a:no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rPr>
              <a:t>Attack 2 treatment</a:t>
            </a:r>
          </a:p>
        </p:txBody>
      </p:sp>
      <p:sp>
        <p:nvSpPr>
          <p:cNvPr id="59" name="TextBox 58">
            <a:extLst>
              <a:ext uri="{FF2B5EF4-FFF2-40B4-BE49-F238E27FC236}">
                <a16:creationId xmlns:a16="http://schemas.microsoft.com/office/drawing/2014/main" id="{34B972A9-5D5C-26F5-BFD9-6B387DD9DF12}"/>
              </a:ext>
            </a:extLst>
          </p:cNvPr>
          <p:cNvSpPr txBox="1"/>
          <p:nvPr/>
        </p:nvSpPr>
        <p:spPr>
          <a:xfrm>
            <a:off x="7721374" y="1480862"/>
            <a:ext cx="1027339" cy="197620"/>
          </a:xfrm>
          <a:prstGeom prst="roundRect">
            <a:avLst>
              <a:gd name="adj" fmla="val 4343"/>
            </a:avLst>
          </a:prstGeom>
          <a:no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rPr>
              <a:t>Attack 3 treatment</a:t>
            </a:r>
          </a:p>
        </p:txBody>
      </p:sp>
      <p:sp>
        <p:nvSpPr>
          <p:cNvPr id="48" name="TextBox 47">
            <a:extLst>
              <a:ext uri="{FF2B5EF4-FFF2-40B4-BE49-F238E27FC236}">
                <a16:creationId xmlns:a16="http://schemas.microsoft.com/office/drawing/2014/main" id="{CB1DC8DB-A960-3BEB-9410-AA8D7E185D5B}"/>
              </a:ext>
            </a:extLst>
          </p:cNvPr>
          <p:cNvSpPr txBox="1"/>
          <p:nvPr/>
        </p:nvSpPr>
        <p:spPr>
          <a:xfrm>
            <a:off x="5444689" y="2382966"/>
            <a:ext cx="922810" cy="318398"/>
          </a:xfrm>
          <a:prstGeom prst="roundRect">
            <a:avLst/>
          </a:prstGeom>
          <a:solidFill>
            <a:srgbClr val="133C8B"/>
          </a:solidFill>
        </p:spPr>
        <p:txBody>
          <a:bodyPr wrap="none" lIns="18288" tIns="18288" rIns="18288" bIns="18288" rtlCol="0" anchor="ctr">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9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Sebetralstat 600 mg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7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1-2 doses</a:t>
            </a:r>
          </a:p>
        </p:txBody>
      </p:sp>
      <p:sp>
        <p:nvSpPr>
          <p:cNvPr id="42" name="TextBox 41">
            <a:extLst>
              <a:ext uri="{FF2B5EF4-FFF2-40B4-BE49-F238E27FC236}">
                <a16:creationId xmlns:a16="http://schemas.microsoft.com/office/drawing/2014/main" id="{5EF56ABE-2A32-5824-6F57-88A0141DFB20}"/>
              </a:ext>
            </a:extLst>
          </p:cNvPr>
          <p:cNvSpPr txBox="1"/>
          <p:nvPr/>
        </p:nvSpPr>
        <p:spPr>
          <a:xfrm>
            <a:off x="6609048" y="2382966"/>
            <a:ext cx="919895" cy="318398"/>
          </a:xfrm>
          <a:prstGeom prst="roundRect">
            <a:avLst/>
          </a:prstGeom>
          <a:solidFill>
            <a:schemeClr val="accent4"/>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Sebetralstat 300 mg</a:t>
            </a:r>
          </a:p>
          <a:p>
            <a:r>
              <a:rPr lang="en-US" sz="700" dirty="0">
                <a:latin typeface="Arial Narrow" panose="020B0604020202020204" pitchFamily="34" charset="0"/>
                <a:cs typeface="Arial Narrow" panose="020B0604020202020204" pitchFamily="34" charset="0"/>
              </a:rPr>
              <a:t>1-2 doses</a:t>
            </a:r>
          </a:p>
        </p:txBody>
      </p:sp>
      <p:sp>
        <p:nvSpPr>
          <p:cNvPr id="34" name="TextBox 33">
            <a:extLst>
              <a:ext uri="{FF2B5EF4-FFF2-40B4-BE49-F238E27FC236}">
                <a16:creationId xmlns:a16="http://schemas.microsoft.com/office/drawing/2014/main" id="{72F791AD-34FA-68A6-C559-522FA03FDD5F}"/>
              </a:ext>
            </a:extLst>
          </p:cNvPr>
          <p:cNvSpPr txBox="1"/>
          <p:nvPr/>
        </p:nvSpPr>
        <p:spPr>
          <a:xfrm>
            <a:off x="7775675" y="2382966"/>
            <a:ext cx="918736" cy="318398"/>
          </a:xfrm>
          <a:prstGeom prst="roundRect">
            <a:avLst/>
          </a:prstGeom>
          <a:solidFill>
            <a:schemeClr val="tx1"/>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Placebo</a:t>
            </a:r>
          </a:p>
          <a:p>
            <a:r>
              <a:rPr lang="en-US" sz="700" dirty="0">
                <a:latin typeface="Arial Narrow" panose="020B0604020202020204" pitchFamily="34" charset="0"/>
                <a:cs typeface="Arial Narrow" panose="020B0604020202020204" pitchFamily="34" charset="0"/>
              </a:rPr>
              <a:t>1-2 doses</a:t>
            </a:r>
          </a:p>
        </p:txBody>
      </p:sp>
      <p:cxnSp>
        <p:nvCxnSpPr>
          <p:cNvPr id="19" name="Straight Arrow Connector 18">
            <a:extLst>
              <a:ext uri="{FF2B5EF4-FFF2-40B4-BE49-F238E27FC236}">
                <a16:creationId xmlns:a16="http://schemas.microsoft.com/office/drawing/2014/main" id="{28AEF07E-0780-6F68-50CF-714322EFAF50}"/>
              </a:ext>
            </a:extLst>
          </p:cNvPr>
          <p:cNvCxnSpPr>
            <a:cxnSpLocks/>
          </p:cNvCxnSpPr>
          <p:nvPr/>
        </p:nvCxnSpPr>
        <p:spPr bwMode="auto">
          <a:xfrm>
            <a:off x="7528942" y="2542165"/>
            <a:ext cx="24561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5" name="Straight Arrow Connector 24">
            <a:extLst>
              <a:ext uri="{FF2B5EF4-FFF2-40B4-BE49-F238E27FC236}">
                <a16:creationId xmlns:a16="http://schemas.microsoft.com/office/drawing/2014/main" id="{B8D23EDD-FC87-8858-0762-B71048B47287}"/>
              </a:ext>
            </a:extLst>
          </p:cNvPr>
          <p:cNvCxnSpPr>
            <a:cxnSpLocks/>
          </p:cNvCxnSpPr>
          <p:nvPr/>
        </p:nvCxnSpPr>
        <p:spPr bwMode="auto">
          <a:xfrm>
            <a:off x="6367500" y="2542165"/>
            <a:ext cx="24224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54" name="TextBox 53">
            <a:extLst>
              <a:ext uri="{FF2B5EF4-FFF2-40B4-BE49-F238E27FC236}">
                <a16:creationId xmlns:a16="http://schemas.microsoft.com/office/drawing/2014/main" id="{4A6317AA-8238-2EAB-18F0-0F327B5E15F2}"/>
              </a:ext>
            </a:extLst>
          </p:cNvPr>
          <p:cNvSpPr txBox="1"/>
          <p:nvPr/>
        </p:nvSpPr>
        <p:spPr>
          <a:xfrm>
            <a:off x="5444689" y="2725653"/>
            <a:ext cx="922810" cy="318398"/>
          </a:xfrm>
          <a:prstGeom prst="roundRect">
            <a:avLst/>
          </a:prstGeom>
          <a:solidFill>
            <a:srgbClr val="133C8B"/>
          </a:solidFill>
        </p:spPr>
        <p:txBody>
          <a:bodyPr wrap="none" lIns="18288" tIns="18288" rIns="18288" bIns="18288" rtlCol="0" anchor="ctr">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9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Sebetralstat 600 mg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7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1-2 doses</a:t>
            </a:r>
          </a:p>
        </p:txBody>
      </p:sp>
      <p:sp>
        <p:nvSpPr>
          <p:cNvPr id="46" name="TextBox 45">
            <a:extLst>
              <a:ext uri="{FF2B5EF4-FFF2-40B4-BE49-F238E27FC236}">
                <a16:creationId xmlns:a16="http://schemas.microsoft.com/office/drawing/2014/main" id="{FFDF7B58-71C8-30BC-BC3B-0327DCB7CADE}"/>
              </a:ext>
            </a:extLst>
          </p:cNvPr>
          <p:cNvSpPr txBox="1"/>
          <p:nvPr/>
        </p:nvSpPr>
        <p:spPr>
          <a:xfrm>
            <a:off x="6609048" y="2725653"/>
            <a:ext cx="919895" cy="318398"/>
          </a:xfrm>
          <a:prstGeom prst="roundRect">
            <a:avLst/>
          </a:prstGeom>
          <a:solidFill>
            <a:schemeClr val="tx1"/>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Placebo</a:t>
            </a:r>
          </a:p>
          <a:p>
            <a:r>
              <a:rPr lang="en-US" sz="700" dirty="0">
                <a:latin typeface="Arial Narrow" panose="020B0604020202020204" pitchFamily="34" charset="0"/>
                <a:cs typeface="Arial Narrow" panose="020B0604020202020204" pitchFamily="34" charset="0"/>
              </a:rPr>
              <a:t>1-2 doses</a:t>
            </a:r>
          </a:p>
        </p:txBody>
      </p:sp>
      <p:sp>
        <p:nvSpPr>
          <p:cNvPr id="29" name="TextBox 28">
            <a:extLst>
              <a:ext uri="{FF2B5EF4-FFF2-40B4-BE49-F238E27FC236}">
                <a16:creationId xmlns:a16="http://schemas.microsoft.com/office/drawing/2014/main" id="{D09C8E93-8D36-90C6-0444-29DC037C0192}"/>
              </a:ext>
            </a:extLst>
          </p:cNvPr>
          <p:cNvSpPr txBox="1"/>
          <p:nvPr/>
        </p:nvSpPr>
        <p:spPr>
          <a:xfrm>
            <a:off x="7775675" y="2725653"/>
            <a:ext cx="918736" cy="318398"/>
          </a:xfrm>
          <a:prstGeom prst="roundRect">
            <a:avLst/>
          </a:prstGeom>
          <a:solidFill>
            <a:schemeClr val="accent4"/>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Sebetralstat 300 mg</a:t>
            </a:r>
          </a:p>
          <a:p>
            <a:r>
              <a:rPr lang="en-US" sz="700" dirty="0">
                <a:latin typeface="Arial Narrow" panose="020B0604020202020204" pitchFamily="34" charset="0"/>
                <a:cs typeface="Arial Narrow" panose="020B0604020202020204" pitchFamily="34" charset="0"/>
              </a:rPr>
              <a:t>1-2 doses</a:t>
            </a:r>
          </a:p>
        </p:txBody>
      </p:sp>
      <p:cxnSp>
        <p:nvCxnSpPr>
          <p:cNvPr id="20" name="Straight Arrow Connector 19">
            <a:extLst>
              <a:ext uri="{FF2B5EF4-FFF2-40B4-BE49-F238E27FC236}">
                <a16:creationId xmlns:a16="http://schemas.microsoft.com/office/drawing/2014/main" id="{3AB11FC2-00D9-AF84-77D2-385D5924DBA3}"/>
              </a:ext>
            </a:extLst>
          </p:cNvPr>
          <p:cNvCxnSpPr>
            <a:cxnSpLocks/>
          </p:cNvCxnSpPr>
          <p:nvPr/>
        </p:nvCxnSpPr>
        <p:spPr bwMode="auto">
          <a:xfrm>
            <a:off x="7528942" y="2884852"/>
            <a:ext cx="24561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6" name="Straight Arrow Connector 25">
            <a:extLst>
              <a:ext uri="{FF2B5EF4-FFF2-40B4-BE49-F238E27FC236}">
                <a16:creationId xmlns:a16="http://schemas.microsoft.com/office/drawing/2014/main" id="{59E4D556-6F22-AD76-671B-F80AF6759BE0}"/>
              </a:ext>
            </a:extLst>
          </p:cNvPr>
          <p:cNvCxnSpPr>
            <a:cxnSpLocks/>
          </p:cNvCxnSpPr>
          <p:nvPr/>
        </p:nvCxnSpPr>
        <p:spPr bwMode="auto">
          <a:xfrm>
            <a:off x="6367500" y="2884852"/>
            <a:ext cx="24224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56" name="TextBox 55">
            <a:extLst>
              <a:ext uri="{FF2B5EF4-FFF2-40B4-BE49-F238E27FC236}">
                <a16:creationId xmlns:a16="http://schemas.microsoft.com/office/drawing/2014/main" id="{B05C719F-AC13-7DB7-C390-96B02A1348DE}"/>
              </a:ext>
            </a:extLst>
          </p:cNvPr>
          <p:cNvSpPr txBox="1"/>
          <p:nvPr/>
        </p:nvSpPr>
        <p:spPr>
          <a:xfrm>
            <a:off x="5444689" y="3068340"/>
            <a:ext cx="922810" cy="318398"/>
          </a:xfrm>
          <a:prstGeom prst="roundRect">
            <a:avLst/>
          </a:prstGeom>
          <a:solidFill>
            <a:schemeClr val="tx1"/>
          </a:solidFill>
        </p:spPr>
        <p:txBody>
          <a:bodyPr wrap="none" lIns="18288" tIns="18288" rIns="18288" bIns="18288" rtlCol="0" anchor="ctr">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9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Placebo</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7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1-2 doses</a:t>
            </a:r>
          </a:p>
        </p:txBody>
      </p:sp>
      <p:sp>
        <p:nvSpPr>
          <p:cNvPr id="37" name="TextBox 36">
            <a:extLst>
              <a:ext uri="{FF2B5EF4-FFF2-40B4-BE49-F238E27FC236}">
                <a16:creationId xmlns:a16="http://schemas.microsoft.com/office/drawing/2014/main" id="{D594CAD6-C85A-2749-F7DF-5F70B31AFDEA}"/>
              </a:ext>
            </a:extLst>
          </p:cNvPr>
          <p:cNvSpPr txBox="1"/>
          <p:nvPr/>
        </p:nvSpPr>
        <p:spPr>
          <a:xfrm>
            <a:off x="6609048" y="3068340"/>
            <a:ext cx="919895" cy="318398"/>
          </a:xfrm>
          <a:prstGeom prst="roundRect">
            <a:avLst/>
          </a:prstGeom>
          <a:solidFill>
            <a:schemeClr val="accent4"/>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Sebetralstat 300 mg</a:t>
            </a:r>
          </a:p>
          <a:p>
            <a:r>
              <a:rPr lang="en-US" sz="700" dirty="0">
                <a:latin typeface="Arial Narrow" panose="020B0604020202020204" pitchFamily="34" charset="0"/>
                <a:cs typeface="Arial Narrow" panose="020B0604020202020204" pitchFamily="34" charset="0"/>
              </a:rPr>
              <a:t>1-2 doses</a:t>
            </a:r>
          </a:p>
        </p:txBody>
      </p:sp>
      <p:sp>
        <p:nvSpPr>
          <p:cNvPr id="30" name="TextBox 29">
            <a:extLst>
              <a:ext uri="{FF2B5EF4-FFF2-40B4-BE49-F238E27FC236}">
                <a16:creationId xmlns:a16="http://schemas.microsoft.com/office/drawing/2014/main" id="{B6DD05DA-8A53-BF88-DD21-55FFE7B6B9AF}"/>
              </a:ext>
            </a:extLst>
          </p:cNvPr>
          <p:cNvSpPr txBox="1"/>
          <p:nvPr/>
        </p:nvSpPr>
        <p:spPr>
          <a:xfrm>
            <a:off x="7775675" y="3068340"/>
            <a:ext cx="918736" cy="318398"/>
          </a:xfrm>
          <a:prstGeom prst="roundRect">
            <a:avLst/>
          </a:prstGeom>
          <a:solidFill>
            <a:srgbClr val="133C8B"/>
          </a:solidFill>
        </p:spPr>
        <p:txBody>
          <a:bodyPr wrap="none" lIns="18288" tIns="18288" rIns="18288" bIns="18288" rtlCol="0" anchor="ctr">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9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Sebetralstat 600 mg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7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1-2 doses</a:t>
            </a:r>
          </a:p>
        </p:txBody>
      </p:sp>
      <p:cxnSp>
        <p:nvCxnSpPr>
          <p:cNvPr id="21" name="Straight Arrow Connector 20">
            <a:extLst>
              <a:ext uri="{FF2B5EF4-FFF2-40B4-BE49-F238E27FC236}">
                <a16:creationId xmlns:a16="http://schemas.microsoft.com/office/drawing/2014/main" id="{50F922B7-D14C-BB5E-8910-094C98F28CC0}"/>
              </a:ext>
            </a:extLst>
          </p:cNvPr>
          <p:cNvCxnSpPr>
            <a:cxnSpLocks/>
          </p:cNvCxnSpPr>
          <p:nvPr/>
        </p:nvCxnSpPr>
        <p:spPr bwMode="auto">
          <a:xfrm>
            <a:off x="7528942" y="3227539"/>
            <a:ext cx="24561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7" name="Straight Arrow Connector 26">
            <a:extLst>
              <a:ext uri="{FF2B5EF4-FFF2-40B4-BE49-F238E27FC236}">
                <a16:creationId xmlns:a16="http://schemas.microsoft.com/office/drawing/2014/main" id="{B9BCDF3A-D582-DDBE-A442-D99E3A2F7F6C}"/>
              </a:ext>
            </a:extLst>
          </p:cNvPr>
          <p:cNvCxnSpPr>
            <a:cxnSpLocks/>
          </p:cNvCxnSpPr>
          <p:nvPr/>
        </p:nvCxnSpPr>
        <p:spPr bwMode="auto">
          <a:xfrm>
            <a:off x="6367500" y="3227539"/>
            <a:ext cx="24224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52" name="TextBox 51">
            <a:extLst>
              <a:ext uri="{FF2B5EF4-FFF2-40B4-BE49-F238E27FC236}">
                <a16:creationId xmlns:a16="http://schemas.microsoft.com/office/drawing/2014/main" id="{4E5BA73D-BDA1-7B5B-8653-15F791EBF1D7}"/>
              </a:ext>
            </a:extLst>
          </p:cNvPr>
          <p:cNvSpPr txBox="1"/>
          <p:nvPr/>
        </p:nvSpPr>
        <p:spPr>
          <a:xfrm>
            <a:off x="5444689" y="3411029"/>
            <a:ext cx="922810" cy="318398"/>
          </a:xfrm>
          <a:prstGeom prst="roundRect">
            <a:avLst/>
          </a:prstGeom>
          <a:solidFill>
            <a:schemeClr val="tx1"/>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Placebo</a:t>
            </a:r>
          </a:p>
          <a:p>
            <a:r>
              <a:rPr lang="en-US" sz="700" dirty="0">
                <a:latin typeface="Arial Narrow" panose="020B0604020202020204" pitchFamily="34" charset="0"/>
                <a:cs typeface="Arial Narrow" panose="020B0604020202020204" pitchFamily="34" charset="0"/>
              </a:rPr>
              <a:t>1-2 doses</a:t>
            </a:r>
          </a:p>
        </p:txBody>
      </p:sp>
      <p:sp>
        <p:nvSpPr>
          <p:cNvPr id="43" name="TextBox 42">
            <a:extLst>
              <a:ext uri="{FF2B5EF4-FFF2-40B4-BE49-F238E27FC236}">
                <a16:creationId xmlns:a16="http://schemas.microsoft.com/office/drawing/2014/main" id="{522639DF-A93C-4201-5E8F-CCEFEA458CE5}"/>
              </a:ext>
            </a:extLst>
          </p:cNvPr>
          <p:cNvSpPr txBox="1"/>
          <p:nvPr/>
        </p:nvSpPr>
        <p:spPr>
          <a:xfrm>
            <a:off x="6609048" y="3411029"/>
            <a:ext cx="919895" cy="318398"/>
          </a:xfrm>
          <a:prstGeom prst="roundRect">
            <a:avLst/>
          </a:prstGeom>
          <a:solidFill>
            <a:srgbClr val="133C8B"/>
          </a:solidFill>
        </p:spPr>
        <p:txBody>
          <a:bodyPr wrap="none" lIns="18288" tIns="18288" rIns="18288" bIns="18288" rtlCol="0" anchor="ctr">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9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Sebetralstat 600 mg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7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1-2 doses</a:t>
            </a:r>
          </a:p>
        </p:txBody>
      </p:sp>
      <p:sp>
        <p:nvSpPr>
          <p:cNvPr id="32" name="TextBox 31">
            <a:extLst>
              <a:ext uri="{FF2B5EF4-FFF2-40B4-BE49-F238E27FC236}">
                <a16:creationId xmlns:a16="http://schemas.microsoft.com/office/drawing/2014/main" id="{3E23937A-84C5-CF90-C782-CE04F84D0CA2}"/>
              </a:ext>
            </a:extLst>
          </p:cNvPr>
          <p:cNvSpPr txBox="1"/>
          <p:nvPr/>
        </p:nvSpPr>
        <p:spPr>
          <a:xfrm>
            <a:off x="7775675" y="3411029"/>
            <a:ext cx="918736" cy="318398"/>
          </a:xfrm>
          <a:prstGeom prst="roundRect">
            <a:avLst/>
          </a:prstGeom>
          <a:solidFill>
            <a:schemeClr val="accent4"/>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Sebetralstat 300 mg</a:t>
            </a:r>
          </a:p>
          <a:p>
            <a:r>
              <a:rPr lang="en-US" sz="700" dirty="0">
                <a:latin typeface="Arial Narrow" panose="020B0604020202020204" pitchFamily="34" charset="0"/>
                <a:cs typeface="Arial Narrow" panose="020B0604020202020204" pitchFamily="34" charset="0"/>
              </a:rPr>
              <a:t>1-2 doses</a:t>
            </a:r>
          </a:p>
        </p:txBody>
      </p:sp>
      <p:cxnSp>
        <p:nvCxnSpPr>
          <p:cNvPr id="22" name="Straight Arrow Connector 21">
            <a:extLst>
              <a:ext uri="{FF2B5EF4-FFF2-40B4-BE49-F238E27FC236}">
                <a16:creationId xmlns:a16="http://schemas.microsoft.com/office/drawing/2014/main" id="{A7CAB11E-E132-FB85-62E7-811E90262E58}"/>
              </a:ext>
            </a:extLst>
          </p:cNvPr>
          <p:cNvCxnSpPr>
            <a:cxnSpLocks/>
          </p:cNvCxnSpPr>
          <p:nvPr/>
        </p:nvCxnSpPr>
        <p:spPr bwMode="auto">
          <a:xfrm>
            <a:off x="7528942" y="3570228"/>
            <a:ext cx="24561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8" name="Straight Arrow Connector 27">
            <a:extLst>
              <a:ext uri="{FF2B5EF4-FFF2-40B4-BE49-F238E27FC236}">
                <a16:creationId xmlns:a16="http://schemas.microsoft.com/office/drawing/2014/main" id="{8359B57F-2C91-5EC2-6D5B-88550E124B6F}"/>
              </a:ext>
            </a:extLst>
          </p:cNvPr>
          <p:cNvCxnSpPr>
            <a:cxnSpLocks/>
          </p:cNvCxnSpPr>
          <p:nvPr/>
        </p:nvCxnSpPr>
        <p:spPr bwMode="auto">
          <a:xfrm>
            <a:off x="6367500" y="3570228"/>
            <a:ext cx="24224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60" name="TextBox 59">
            <a:extLst>
              <a:ext uri="{FF2B5EF4-FFF2-40B4-BE49-F238E27FC236}">
                <a16:creationId xmlns:a16="http://schemas.microsoft.com/office/drawing/2014/main" id="{4408BC22-C477-4D49-8EA4-04FB3ED62685}"/>
              </a:ext>
            </a:extLst>
          </p:cNvPr>
          <p:cNvSpPr txBox="1"/>
          <p:nvPr/>
        </p:nvSpPr>
        <p:spPr>
          <a:xfrm>
            <a:off x="3058063" y="1147119"/>
            <a:ext cx="2203907" cy="275069"/>
          </a:xfrm>
          <a:prstGeom prst="round2SameRect">
            <a:avLst/>
          </a:prstGeom>
          <a:solidFill>
            <a:schemeClr val="tx2"/>
          </a:solidFill>
          <a:ln>
            <a:noFill/>
          </a:ln>
          <a:effectLst/>
        </p:spPr>
        <p:style>
          <a:lnRef idx="0">
            <a:scrgbClr r="0" g="0" b="0"/>
          </a:lnRef>
          <a:fillRef idx="0">
            <a:scrgbClr r="0" g="0" b="0"/>
          </a:fillRef>
          <a:effectRef idx="0">
            <a:scrgbClr r="0" g="0" b="0"/>
          </a:effectRef>
          <a:fontRef idx="minor">
            <a:schemeClr val="lt1"/>
          </a:fontRef>
        </p:style>
        <p:txBody>
          <a:bodyPr wrap="square" tIns="0" bIns="0" rtlCol="0" anchor="ctr">
            <a:noAutofit/>
          </a:bodyPr>
          <a:lstStyle/>
          <a:p>
            <a:pPr algn="ctr"/>
            <a:r>
              <a:rPr lang="en-US" sz="1400" b="1" dirty="0">
                <a:solidFill>
                  <a:schemeClr val="bg1"/>
                </a:solidFill>
                <a:latin typeface="+mn-lt"/>
              </a:rPr>
              <a:t>Phase 2</a:t>
            </a:r>
            <a:r>
              <a:rPr lang="en-US" sz="1400" b="1" baseline="30000" dirty="0">
                <a:solidFill>
                  <a:schemeClr val="bg1"/>
                </a:solidFill>
              </a:rPr>
              <a:t>ab</a:t>
            </a:r>
          </a:p>
        </p:txBody>
      </p:sp>
      <p:sp>
        <p:nvSpPr>
          <p:cNvPr id="61" name="TextBox 60">
            <a:extLst>
              <a:ext uri="{FF2B5EF4-FFF2-40B4-BE49-F238E27FC236}">
                <a16:creationId xmlns:a16="http://schemas.microsoft.com/office/drawing/2014/main" id="{8DEC7B03-E38C-22E8-A65E-DC0177BA479D}"/>
              </a:ext>
            </a:extLst>
          </p:cNvPr>
          <p:cNvSpPr txBox="1"/>
          <p:nvPr/>
        </p:nvSpPr>
        <p:spPr>
          <a:xfrm>
            <a:off x="5392424" y="1147119"/>
            <a:ext cx="3356289" cy="275069"/>
          </a:xfrm>
          <a:prstGeom prst="round2SameRect">
            <a:avLst/>
          </a:prstGeom>
          <a:solidFill>
            <a:schemeClr val="accent2"/>
          </a:solidFill>
          <a:ln>
            <a:noFill/>
          </a:ln>
          <a:effectLst/>
        </p:spPr>
        <p:style>
          <a:lnRef idx="0">
            <a:scrgbClr r="0" g="0" b="0"/>
          </a:lnRef>
          <a:fillRef idx="0">
            <a:scrgbClr r="0" g="0" b="0"/>
          </a:fillRef>
          <a:effectRef idx="0">
            <a:scrgbClr r="0" g="0" b="0"/>
          </a:effectRef>
          <a:fontRef idx="minor">
            <a:schemeClr val="lt1"/>
          </a:fontRef>
        </p:style>
        <p:txBody>
          <a:bodyPr wrap="square" tIns="0" bIns="0" rtlCol="0" anchor="ctr">
            <a:noAutofit/>
          </a:bodyPr>
          <a:lstStyle/>
          <a:p>
            <a:pPr algn="ctr"/>
            <a:r>
              <a:rPr lang="en-US" sz="1400" b="1" dirty="0">
                <a:solidFill>
                  <a:schemeClr val="bg1"/>
                </a:solidFill>
                <a:latin typeface="+mn-lt"/>
              </a:rPr>
              <a:t>Phase 3</a:t>
            </a:r>
            <a:r>
              <a:rPr lang="en-US" sz="1200" b="1" baseline="30000" dirty="0">
                <a:solidFill>
                  <a:schemeClr val="bg1"/>
                </a:solidFill>
              </a:rPr>
              <a:t>a</a:t>
            </a:r>
            <a:endParaRPr lang="en-US" sz="1200" baseline="30000" dirty="0">
              <a:solidFill>
                <a:schemeClr val="bg1"/>
              </a:solidFill>
              <a:latin typeface="+mn-lt"/>
            </a:endParaRPr>
          </a:p>
        </p:txBody>
      </p:sp>
      <p:sp>
        <p:nvSpPr>
          <p:cNvPr id="75" name="TextBox 74">
            <a:extLst>
              <a:ext uri="{FF2B5EF4-FFF2-40B4-BE49-F238E27FC236}">
                <a16:creationId xmlns:a16="http://schemas.microsoft.com/office/drawing/2014/main" id="{5217CBFA-DB61-1C42-0CA5-4DC06DFEB0BB}"/>
              </a:ext>
            </a:extLst>
          </p:cNvPr>
          <p:cNvSpPr txBox="1"/>
          <p:nvPr/>
        </p:nvSpPr>
        <p:spPr>
          <a:xfrm>
            <a:off x="3058063" y="1477035"/>
            <a:ext cx="1027340" cy="201450"/>
          </a:xfrm>
          <a:prstGeom prst="roundRect">
            <a:avLst>
              <a:gd name="adj" fmla="val 5635"/>
            </a:avLst>
          </a:prstGeom>
          <a:no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rPr>
              <a:t>Attack 1 treatment</a:t>
            </a:r>
          </a:p>
        </p:txBody>
      </p:sp>
      <p:sp>
        <p:nvSpPr>
          <p:cNvPr id="76" name="TextBox 75">
            <a:extLst>
              <a:ext uri="{FF2B5EF4-FFF2-40B4-BE49-F238E27FC236}">
                <a16:creationId xmlns:a16="http://schemas.microsoft.com/office/drawing/2014/main" id="{47B48107-A3B4-7221-29B9-AFBFF9E7D534}"/>
              </a:ext>
            </a:extLst>
          </p:cNvPr>
          <p:cNvSpPr txBox="1"/>
          <p:nvPr/>
        </p:nvSpPr>
        <p:spPr>
          <a:xfrm>
            <a:off x="4234630" y="1477035"/>
            <a:ext cx="1027340" cy="201450"/>
          </a:xfrm>
          <a:prstGeom prst="roundRect">
            <a:avLst>
              <a:gd name="adj" fmla="val 5635"/>
            </a:avLst>
          </a:prstGeom>
          <a:noFill/>
        </p:spPr>
        <p:txBody>
          <a:bodyPr wrap="none" tIns="18288" rtlCol="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900" b="1" u="none" strike="noStrike" kern="0" cap="none" spc="0" normalizeH="0" baseline="0" noProof="0" dirty="0">
                <a:ln>
                  <a:noFill/>
                </a:ln>
                <a:solidFill>
                  <a:srgbClr val="5F5F5F"/>
                </a:solidFill>
                <a:effectLst/>
                <a:uLnTx/>
                <a:uFillTx/>
                <a:latin typeface="Arial Narrow" panose="020B0604020202020204" pitchFamily="34" charset="0"/>
                <a:cs typeface="Arial Narrow" panose="020B0604020202020204" pitchFamily="34" charset="0"/>
              </a:rPr>
              <a:t>Attack 2 treatment</a:t>
            </a:r>
          </a:p>
        </p:txBody>
      </p:sp>
      <p:sp>
        <p:nvSpPr>
          <p:cNvPr id="47" name="TextBox 46">
            <a:extLst>
              <a:ext uri="{FF2B5EF4-FFF2-40B4-BE49-F238E27FC236}">
                <a16:creationId xmlns:a16="http://schemas.microsoft.com/office/drawing/2014/main" id="{A32DBB31-BF6B-5D9D-2909-054BAB742E4F}"/>
              </a:ext>
            </a:extLst>
          </p:cNvPr>
          <p:cNvSpPr txBox="1"/>
          <p:nvPr/>
        </p:nvSpPr>
        <p:spPr>
          <a:xfrm>
            <a:off x="5444689" y="1689060"/>
            <a:ext cx="922810" cy="318398"/>
          </a:xfrm>
          <a:prstGeom prst="roundRect">
            <a:avLst/>
          </a:prstGeom>
          <a:solidFill>
            <a:schemeClr val="accent4"/>
          </a:solidFill>
        </p:spPr>
        <p:txBody>
          <a:bodyPr wrap="none" lIns="18288" tIns="18288" rIns="18288" bIns="18288" rtlCol="0" anchor="ctr">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9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Sebetralstat 300 mg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7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1-2 doses</a:t>
            </a:r>
          </a:p>
        </p:txBody>
      </p:sp>
      <p:sp>
        <p:nvSpPr>
          <p:cNvPr id="39" name="TextBox 38">
            <a:extLst>
              <a:ext uri="{FF2B5EF4-FFF2-40B4-BE49-F238E27FC236}">
                <a16:creationId xmlns:a16="http://schemas.microsoft.com/office/drawing/2014/main" id="{FD7D2FE9-DC05-F387-414E-BE1F29799217}"/>
              </a:ext>
            </a:extLst>
          </p:cNvPr>
          <p:cNvSpPr txBox="1"/>
          <p:nvPr/>
        </p:nvSpPr>
        <p:spPr>
          <a:xfrm>
            <a:off x="6609048" y="1689060"/>
            <a:ext cx="919895" cy="318398"/>
          </a:xfrm>
          <a:prstGeom prst="roundRect">
            <a:avLst/>
          </a:prstGeom>
          <a:solidFill>
            <a:srgbClr val="133C8B"/>
          </a:solidFill>
        </p:spPr>
        <p:txBody>
          <a:bodyPr wrap="none" lIns="18288" tIns="18288" rIns="18288" bIns="18288" rtlCol="0" anchor="ctr">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9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Sebetralstat 600 mg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7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1-2 doses</a:t>
            </a:r>
          </a:p>
        </p:txBody>
      </p:sp>
      <p:sp>
        <p:nvSpPr>
          <p:cNvPr id="31" name="TextBox 30">
            <a:extLst>
              <a:ext uri="{FF2B5EF4-FFF2-40B4-BE49-F238E27FC236}">
                <a16:creationId xmlns:a16="http://schemas.microsoft.com/office/drawing/2014/main" id="{A6DC6884-0254-93E8-F516-EC5EC930E939}"/>
              </a:ext>
            </a:extLst>
          </p:cNvPr>
          <p:cNvSpPr txBox="1"/>
          <p:nvPr/>
        </p:nvSpPr>
        <p:spPr>
          <a:xfrm>
            <a:off x="7775675" y="1689060"/>
            <a:ext cx="918736" cy="318398"/>
          </a:xfrm>
          <a:prstGeom prst="roundRect">
            <a:avLst/>
          </a:prstGeom>
          <a:solidFill>
            <a:schemeClr val="tx1"/>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Placebo</a:t>
            </a:r>
          </a:p>
          <a:p>
            <a:r>
              <a:rPr lang="en-US" sz="700" dirty="0">
                <a:latin typeface="Arial Narrow" panose="020B0604020202020204" pitchFamily="34" charset="0"/>
                <a:cs typeface="Arial Narrow" panose="020B0604020202020204" pitchFamily="34" charset="0"/>
              </a:rPr>
              <a:t>1-2 doses</a:t>
            </a:r>
          </a:p>
        </p:txBody>
      </p:sp>
      <p:cxnSp>
        <p:nvCxnSpPr>
          <p:cNvPr id="14" name="Straight Arrow Connector 13">
            <a:extLst>
              <a:ext uri="{FF2B5EF4-FFF2-40B4-BE49-F238E27FC236}">
                <a16:creationId xmlns:a16="http://schemas.microsoft.com/office/drawing/2014/main" id="{D1B8665E-EFFD-5175-DA6E-E6E760876CBD}"/>
              </a:ext>
            </a:extLst>
          </p:cNvPr>
          <p:cNvCxnSpPr>
            <a:cxnSpLocks/>
          </p:cNvCxnSpPr>
          <p:nvPr/>
        </p:nvCxnSpPr>
        <p:spPr bwMode="auto">
          <a:xfrm>
            <a:off x="6367500" y="1848259"/>
            <a:ext cx="24224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Arrow Connector 14">
            <a:extLst>
              <a:ext uri="{FF2B5EF4-FFF2-40B4-BE49-F238E27FC236}">
                <a16:creationId xmlns:a16="http://schemas.microsoft.com/office/drawing/2014/main" id="{18113EE6-5A8B-2A8F-0C6C-B944BE018072}"/>
              </a:ext>
            </a:extLst>
          </p:cNvPr>
          <p:cNvCxnSpPr>
            <a:cxnSpLocks/>
          </p:cNvCxnSpPr>
          <p:nvPr/>
        </p:nvCxnSpPr>
        <p:spPr bwMode="auto">
          <a:xfrm>
            <a:off x="7528942" y="1848259"/>
            <a:ext cx="24561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73" name="TextBox 72">
            <a:extLst>
              <a:ext uri="{FF2B5EF4-FFF2-40B4-BE49-F238E27FC236}">
                <a16:creationId xmlns:a16="http://schemas.microsoft.com/office/drawing/2014/main" id="{E3444551-8820-3421-AAE8-D458FCE38028}"/>
              </a:ext>
            </a:extLst>
          </p:cNvPr>
          <p:cNvSpPr txBox="1"/>
          <p:nvPr/>
        </p:nvSpPr>
        <p:spPr>
          <a:xfrm>
            <a:off x="4288353" y="1686216"/>
            <a:ext cx="919895" cy="324086"/>
          </a:xfrm>
          <a:prstGeom prst="roundRect">
            <a:avLst/>
          </a:prstGeom>
          <a:solidFill>
            <a:schemeClr val="tx1"/>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Placebo</a:t>
            </a:r>
          </a:p>
          <a:p>
            <a:r>
              <a:rPr lang="en-US" sz="700" dirty="0">
                <a:latin typeface="Arial Narrow" panose="020B0604020202020204" pitchFamily="34" charset="0"/>
                <a:cs typeface="Arial Narrow" panose="020B0604020202020204" pitchFamily="34" charset="0"/>
              </a:rPr>
              <a:t>1 dose</a:t>
            </a:r>
          </a:p>
        </p:txBody>
      </p:sp>
      <p:sp>
        <p:nvSpPr>
          <p:cNvPr id="66" name="TextBox 65">
            <a:extLst>
              <a:ext uri="{FF2B5EF4-FFF2-40B4-BE49-F238E27FC236}">
                <a16:creationId xmlns:a16="http://schemas.microsoft.com/office/drawing/2014/main" id="{DE0DEB98-5138-C47C-561B-231254E45C59}"/>
              </a:ext>
            </a:extLst>
          </p:cNvPr>
          <p:cNvSpPr txBox="1"/>
          <p:nvPr/>
        </p:nvSpPr>
        <p:spPr>
          <a:xfrm>
            <a:off x="3110328" y="1686216"/>
            <a:ext cx="922810" cy="324086"/>
          </a:xfrm>
          <a:prstGeom prst="roundRect">
            <a:avLst/>
          </a:prstGeom>
          <a:solidFill>
            <a:srgbClr val="133C8B"/>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Sebetralstat 600 mg</a:t>
            </a:r>
          </a:p>
          <a:p>
            <a:r>
              <a:rPr lang="en-US" sz="700" dirty="0">
                <a:latin typeface="Arial Narrow" panose="020B0604020202020204" pitchFamily="34" charset="0"/>
                <a:cs typeface="Arial Narrow" panose="020B0604020202020204" pitchFamily="34" charset="0"/>
              </a:rPr>
              <a:t>1 dose</a:t>
            </a:r>
          </a:p>
        </p:txBody>
      </p:sp>
      <p:cxnSp>
        <p:nvCxnSpPr>
          <p:cNvPr id="69" name="Straight Arrow Connector 68">
            <a:extLst>
              <a:ext uri="{FF2B5EF4-FFF2-40B4-BE49-F238E27FC236}">
                <a16:creationId xmlns:a16="http://schemas.microsoft.com/office/drawing/2014/main" id="{9C012781-595C-FAA0-CE7B-9222B4D8943F}"/>
              </a:ext>
            </a:extLst>
          </p:cNvPr>
          <p:cNvCxnSpPr>
            <a:cxnSpLocks/>
            <a:endCxn id="73" idx="1"/>
          </p:cNvCxnSpPr>
          <p:nvPr/>
        </p:nvCxnSpPr>
        <p:spPr bwMode="auto">
          <a:xfrm>
            <a:off x="4032135" y="1848259"/>
            <a:ext cx="256218"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53" name="TextBox 52">
            <a:extLst>
              <a:ext uri="{FF2B5EF4-FFF2-40B4-BE49-F238E27FC236}">
                <a16:creationId xmlns:a16="http://schemas.microsoft.com/office/drawing/2014/main" id="{E94E4760-0A46-6F46-12A4-35E249B986A5}"/>
              </a:ext>
            </a:extLst>
          </p:cNvPr>
          <p:cNvSpPr txBox="1"/>
          <p:nvPr/>
        </p:nvSpPr>
        <p:spPr>
          <a:xfrm>
            <a:off x="5444689" y="2037435"/>
            <a:ext cx="922810" cy="318398"/>
          </a:xfrm>
          <a:prstGeom prst="roundRect">
            <a:avLst/>
          </a:prstGeom>
          <a:solidFill>
            <a:schemeClr val="accent4"/>
          </a:solidFill>
        </p:spPr>
        <p:txBody>
          <a:bodyPr wrap="none" lIns="18288" tIns="18288" rIns="18288" bIns="18288" rtlCol="0" anchor="ctr">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9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Sebetralstat 300 mg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7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1-2 doses</a:t>
            </a:r>
          </a:p>
        </p:txBody>
      </p:sp>
      <p:sp>
        <p:nvSpPr>
          <p:cNvPr id="40" name="TextBox 39">
            <a:extLst>
              <a:ext uri="{FF2B5EF4-FFF2-40B4-BE49-F238E27FC236}">
                <a16:creationId xmlns:a16="http://schemas.microsoft.com/office/drawing/2014/main" id="{4F53268C-14CC-FBB8-90E6-5802C74331AA}"/>
              </a:ext>
            </a:extLst>
          </p:cNvPr>
          <p:cNvSpPr txBox="1"/>
          <p:nvPr/>
        </p:nvSpPr>
        <p:spPr>
          <a:xfrm>
            <a:off x="6609048" y="2037435"/>
            <a:ext cx="919895" cy="318398"/>
          </a:xfrm>
          <a:prstGeom prst="roundRect">
            <a:avLst/>
          </a:prstGeom>
          <a:solidFill>
            <a:schemeClr val="tx1"/>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Placebo</a:t>
            </a:r>
          </a:p>
          <a:p>
            <a:r>
              <a:rPr lang="en-US" sz="700" dirty="0">
                <a:latin typeface="Arial Narrow" panose="020B0604020202020204" pitchFamily="34" charset="0"/>
                <a:cs typeface="Arial Narrow" panose="020B0604020202020204" pitchFamily="34" charset="0"/>
              </a:rPr>
              <a:t>1-2 doses</a:t>
            </a:r>
          </a:p>
        </p:txBody>
      </p:sp>
      <p:sp>
        <p:nvSpPr>
          <p:cNvPr id="33" name="TextBox 32">
            <a:extLst>
              <a:ext uri="{FF2B5EF4-FFF2-40B4-BE49-F238E27FC236}">
                <a16:creationId xmlns:a16="http://schemas.microsoft.com/office/drawing/2014/main" id="{45106651-2156-1D29-A6F3-71179BA76164}"/>
              </a:ext>
            </a:extLst>
          </p:cNvPr>
          <p:cNvSpPr txBox="1"/>
          <p:nvPr/>
        </p:nvSpPr>
        <p:spPr>
          <a:xfrm>
            <a:off x="7775675" y="2037435"/>
            <a:ext cx="918736" cy="318398"/>
          </a:xfrm>
          <a:prstGeom prst="roundRect">
            <a:avLst/>
          </a:prstGeom>
          <a:solidFill>
            <a:srgbClr val="133C8B"/>
          </a:solidFill>
        </p:spPr>
        <p:txBody>
          <a:bodyPr wrap="none" lIns="18288" tIns="18288" rIns="18288" bIns="18288" rtlCol="0" anchor="ctr">
            <a:no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9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Sebetralstat 600 mg</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700" u="none" strike="noStrike" kern="0" cap="none" spc="0" normalizeH="0" baseline="0" noProof="0" dirty="0">
                <a:ln>
                  <a:noFill/>
                </a:ln>
                <a:solidFill>
                  <a:srgbClr val="FFFFFF"/>
                </a:solidFill>
                <a:effectLst/>
                <a:uLnTx/>
                <a:uFillTx/>
                <a:latin typeface="Arial Narrow" panose="020B0604020202020204" pitchFamily="34" charset="0"/>
                <a:cs typeface="Arial Narrow" panose="020B0604020202020204" pitchFamily="34" charset="0"/>
              </a:rPr>
              <a:t>1-2 doses</a:t>
            </a:r>
          </a:p>
        </p:txBody>
      </p:sp>
      <p:cxnSp>
        <p:nvCxnSpPr>
          <p:cNvPr id="18" name="Straight Arrow Connector 17">
            <a:extLst>
              <a:ext uri="{FF2B5EF4-FFF2-40B4-BE49-F238E27FC236}">
                <a16:creationId xmlns:a16="http://schemas.microsoft.com/office/drawing/2014/main" id="{B83176E2-DB79-5276-894F-15E7722214DD}"/>
              </a:ext>
            </a:extLst>
          </p:cNvPr>
          <p:cNvCxnSpPr>
            <a:cxnSpLocks/>
          </p:cNvCxnSpPr>
          <p:nvPr/>
        </p:nvCxnSpPr>
        <p:spPr bwMode="auto">
          <a:xfrm>
            <a:off x="7528942" y="2196634"/>
            <a:ext cx="24561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Arrow Connector 23">
            <a:extLst>
              <a:ext uri="{FF2B5EF4-FFF2-40B4-BE49-F238E27FC236}">
                <a16:creationId xmlns:a16="http://schemas.microsoft.com/office/drawing/2014/main" id="{7ECC4135-831E-5D84-6950-57E47AB29671}"/>
              </a:ext>
            </a:extLst>
          </p:cNvPr>
          <p:cNvCxnSpPr>
            <a:cxnSpLocks/>
          </p:cNvCxnSpPr>
          <p:nvPr/>
        </p:nvCxnSpPr>
        <p:spPr bwMode="auto">
          <a:xfrm>
            <a:off x="6367500" y="2196634"/>
            <a:ext cx="242246"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74" name="TextBox 73">
            <a:extLst>
              <a:ext uri="{FF2B5EF4-FFF2-40B4-BE49-F238E27FC236}">
                <a16:creationId xmlns:a16="http://schemas.microsoft.com/office/drawing/2014/main" id="{D56DBAFE-0982-7CF5-4A63-32BD2780F222}"/>
              </a:ext>
            </a:extLst>
          </p:cNvPr>
          <p:cNvSpPr txBox="1"/>
          <p:nvPr/>
        </p:nvSpPr>
        <p:spPr>
          <a:xfrm>
            <a:off x="4288353" y="2034591"/>
            <a:ext cx="919895" cy="324086"/>
          </a:xfrm>
          <a:prstGeom prst="roundRect">
            <a:avLst/>
          </a:prstGeom>
          <a:solidFill>
            <a:srgbClr val="133C8B"/>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Sebetralstat 600 mg</a:t>
            </a:r>
          </a:p>
          <a:p>
            <a:r>
              <a:rPr lang="en-US" sz="700" dirty="0">
                <a:latin typeface="Arial Narrow" panose="020B0604020202020204" pitchFamily="34" charset="0"/>
                <a:cs typeface="Arial Narrow" panose="020B0604020202020204" pitchFamily="34" charset="0"/>
              </a:rPr>
              <a:t>1 dose</a:t>
            </a:r>
          </a:p>
        </p:txBody>
      </p:sp>
      <p:cxnSp>
        <p:nvCxnSpPr>
          <p:cNvPr id="70" name="Straight Arrow Connector 69">
            <a:extLst>
              <a:ext uri="{FF2B5EF4-FFF2-40B4-BE49-F238E27FC236}">
                <a16:creationId xmlns:a16="http://schemas.microsoft.com/office/drawing/2014/main" id="{62477B12-5EB4-ADF5-8081-087B2A940648}"/>
              </a:ext>
            </a:extLst>
          </p:cNvPr>
          <p:cNvCxnSpPr>
            <a:cxnSpLocks/>
            <a:stCxn id="71" idx="3"/>
            <a:endCxn id="74" idx="1"/>
          </p:cNvCxnSpPr>
          <p:nvPr/>
        </p:nvCxnSpPr>
        <p:spPr bwMode="auto">
          <a:xfrm>
            <a:off x="4031681" y="2196634"/>
            <a:ext cx="256672" cy="0"/>
          </a:xfrm>
          <a:prstGeom prst="straightConnector1">
            <a:avLst/>
          </a:prstGeom>
          <a:solidFill>
            <a:srgbClr val="D9D7D9"/>
          </a:solidFill>
          <a:ln w="19050" cap="flat" cmpd="sng" algn="ctr">
            <a:solidFill>
              <a:srgbClr val="5F5F5F"/>
            </a:solidFill>
            <a:prstDash val="solid"/>
            <a:round/>
            <a:headEnd type="none" w="med" len="med"/>
            <a:tailEnd type="triangle"/>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71" name="TextBox 70">
            <a:extLst>
              <a:ext uri="{FF2B5EF4-FFF2-40B4-BE49-F238E27FC236}">
                <a16:creationId xmlns:a16="http://schemas.microsoft.com/office/drawing/2014/main" id="{7DC20B72-B0E3-21DF-0154-41E016F8CADD}"/>
              </a:ext>
            </a:extLst>
          </p:cNvPr>
          <p:cNvSpPr txBox="1"/>
          <p:nvPr/>
        </p:nvSpPr>
        <p:spPr>
          <a:xfrm>
            <a:off x="3111786" y="2034591"/>
            <a:ext cx="919895" cy="324086"/>
          </a:xfrm>
          <a:prstGeom prst="roundRect">
            <a:avLst/>
          </a:prstGeom>
          <a:solidFill>
            <a:schemeClr val="tx1"/>
          </a:solidFill>
        </p:spPr>
        <p:txBody>
          <a:bodyPr wrap="none" lIns="18288" tIns="18288" rIns="18288" bIns="18288" rtlCol="0" anchor="ctr">
            <a:noAutofit/>
          </a:bodyPr>
          <a:lstStyle>
            <a:defPPr>
              <a:defRPr lang="en-US"/>
            </a:defPPr>
            <a:lvl1pPr marR="0" lvl="0" indent="0" fontAlgn="auto">
              <a:lnSpc>
                <a:spcPct val="100000"/>
              </a:lnSpc>
              <a:spcBef>
                <a:spcPts val="0"/>
              </a:spcBef>
              <a:spcAft>
                <a:spcPts val="0"/>
              </a:spcAft>
              <a:buClrTx/>
              <a:buSzTx/>
              <a:buFontTx/>
              <a:buNone/>
              <a:tabLst/>
              <a:defRPr kumimoji="0" sz="900" b="0" i="0" u="none" strike="noStrike" kern="0" cap="none" spc="0" normalizeH="0" baseline="0">
                <a:ln>
                  <a:noFill/>
                </a:ln>
                <a:solidFill>
                  <a:srgbClr val="FFFFFF"/>
                </a:solidFill>
                <a:effectLst/>
                <a:uLnTx/>
                <a:uFillTx/>
                <a:latin typeface="Arial" panose="020B0604020202020204"/>
              </a:defRPr>
            </a:lvl1pPr>
          </a:lstStyle>
          <a:p>
            <a:r>
              <a:rPr lang="en-US" dirty="0">
                <a:latin typeface="Arial Narrow" panose="020B0604020202020204" pitchFamily="34" charset="0"/>
                <a:cs typeface="Arial Narrow" panose="020B0604020202020204" pitchFamily="34" charset="0"/>
              </a:rPr>
              <a:t>Placebo</a:t>
            </a:r>
          </a:p>
          <a:p>
            <a:r>
              <a:rPr lang="en-US" sz="700" dirty="0">
                <a:latin typeface="Arial Narrow" panose="020B0604020202020204" pitchFamily="34" charset="0"/>
                <a:cs typeface="Arial Narrow" panose="020B0604020202020204" pitchFamily="34" charset="0"/>
              </a:rPr>
              <a:t>1 dose</a:t>
            </a:r>
          </a:p>
        </p:txBody>
      </p:sp>
      <p:grpSp>
        <p:nvGrpSpPr>
          <p:cNvPr id="77" name="Group 76">
            <a:extLst>
              <a:ext uri="{FF2B5EF4-FFF2-40B4-BE49-F238E27FC236}">
                <a16:creationId xmlns:a16="http://schemas.microsoft.com/office/drawing/2014/main" id="{8A97887B-25E7-D0F6-51B2-DB7180B979E1}"/>
              </a:ext>
            </a:extLst>
          </p:cNvPr>
          <p:cNvGrpSpPr/>
          <p:nvPr/>
        </p:nvGrpSpPr>
        <p:grpSpPr>
          <a:xfrm>
            <a:off x="3058062" y="3920760"/>
            <a:ext cx="5690652" cy="499960"/>
            <a:chOff x="3058062" y="3987105"/>
            <a:chExt cx="5690652" cy="499960"/>
          </a:xfrm>
        </p:grpSpPr>
        <p:sp>
          <p:nvSpPr>
            <p:cNvPr id="7" name="TextBox 6">
              <a:extLst>
                <a:ext uri="{FF2B5EF4-FFF2-40B4-BE49-F238E27FC236}">
                  <a16:creationId xmlns:a16="http://schemas.microsoft.com/office/drawing/2014/main" id="{FFC43A2F-EF85-04BA-10DF-EB9E0FAF6CEB}"/>
                </a:ext>
              </a:extLst>
            </p:cNvPr>
            <p:cNvSpPr txBox="1"/>
            <p:nvPr/>
          </p:nvSpPr>
          <p:spPr>
            <a:xfrm>
              <a:off x="3058062" y="4018398"/>
              <a:ext cx="5690652" cy="432876"/>
            </a:xfrm>
            <a:prstGeom prst="rect">
              <a:avLst/>
            </a:prstGeom>
            <a:solidFill>
              <a:schemeClr val="bg1"/>
            </a:solidFill>
            <a:ln w="25400">
              <a:noFill/>
            </a:ln>
            <a:effectLst/>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780" tIns="91440" rIns="17780" bIns="91440" numCol="1" spcCol="1270" anchor="ctr" anchorCtr="0">
              <a:noAutofit/>
            </a:bodyPr>
            <a:lstStyle>
              <a:defPPr>
                <a:defRPr lang="en-US"/>
              </a:defPPr>
              <a:lvl1pPr lvl="0" indent="0" defTabSz="622300">
                <a:lnSpc>
                  <a:spcPct val="90000"/>
                </a:lnSpc>
                <a:spcBef>
                  <a:spcPct val="0"/>
                </a:spcBef>
                <a:spcAft>
                  <a:spcPct val="10000"/>
                </a:spcAft>
                <a:buNone/>
                <a:defRPr sz="1400">
                  <a:solidFill>
                    <a:schemeClr val="tx1">
                      <a:hueOff val="0"/>
                      <a:satOff val="0"/>
                      <a:lumOff val="0"/>
                      <a:alphaOff val="0"/>
                    </a:schemeClr>
                  </a:solidFill>
                  <a:latin typeface="Arial" panose="020B0604020202020204" pitchFamily="34" charset="0"/>
                  <a:ea typeface="Aptos" panose="020B0004020202020204" pitchFamily="34" charset="0"/>
                </a:defRPr>
              </a:lvl1pPr>
              <a:lvl2pPr>
                <a:defRPr>
                  <a:solidFill>
                    <a:schemeClr val="tx1">
                      <a:hueOff val="0"/>
                      <a:satOff val="0"/>
                      <a:lumOff val="0"/>
                      <a:alphaOff val="0"/>
                    </a:schemeClr>
                  </a:solidFill>
                </a:defRPr>
              </a:lvl2pPr>
              <a:lvl3pPr>
                <a:defRPr>
                  <a:solidFill>
                    <a:schemeClr val="tx1">
                      <a:hueOff val="0"/>
                      <a:satOff val="0"/>
                      <a:lumOff val="0"/>
                      <a:alphaOff val="0"/>
                    </a:schemeClr>
                  </a:solidFill>
                </a:defRPr>
              </a:lvl3pPr>
              <a:lvl4pPr>
                <a:defRPr>
                  <a:solidFill>
                    <a:schemeClr val="tx1">
                      <a:hueOff val="0"/>
                      <a:satOff val="0"/>
                      <a:lumOff val="0"/>
                      <a:alphaOff val="0"/>
                    </a:schemeClr>
                  </a:solidFill>
                </a:defRPr>
              </a:lvl4pPr>
              <a:lvl5pPr>
                <a:defRPr>
                  <a:solidFill>
                    <a:schemeClr val="tx1">
                      <a:hueOff val="0"/>
                      <a:satOff val="0"/>
                      <a:lumOff val="0"/>
                      <a:alphaOff val="0"/>
                    </a:schemeClr>
                  </a:solidFill>
                </a:defRPr>
              </a:lvl5pPr>
              <a:lvl6pPr>
                <a:defRPr>
                  <a:solidFill>
                    <a:schemeClr val="tx1">
                      <a:hueOff val="0"/>
                      <a:satOff val="0"/>
                      <a:lumOff val="0"/>
                      <a:alphaOff val="0"/>
                    </a:schemeClr>
                  </a:solidFill>
                </a:defRPr>
              </a:lvl6pPr>
              <a:lvl7pPr>
                <a:defRPr>
                  <a:solidFill>
                    <a:schemeClr val="tx1">
                      <a:hueOff val="0"/>
                      <a:satOff val="0"/>
                      <a:lumOff val="0"/>
                      <a:alphaOff val="0"/>
                    </a:schemeClr>
                  </a:solidFill>
                </a:defRPr>
              </a:lvl7pPr>
              <a:lvl8pPr>
                <a:defRPr>
                  <a:solidFill>
                    <a:schemeClr val="tx1">
                      <a:hueOff val="0"/>
                      <a:satOff val="0"/>
                      <a:lumOff val="0"/>
                      <a:alphaOff val="0"/>
                    </a:schemeClr>
                  </a:solidFill>
                </a:defRPr>
              </a:lvl8pPr>
              <a:lvl9pPr>
                <a:defRPr>
                  <a:solidFill>
                    <a:schemeClr val="tx1">
                      <a:hueOff val="0"/>
                      <a:satOff val="0"/>
                      <a:lumOff val="0"/>
                      <a:alphaOff val="0"/>
                    </a:schemeClr>
                  </a:solidFill>
                </a:defRPr>
              </a:lvl9pPr>
            </a:lstStyle>
            <a:p>
              <a:pPr algn="ctr"/>
              <a:r>
                <a:rPr lang="en-US" sz="1200" b="1" dirty="0"/>
                <a:t>Pooled population: </a:t>
              </a:r>
              <a:br>
                <a:rPr lang="en-US" sz="1200" b="1" dirty="0"/>
              </a:br>
              <a:r>
                <a:rPr lang="en-US" sz="1200" dirty="0"/>
                <a:t>all randomised participants who treated at least 1 attack</a:t>
              </a:r>
              <a:r>
                <a:rPr lang="en-US" sz="1200" baseline="30000" dirty="0"/>
                <a:t>c</a:t>
              </a:r>
            </a:p>
          </p:txBody>
        </p:sp>
        <p:cxnSp>
          <p:nvCxnSpPr>
            <p:cNvPr id="72" name="Straight Connector 71">
              <a:extLst>
                <a:ext uri="{FF2B5EF4-FFF2-40B4-BE49-F238E27FC236}">
                  <a16:creationId xmlns:a16="http://schemas.microsoft.com/office/drawing/2014/main" id="{9A6A404A-FDB2-7EEB-09B5-DEB90D1D8465}"/>
                </a:ext>
              </a:extLst>
            </p:cNvPr>
            <p:cNvCxnSpPr/>
            <p:nvPr/>
          </p:nvCxnSpPr>
          <p:spPr bwMode="auto">
            <a:xfrm>
              <a:off x="3058062" y="3987105"/>
              <a:ext cx="5690651" cy="0"/>
            </a:xfrm>
            <a:prstGeom prst="line">
              <a:avLst/>
            </a:prstGeom>
            <a:solidFill>
              <a:schemeClr val="accent1"/>
            </a:solidFill>
            <a:ln w="25400" cap="flat" cmpd="sng" algn="ctr">
              <a:solidFill>
                <a:schemeClr val="accent5"/>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78" name="Straight Connector 77">
              <a:extLst>
                <a:ext uri="{FF2B5EF4-FFF2-40B4-BE49-F238E27FC236}">
                  <a16:creationId xmlns:a16="http://schemas.microsoft.com/office/drawing/2014/main" id="{CEAE61A2-EF2A-E22C-87E1-D645B3B4B34F}"/>
                </a:ext>
              </a:extLst>
            </p:cNvPr>
            <p:cNvCxnSpPr/>
            <p:nvPr/>
          </p:nvCxnSpPr>
          <p:spPr bwMode="auto">
            <a:xfrm>
              <a:off x="3058062" y="4487065"/>
              <a:ext cx="5690651" cy="0"/>
            </a:xfrm>
            <a:prstGeom prst="line">
              <a:avLst/>
            </a:prstGeom>
            <a:solidFill>
              <a:schemeClr val="accent1"/>
            </a:solidFill>
            <a:ln w="25400" cap="flat" cmpd="sng" algn="ctr">
              <a:solidFill>
                <a:schemeClr val="accent5"/>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sp>
        <p:nvSpPr>
          <p:cNvPr id="79" name="Footer Placeholder 78">
            <a:extLst>
              <a:ext uri="{FF2B5EF4-FFF2-40B4-BE49-F238E27FC236}">
                <a16:creationId xmlns:a16="http://schemas.microsoft.com/office/drawing/2014/main" id="{AE84AC9E-3927-5035-CA0E-C08BFF2F082B}"/>
              </a:ext>
            </a:extLst>
          </p:cNvPr>
          <p:cNvSpPr>
            <a:spLocks noGrp="1"/>
          </p:cNvSpPr>
          <p:nvPr>
            <p:ph type="ftr" sz="quarter" idx="3"/>
          </p:nvPr>
        </p:nvSpPr>
        <p:spPr/>
        <p:txBody>
          <a:bodyPr/>
          <a:lstStyle/>
          <a:p>
            <a:pPr>
              <a:lnSpc>
                <a:spcPct val="100000"/>
              </a:lnSpc>
            </a:pPr>
            <a:r>
              <a:rPr lang="en-US" sz="700" dirty="0">
                <a:solidFill>
                  <a:schemeClr val="tx1">
                    <a:lumMod val="60000"/>
                    <a:lumOff val="40000"/>
                  </a:schemeClr>
                </a:solidFill>
                <a:latin typeface="+mn-lt"/>
              </a:rPr>
              <a:t>LTP, long-term prophylaxis</a:t>
            </a:r>
            <a:r>
              <a:rPr lang="en-US" sz="700" baseline="30000" dirty="0">
                <a:solidFill>
                  <a:schemeClr val="tx1">
                    <a:lumMod val="60000"/>
                    <a:lumOff val="40000"/>
                  </a:schemeClr>
                </a:solidFill>
                <a:latin typeface="+mn-lt"/>
              </a:rPr>
              <a:t>.</a:t>
            </a:r>
          </a:p>
          <a:p>
            <a:pPr>
              <a:lnSpc>
                <a:spcPct val="100000"/>
              </a:lnSpc>
            </a:pPr>
            <a:r>
              <a:rPr lang="en-US" sz="700" baseline="30000" dirty="0">
                <a:solidFill>
                  <a:schemeClr val="tx1">
                    <a:lumMod val="60000"/>
                    <a:lumOff val="40000"/>
                  </a:schemeClr>
                </a:solidFill>
                <a:latin typeface="+mn-lt"/>
              </a:rPr>
              <a:t>a</a:t>
            </a:r>
            <a:r>
              <a:rPr lang="en-US" sz="700" dirty="0">
                <a:solidFill>
                  <a:schemeClr val="tx1">
                    <a:lumMod val="60000"/>
                    <a:lumOff val="40000"/>
                  </a:schemeClr>
                </a:solidFill>
              </a:rPr>
              <a:t>M</a:t>
            </a:r>
            <a:r>
              <a:rPr lang="en-US" sz="700" dirty="0">
                <a:solidFill>
                  <a:schemeClr val="tx1">
                    <a:lumMod val="60000"/>
                    <a:lumOff val="40000"/>
                  </a:schemeClr>
                </a:solidFill>
                <a:latin typeface="+mn-lt"/>
              </a:rPr>
              <a:t>inimum 48-h washout period required between each eligible attack (ie, each dose of trial drug). </a:t>
            </a:r>
            <a:r>
              <a:rPr lang="en-US" sz="700" baseline="30000" dirty="0">
                <a:solidFill>
                  <a:schemeClr val="tx1">
                    <a:lumMod val="60000"/>
                    <a:lumOff val="40000"/>
                  </a:schemeClr>
                </a:solidFill>
                <a:latin typeface="+mn-lt"/>
              </a:rPr>
              <a:t>b</a:t>
            </a:r>
            <a:r>
              <a:rPr lang="en-US" sz="700" dirty="0">
                <a:solidFill>
                  <a:schemeClr val="tx1">
                    <a:lumMod val="60000"/>
                    <a:lumOff val="40000"/>
                  </a:schemeClr>
                </a:solidFill>
                <a:latin typeface="+mn-lt"/>
              </a:rPr>
              <a:t>Only the randomised, double-blind, placebo-controlled part 2 of the phase 2 trial is included in the pooled analysis. </a:t>
            </a:r>
            <a:r>
              <a:rPr lang="en-US" sz="700" baseline="30000" dirty="0">
                <a:solidFill>
                  <a:schemeClr val="tx1">
                    <a:lumMod val="60000"/>
                    <a:lumOff val="40000"/>
                  </a:schemeClr>
                </a:solidFill>
                <a:latin typeface="+mn-lt"/>
              </a:rPr>
              <a:t>c</a:t>
            </a:r>
            <a:r>
              <a:rPr lang="en-US" sz="700" dirty="0">
                <a:solidFill>
                  <a:schemeClr val="tx1">
                    <a:lumMod val="60000"/>
                    <a:lumOff val="40000"/>
                  </a:schemeClr>
                </a:solidFill>
                <a:latin typeface="+mn-lt"/>
              </a:rPr>
              <a:t>The pooled safety population is based on the actual treatment patients received.</a:t>
            </a:r>
            <a:endParaRPr lang="en-US" sz="700" strike="sngStrike" dirty="0">
              <a:solidFill>
                <a:schemeClr val="tx1">
                  <a:lumMod val="60000"/>
                  <a:lumOff val="40000"/>
                </a:schemeClr>
              </a:solidFill>
              <a:latin typeface="+mn-lt"/>
            </a:endParaRPr>
          </a:p>
        </p:txBody>
      </p:sp>
    </p:spTree>
    <p:extLst>
      <p:ext uri="{BB962C8B-B14F-4D97-AF65-F5344CB8AC3E}">
        <p14:creationId xmlns:p14="http://schemas.microsoft.com/office/powerpoint/2010/main" val="3358466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A5557-8A8A-7814-793C-3369940095ED}"/>
              </a:ext>
            </a:extLst>
          </p:cNvPr>
          <p:cNvSpPr>
            <a:spLocks noGrp="1"/>
          </p:cNvSpPr>
          <p:nvPr>
            <p:ph type="title"/>
          </p:nvPr>
        </p:nvSpPr>
        <p:spPr/>
        <p:txBody>
          <a:bodyPr/>
          <a:lstStyle/>
          <a:p>
            <a:br>
              <a:rPr lang="en-GB" kern="0" dirty="0"/>
            </a:br>
            <a:r>
              <a:rPr lang="en-GB" kern="0" dirty="0"/>
              <a:t>Pooled </a:t>
            </a:r>
            <a:r>
              <a:rPr lang="en-US" dirty="0"/>
              <a:t>Characteristics of Participants </a:t>
            </a:r>
            <a:r>
              <a:rPr lang="en-GB" kern="0" dirty="0"/>
              <a:t>Treated with Sebetralstat or Placebo</a:t>
            </a:r>
            <a:endParaRPr lang="en-US" strike="sngStrike" dirty="0"/>
          </a:p>
        </p:txBody>
      </p:sp>
      <p:sp>
        <p:nvSpPr>
          <p:cNvPr id="4" name="Slide Number Placeholder 3">
            <a:extLst>
              <a:ext uri="{FF2B5EF4-FFF2-40B4-BE49-F238E27FC236}">
                <a16:creationId xmlns:a16="http://schemas.microsoft.com/office/drawing/2014/main" id="{5D37BABD-D4AD-709B-B881-1F274D57200F}"/>
              </a:ext>
            </a:extLst>
          </p:cNvPr>
          <p:cNvSpPr>
            <a:spLocks noGrp="1"/>
          </p:cNvSpPr>
          <p:nvPr>
            <p:ph type="sldNum" sz="quarter" idx="4"/>
          </p:nvPr>
        </p:nvSpPr>
        <p:spPr/>
        <p:txBody>
          <a:bodyPr/>
          <a:lstStyle/>
          <a:p>
            <a:fld id="{CA8081DE-3010-4FA2-AAF2-9639CD890589}" type="slidenum">
              <a:rPr lang="en-US" smtClean="0"/>
              <a:pPr/>
              <a:t>7</a:t>
            </a:fld>
            <a:endParaRPr lang="en-US" dirty="0"/>
          </a:p>
        </p:txBody>
      </p:sp>
      <p:graphicFrame>
        <p:nvGraphicFramePr>
          <p:cNvPr id="20" name="Table 19">
            <a:extLst>
              <a:ext uri="{FF2B5EF4-FFF2-40B4-BE49-F238E27FC236}">
                <a16:creationId xmlns:a16="http://schemas.microsoft.com/office/drawing/2014/main" id="{AC0F93AF-3604-1772-616E-CC5AC1CA8096}"/>
              </a:ext>
            </a:extLst>
          </p:cNvPr>
          <p:cNvGraphicFramePr>
            <a:graphicFrameLocks noGrp="1"/>
          </p:cNvGraphicFramePr>
          <p:nvPr>
            <p:extLst>
              <p:ext uri="{D42A27DB-BD31-4B8C-83A1-F6EECF244321}">
                <p14:modId xmlns:p14="http://schemas.microsoft.com/office/powerpoint/2010/main" val="2335224845"/>
              </p:ext>
            </p:extLst>
          </p:nvPr>
        </p:nvGraphicFramePr>
        <p:xfrm>
          <a:off x="395288" y="1179549"/>
          <a:ext cx="8356826" cy="3580976"/>
        </p:xfrm>
        <a:graphic>
          <a:graphicData uri="http://schemas.openxmlformats.org/drawingml/2006/table">
            <a:tbl>
              <a:tblPr firstRow="1">
                <a:tableStyleId>{9D7B26C5-4107-4FEC-AEDC-1716B250A1EF}</a:tableStyleId>
              </a:tblPr>
              <a:tblGrid>
                <a:gridCol w="3342764">
                  <a:extLst>
                    <a:ext uri="{9D8B030D-6E8A-4147-A177-3AD203B41FA5}">
                      <a16:colId xmlns:a16="http://schemas.microsoft.com/office/drawing/2014/main" val="367897034"/>
                    </a:ext>
                  </a:extLst>
                </a:gridCol>
                <a:gridCol w="1671354">
                  <a:extLst>
                    <a:ext uri="{9D8B030D-6E8A-4147-A177-3AD203B41FA5}">
                      <a16:colId xmlns:a16="http://schemas.microsoft.com/office/drawing/2014/main" val="1599709424"/>
                    </a:ext>
                  </a:extLst>
                </a:gridCol>
                <a:gridCol w="1671354">
                  <a:extLst>
                    <a:ext uri="{9D8B030D-6E8A-4147-A177-3AD203B41FA5}">
                      <a16:colId xmlns:a16="http://schemas.microsoft.com/office/drawing/2014/main" val="164729824"/>
                    </a:ext>
                  </a:extLst>
                </a:gridCol>
                <a:gridCol w="1671354">
                  <a:extLst>
                    <a:ext uri="{9D8B030D-6E8A-4147-A177-3AD203B41FA5}">
                      <a16:colId xmlns:a16="http://schemas.microsoft.com/office/drawing/2014/main" val="3743312443"/>
                    </a:ext>
                  </a:extLst>
                </a:gridCol>
              </a:tblGrid>
              <a:tr h="586693">
                <a:tc>
                  <a:txBody>
                    <a:bodyPr/>
                    <a:lstStyle/>
                    <a:p>
                      <a:pPr>
                        <a:lnSpc>
                          <a:spcPct val="100000"/>
                        </a:lnSpc>
                      </a:pPr>
                      <a:endParaRPr lang="en-US" sz="1100" strike="sngStrike" dirty="0">
                        <a:solidFill>
                          <a:srgbClr val="FF0000"/>
                        </a:solidFill>
                        <a:highlight>
                          <a:srgbClr val="FFFF00"/>
                        </a:highlight>
                      </a:endParaRPr>
                    </a:p>
                  </a:txBody>
                  <a:tcPr marT="27432" marB="27432"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bg1"/>
                          </a:solidFill>
                          <a:latin typeface="Arial (Body)"/>
                        </a:rPr>
                        <a:t>Sebetralstat 300 mg</a:t>
                      </a:r>
                    </a:p>
                    <a:p>
                      <a:pPr algn="ctr"/>
                      <a:r>
                        <a:rPr lang="en-US" sz="1200" dirty="0">
                          <a:solidFill>
                            <a:schemeClr val="bg1"/>
                          </a:solidFill>
                          <a:latin typeface="Arial (Body)"/>
                        </a:rPr>
                        <a:t>(n=86)</a:t>
                      </a: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C84A0"/>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Arial (Body)"/>
                        </a:rPr>
                        <a:t>Sebetralstat 600 mg</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Arial (Body)"/>
                        </a:rPr>
                        <a:t>(n=151)</a:t>
                      </a: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9406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Arial (Body)"/>
                        </a:rPr>
                        <a:t>Placebo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solidFill>
                            <a:schemeClr val="bg1"/>
                          </a:solidFill>
                          <a:latin typeface="Arial (Body)"/>
                        </a:rPr>
                        <a:t>(n=138)</a:t>
                      </a: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791951568"/>
                  </a:ext>
                </a:extLst>
              </a:tr>
              <a:tr h="235073">
                <a:tc>
                  <a:txBody>
                    <a:bodyPr/>
                    <a:lstStyle/>
                    <a:p>
                      <a:pPr>
                        <a:lnSpc>
                          <a:spcPct val="100000"/>
                        </a:lnSpc>
                      </a:pPr>
                      <a:r>
                        <a:rPr lang="en-US" sz="1050" b="1" dirty="0"/>
                        <a:t>Age, mean (SD) years</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en-US" sz="1050" dirty="0"/>
                        <a:t>37.0 (14.6)</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en-US" sz="1050" dirty="0"/>
                        <a:t>38.0 (14.1)</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en-US" sz="1050" dirty="0"/>
                        <a:t>38.3 (14.4)</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6583906"/>
                  </a:ext>
                </a:extLst>
              </a:tr>
              <a:tr h="763021">
                <a:tc>
                  <a:txBody>
                    <a:bodyPr/>
                    <a:lstStyle/>
                    <a:p>
                      <a:pPr marL="0" lvl="1" indent="0">
                        <a:lnSpc>
                          <a:spcPct val="100000"/>
                        </a:lnSpc>
                      </a:pPr>
                      <a:r>
                        <a:rPr lang="en-US" sz="1050" b="1" dirty="0"/>
                        <a:t>Age group, n (%)</a:t>
                      </a:r>
                      <a:endParaRPr lang="en-US" sz="1050" b="1" baseline="30000" dirty="0"/>
                    </a:p>
                    <a:p>
                      <a:pPr marL="117475" lvl="1" indent="0">
                        <a:lnSpc>
                          <a:spcPct val="100000"/>
                        </a:lnSpc>
                      </a:pPr>
                      <a:r>
                        <a:rPr lang="en-US" sz="1050" dirty="0"/>
                        <a:t>Adolescent (≥12 to &lt;18 years)</a:t>
                      </a:r>
                    </a:p>
                    <a:p>
                      <a:pPr marL="117475" lvl="1" indent="0">
                        <a:lnSpc>
                          <a:spcPct val="100000"/>
                        </a:lnSpc>
                      </a:pPr>
                      <a:r>
                        <a:rPr lang="en-US" sz="1050" dirty="0"/>
                        <a:t>Adult (≥18 to &lt;65 years)</a:t>
                      </a:r>
                    </a:p>
                    <a:p>
                      <a:pPr marL="117475" lvl="1" indent="0">
                        <a:lnSpc>
                          <a:spcPct val="100000"/>
                        </a:lnSpc>
                      </a:pPr>
                      <a:r>
                        <a:rPr lang="en-US" sz="1050" dirty="0"/>
                        <a:t>Geriatric (≥65 years)</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endParaRPr lang="en-US" sz="1050" dirty="0"/>
                    </a:p>
                    <a:p>
                      <a:pPr algn="ctr">
                        <a:lnSpc>
                          <a:spcPct val="100000"/>
                        </a:lnSpc>
                      </a:pPr>
                      <a:r>
                        <a:rPr lang="en-US" sz="1050" dirty="0"/>
                        <a:t>10 (11.6)</a:t>
                      </a:r>
                    </a:p>
                    <a:p>
                      <a:pPr algn="ctr">
                        <a:lnSpc>
                          <a:spcPct val="100000"/>
                        </a:lnSpc>
                      </a:pPr>
                      <a:r>
                        <a:rPr lang="en-US" sz="1050" dirty="0"/>
                        <a:t>74 (86.0)</a:t>
                      </a:r>
                    </a:p>
                    <a:p>
                      <a:pPr algn="ctr">
                        <a:lnSpc>
                          <a:spcPct val="100000"/>
                        </a:lnSpc>
                      </a:pPr>
                      <a:r>
                        <a:rPr lang="en-US" sz="1050" dirty="0"/>
                        <a:t>2 (2.3)</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endParaRPr lang="en-US" sz="1050" dirty="0"/>
                    </a:p>
                    <a:p>
                      <a:pPr algn="ctr">
                        <a:lnSpc>
                          <a:spcPct val="100000"/>
                        </a:lnSpc>
                      </a:pPr>
                      <a:r>
                        <a:rPr lang="en-US" sz="1050" dirty="0"/>
                        <a:t>11 (7.3)</a:t>
                      </a:r>
                    </a:p>
                    <a:p>
                      <a:pPr algn="ctr">
                        <a:lnSpc>
                          <a:spcPct val="100000"/>
                        </a:lnSpc>
                      </a:pPr>
                      <a:r>
                        <a:rPr lang="en-US" sz="1050" dirty="0"/>
                        <a:t>136 (90.1)</a:t>
                      </a:r>
                    </a:p>
                    <a:p>
                      <a:pPr algn="ctr">
                        <a:lnSpc>
                          <a:spcPct val="100000"/>
                        </a:lnSpc>
                      </a:pPr>
                      <a:r>
                        <a:rPr lang="en-US" sz="1050" dirty="0"/>
                        <a:t>4 (2.6)</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endParaRPr lang="en-US" sz="1050" dirty="0"/>
                    </a:p>
                    <a:p>
                      <a:pPr algn="ctr">
                        <a:lnSpc>
                          <a:spcPct val="100000"/>
                        </a:lnSpc>
                      </a:pPr>
                      <a:r>
                        <a:rPr lang="en-US" sz="1050" dirty="0"/>
                        <a:t>9 (6.5)</a:t>
                      </a:r>
                    </a:p>
                    <a:p>
                      <a:pPr algn="ctr">
                        <a:lnSpc>
                          <a:spcPct val="100000"/>
                        </a:lnSpc>
                      </a:pPr>
                      <a:r>
                        <a:rPr lang="en-US" sz="1050" dirty="0"/>
                        <a:t>125 (90.6)</a:t>
                      </a:r>
                    </a:p>
                    <a:p>
                      <a:pPr algn="ctr">
                        <a:lnSpc>
                          <a:spcPct val="100000"/>
                        </a:lnSpc>
                      </a:pPr>
                      <a:r>
                        <a:rPr lang="en-US" sz="1050" dirty="0"/>
                        <a:t>4 (2.9)</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7487126"/>
                  </a:ext>
                </a:extLst>
              </a:tr>
              <a:tr h="235073">
                <a:tc>
                  <a:txBody>
                    <a:bodyPr/>
                    <a:lstStyle/>
                    <a:p>
                      <a:pPr marL="0" lvl="1" indent="0">
                        <a:lnSpc>
                          <a:spcPct val="100000"/>
                        </a:lnSpc>
                      </a:pPr>
                      <a:r>
                        <a:rPr lang="en-US" sz="1050" b="1" dirty="0"/>
                        <a:t>Sex, female, n (%)</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en-US" sz="1050" dirty="0"/>
                        <a:t>54 (62.8)</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en-US" sz="1050" dirty="0"/>
                        <a:t>86 (57.0)</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en-US" sz="1050" dirty="0"/>
                        <a:t>81 (58.7)</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8222319"/>
                  </a:ext>
                </a:extLst>
              </a:tr>
              <a:tr h="939350">
                <a:tc>
                  <a:txBody>
                    <a:bodyPr/>
                    <a:lstStyle/>
                    <a:p>
                      <a:pPr marL="0" lvl="1" indent="0">
                        <a:lnSpc>
                          <a:spcPct val="100000"/>
                        </a:lnSpc>
                      </a:pPr>
                      <a:r>
                        <a:rPr lang="en-US" sz="1050" b="1" dirty="0"/>
                        <a:t>Race, n (%)</a:t>
                      </a:r>
                    </a:p>
                    <a:p>
                      <a:pPr marL="117475" lvl="1" indent="0">
                        <a:lnSpc>
                          <a:spcPct val="100000"/>
                        </a:lnSpc>
                      </a:pPr>
                      <a:r>
                        <a:rPr lang="en-US" sz="1050" dirty="0"/>
                        <a:t>White</a:t>
                      </a:r>
                    </a:p>
                    <a:p>
                      <a:pPr marL="117475" lvl="1" indent="0">
                        <a:lnSpc>
                          <a:spcPct val="100000"/>
                        </a:lnSpc>
                      </a:pPr>
                      <a:r>
                        <a:rPr lang="en-US" sz="1050" dirty="0"/>
                        <a:t>Black</a:t>
                      </a:r>
                    </a:p>
                    <a:p>
                      <a:pPr marL="117475" lvl="1" indent="0">
                        <a:lnSpc>
                          <a:spcPct val="100000"/>
                        </a:lnSpc>
                      </a:pPr>
                      <a:r>
                        <a:rPr lang="en-US" sz="1050" dirty="0"/>
                        <a:t>Asian</a:t>
                      </a:r>
                    </a:p>
                    <a:p>
                      <a:pPr marL="117475" lvl="1" indent="0">
                        <a:lnSpc>
                          <a:spcPct val="100000"/>
                        </a:lnSpc>
                      </a:pPr>
                      <a:r>
                        <a:rPr lang="en-US" sz="1050" dirty="0"/>
                        <a:t>Other or not reported</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endParaRPr lang="en-US" sz="1050" dirty="0"/>
                    </a:p>
                    <a:p>
                      <a:pPr algn="ctr">
                        <a:lnSpc>
                          <a:spcPct val="100000"/>
                        </a:lnSpc>
                      </a:pPr>
                      <a:r>
                        <a:rPr lang="en-US" sz="1050" dirty="0"/>
                        <a:t>72 (83.7)</a:t>
                      </a:r>
                    </a:p>
                    <a:p>
                      <a:pPr algn="ctr">
                        <a:lnSpc>
                          <a:spcPct val="100000"/>
                        </a:lnSpc>
                      </a:pPr>
                      <a:r>
                        <a:rPr lang="en-US" sz="1050" dirty="0"/>
                        <a:t>1 (1.2)</a:t>
                      </a:r>
                    </a:p>
                    <a:p>
                      <a:pPr algn="ctr">
                        <a:lnSpc>
                          <a:spcPct val="100000"/>
                        </a:lnSpc>
                      </a:pPr>
                      <a:r>
                        <a:rPr lang="en-US" sz="1050" dirty="0"/>
                        <a:t>9 (10.5)</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4 (4.7)</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endParaRPr lang="en-US" sz="1050" dirty="0"/>
                    </a:p>
                    <a:p>
                      <a:pPr algn="ctr">
                        <a:lnSpc>
                          <a:spcPct val="100000"/>
                        </a:lnSpc>
                      </a:pPr>
                      <a:r>
                        <a:rPr lang="en-US" sz="1050" dirty="0"/>
                        <a:t>138 (91.4)</a:t>
                      </a:r>
                    </a:p>
                    <a:p>
                      <a:pPr algn="ctr">
                        <a:lnSpc>
                          <a:spcPct val="100000"/>
                        </a:lnSpc>
                      </a:pPr>
                      <a:r>
                        <a:rPr lang="en-US" sz="1050" dirty="0"/>
                        <a:t>0</a:t>
                      </a:r>
                    </a:p>
                    <a:p>
                      <a:pPr algn="ctr">
                        <a:lnSpc>
                          <a:spcPct val="100000"/>
                        </a:lnSpc>
                      </a:pPr>
                      <a:r>
                        <a:rPr lang="en-US" sz="1050" dirty="0"/>
                        <a:t>8 (5.3)</a:t>
                      </a:r>
                    </a:p>
                    <a:p>
                      <a:pPr algn="ctr">
                        <a:lnSpc>
                          <a:spcPct val="100000"/>
                        </a:lnSpc>
                      </a:pPr>
                      <a:r>
                        <a:rPr lang="en-US" sz="1050" dirty="0"/>
                        <a:t>5 (3.3)</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endParaRPr lang="en-US" sz="1050" dirty="0"/>
                    </a:p>
                    <a:p>
                      <a:pPr algn="ctr">
                        <a:lnSpc>
                          <a:spcPct val="100000"/>
                        </a:lnSpc>
                      </a:pPr>
                      <a:r>
                        <a:rPr lang="en-US" sz="1050" dirty="0"/>
                        <a:t>127 (92.0)</a:t>
                      </a:r>
                    </a:p>
                    <a:p>
                      <a:pPr algn="ctr">
                        <a:lnSpc>
                          <a:spcPct val="100000"/>
                        </a:lnSpc>
                      </a:pPr>
                      <a:r>
                        <a:rPr lang="en-US" sz="1050" dirty="0"/>
                        <a:t>0</a:t>
                      </a:r>
                    </a:p>
                    <a:p>
                      <a:pPr algn="ctr">
                        <a:lnSpc>
                          <a:spcPct val="100000"/>
                        </a:lnSpc>
                      </a:pPr>
                      <a:r>
                        <a:rPr lang="en-US" sz="1050" dirty="0"/>
                        <a:t>7 (5.1)</a:t>
                      </a:r>
                    </a:p>
                    <a:p>
                      <a:pPr algn="ctr">
                        <a:lnSpc>
                          <a:spcPct val="100000"/>
                        </a:lnSpc>
                      </a:pPr>
                      <a:r>
                        <a:rPr lang="en-US" sz="1050" dirty="0"/>
                        <a:t>4 (2.9)</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777305"/>
                  </a:ext>
                </a:extLst>
              </a:tr>
              <a:tr h="235073">
                <a:tc>
                  <a:txBody>
                    <a:bodyPr/>
                    <a:lstStyle/>
                    <a:p>
                      <a:pPr marL="0" marR="0" lvl="1" indent="3175" algn="l" defTabSz="457200" rtl="0" eaLnBrk="1" fontAlgn="auto" latinLnBrk="0" hangingPunct="1">
                        <a:lnSpc>
                          <a:spcPct val="100000"/>
                        </a:lnSpc>
                        <a:spcBef>
                          <a:spcPts val="0"/>
                        </a:spcBef>
                        <a:spcAft>
                          <a:spcPts val="0"/>
                        </a:spcAft>
                        <a:buClrTx/>
                        <a:buSzTx/>
                        <a:buFontTx/>
                        <a:buNone/>
                        <a:tabLst/>
                        <a:defRPr/>
                      </a:pPr>
                      <a:r>
                        <a:rPr lang="en-US" sz="1050" b="1" dirty="0"/>
                        <a:t>BMI, mean (SD) kg/m</a:t>
                      </a:r>
                      <a:r>
                        <a:rPr lang="en-US" sz="1050" b="1" baseline="30000" dirty="0"/>
                        <a:t>2</a:t>
                      </a:r>
                      <a:r>
                        <a:rPr lang="en-US" sz="1050" b="1" dirty="0"/>
                        <a:t> </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en-US" sz="1050" dirty="0"/>
                        <a:t>27.4 (6.4)</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en-US" sz="1050" dirty="0"/>
                        <a:t>27.1 (5.5)</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lang="en-US" sz="1050" dirty="0"/>
                        <a:t>27.1 (5.4)</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1658403"/>
                  </a:ext>
                </a:extLst>
              </a:tr>
              <a:tr h="586693">
                <a:tc>
                  <a:txBody>
                    <a:bodyPr/>
                    <a:lstStyle/>
                    <a:p>
                      <a:pPr marL="0" lvl="1" indent="0">
                        <a:lnSpc>
                          <a:spcPct val="100000"/>
                        </a:lnSpc>
                      </a:pPr>
                      <a:r>
                        <a:rPr lang="en-US" sz="1050" b="1" dirty="0"/>
                        <a:t>Current treatment regimen, n (%)</a:t>
                      </a:r>
                    </a:p>
                    <a:p>
                      <a:pPr marL="117475" lvl="1" indent="0">
                        <a:lnSpc>
                          <a:spcPct val="100000"/>
                        </a:lnSpc>
                      </a:pPr>
                      <a:r>
                        <a:rPr lang="en-US" sz="1050" dirty="0"/>
                        <a:t>On-demand only</a:t>
                      </a:r>
                    </a:p>
                    <a:p>
                      <a:pPr marL="117475" marR="0" lvl="1" indent="0" algn="l" defTabSz="457200" rtl="0" eaLnBrk="1" fontAlgn="auto" latinLnBrk="0" hangingPunct="1">
                        <a:lnSpc>
                          <a:spcPct val="100000"/>
                        </a:lnSpc>
                        <a:spcBef>
                          <a:spcPts val="0"/>
                        </a:spcBef>
                        <a:spcAft>
                          <a:spcPts val="0"/>
                        </a:spcAft>
                        <a:buClrTx/>
                        <a:buSzTx/>
                        <a:buFontTx/>
                        <a:buNone/>
                        <a:tabLst/>
                        <a:defRPr/>
                      </a:pPr>
                      <a:r>
                        <a:rPr lang="en-US" sz="1050" dirty="0"/>
                        <a:t>On-demand plus prophylaxis</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endParaRPr lang="en-US" sz="1050" dirty="0"/>
                    </a:p>
                    <a:p>
                      <a:pPr algn="ctr">
                        <a:lnSpc>
                          <a:spcPct val="100000"/>
                        </a:lnSpc>
                      </a:pPr>
                      <a:r>
                        <a:rPr lang="en-US" sz="1050" dirty="0"/>
                        <a:t>67 (77.9)</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19 (22.1)</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endParaRPr lang="en-US" sz="1050" dirty="0"/>
                    </a:p>
                    <a:p>
                      <a:pPr algn="ctr">
                        <a:lnSpc>
                          <a:spcPct val="100000"/>
                        </a:lnSpc>
                      </a:pPr>
                      <a:r>
                        <a:rPr lang="en-US" sz="1050" dirty="0"/>
                        <a:t>130 (86.1)</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21 (13.9)</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endParaRPr lang="en-US" sz="1050" dirty="0"/>
                    </a:p>
                    <a:p>
                      <a:pPr algn="ctr">
                        <a:lnSpc>
                          <a:spcPct val="100000"/>
                        </a:lnSpc>
                      </a:pPr>
                      <a:r>
                        <a:rPr lang="en-US" sz="1050" dirty="0"/>
                        <a:t>120 (87.0)</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18 (13.0)</a:t>
                      </a:r>
                    </a:p>
                  </a:txBody>
                  <a:tcPr marT="27432"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89953148"/>
                  </a:ext>
                </a:extLst>
              </a:tr>
            </a:tbl>
          </a:graphicData>
        </a:graphic>
      </p:graphicFrame>
      <p:sp>
        <p:nvSpPr>
          <p:cNvPr id="3" name="Footer Placeholder 2">
            <a:extLst>
              <a:ext uri="{FF2B5EF4-FFF2-40B4-BE49-F238E27FC236}">
                <a16:creationId xmlns:a16="http://schemas.microsoft.com/office/drawing/2014/main" id="{16044E5A-AB9B-398C-9937-814C5C233936}"/>
              </a:ext>
            </a:extLst>
          </p:cNvPr>
          <p:cNvSpPr>
            <a:spLocks noGrp="1"/>
          </p:cNvSpPr>
          <p:nvPr>
            <p:ph type="ftr" sz="quarter" idx="3"/>
          </p:nvPr>
        </p:nvSpPr>
        <p:spPr/>
        <p:txBody>
          <a:bodyPr/>
          <a:lstStyle/>
          <a:p>
            <a:pPr>
              <a:lnSpc>
                <a:spcPct val="100000"/>
              </a:lnSpc>
            </a:pPr>
            <a:r>
              <a:rPr lang="en-US" sz="700" dirty="0">
                <a:solidFill>
                  <a:schemeClr val="tx1">
                    <a:lumMod val="60000"/>
                    <a:lumOff val="40000"/>
                  </a:schemeClr>
                </a:solidFill>
                <a:latin typeface="Arial "/>
              </a:rPr>
              <a:t>BMI, body mass index; SD, standard deviation.</a:t>
            </a:r>
          </a:p>
        </p:txBody>
      </p:sp>
    </p:spTree>
    <p:extLst>
      <p:ext uri="{BB962C8B-B14F-4D97-AF65-F5344CB8AC3E}">
        <p14:creationId xmlns:p14="http://schemas.microsoft.com/office/powerpoint/2010/main" val="1871200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A5557-8A8A-7814-793C-3369940095ED}"/>
              </a:ext>
            </a:extLst>
          </p:cNvPr>
          <p:cNvSpPr>
            <a:spLocks noGrp="1"/>
          </p:cNvSpPr>
          <p:nvPr>
            <p:ph type="title"/>
          </p:nvPr>
        </p:nvSpPr>
        <p:spPr/>
        <p:txBody>
          <a:bodyPr/>
          <a:lstStyle/>
          <a:p>
            <a:r>
              <a:rPr lang="en-US" dirty="0"/>
              <a:t>Pooled Safety</a:t>
            </a:r>
            <a:endParaRPr lang="en-US" strike="sngStrike" dirty="0">
              <a:solidFill>
                <a:srgbClr val="FF0000"/>
              </a:solidFill>
            </a:endParaRPr>
          </a:p>
        </p:txBody>
      </p:sp>
      <p:sp>
        <p:nvSpPr>
          <p:cNvPr id="4" name="Slide Number Placeholder 3">
            <a:extLst>
              <a:ext uri="{FF2B5EF4-FFF2-40B4-BE49-F238E27FC236}">
                <a16:creationId xmlns:a16="http://schemas.microsoft.com/office/drawing/2014/main" id="{5D37BABD-D4AD-709B-B881-1F274D57200F}"/>
              </a:ext>
            </a:extLst>
          </p:cNvPr>
          <p:cNvSpPr>
            <a:spLocks noGrp="1"/>
          </p:cNvSpPr>
          <p:nvPr>
            <p:ph type="sldNum" sz="quarter" idx="4"/>
          </p:nvPr>
        </p:nvSpPr>
        <p:spPr/>
        <p:txBody>
          <a:bodyPr/>
          <a:lstStyle/>
          <a:p>
            <a:fld id="{CA8081DE-3010-4FA2-AAF2-9639CD890589}" type="slidenum">
              <a:rPr lang="en-US" smtClean="0"/>
              <a:pPr/>
              <a:t>8</a:t>
            </a:fld>
            <a:endParaRPr lang="en-US" dirty="0"/>
          </a:p>
        </p:txBody>
      </p:sp>
      <p:graphicFrame>
        <p:nvGraphicFramePr>
          <p:cNvPr id="7" name="Table 6">
            <a:extLst>
              <a:ext uri="{FF2B5EF4-FFF2-40B4-BE49-F238E27FC236}">
                <a16:creationId xmlns:a16="http://schemas.microsoft.com/office/drawing/2014/main" id="{F1A39E70-D9A7-5135-6550-A545F5CD0CEA}"/>
              </a:ext>
            </a:extLst>
          </p:cNvPr>
          <p:cNvGraphicFramePr>
            <a:graphicFrameLocks noGrp="1"/>
          </p:cNvGraphicFramePr>
          <p:nvPr>
            <p:extLst>
              <p:ext uri="{D42A27DB-BD31-4B8C-83A1-F6EECF244321}">
                <p14:modId xmlns:p14="http://schemas.microsoft.com/office/powerpoint/2010/main" val="3294456001"/>
              </p:ext>
            </p:extLst>
          </p:nvPr>
        </p:nvGraphicFramePr>
        <p:xfrm>
          <a:off x="395288" y="1078412"/>
          <a:ext cx="8353427" cy="3220544"/>
        </p:xfrm>
        <a:graphic>
          <a:graphicData uri="http://schemas.openxmlformats.org/drawingml/2006/table">
            <a:tbl>
              <a:tblPr firstRow="1" bandRow="1">
                <a:tableStyleId>{073A0DAA-6AF3-43AB-8588-CEC1D06C72B9}</a:tableStyleId>
              </a:tblPr>
              <a:tblGrid>
                <a:gridCol w="3205715">
                  <a:extLst>
                    <a:ext uri="{9D8B030D-6E8A-4147-A177-3AD203B41FA5}">
                      <a16:colId xmlns:a16="http://schemas.microsoft.com/office/drawing/2014/main" val="367897034"/>
                    </a:ext>
                  </a:extLst>
                </a:gridCol>
                <a:gridCol w="1715904">
                  <a:extLst>
                    <a:ext uri="{9D8B030D-6E8A-4147-A177-3AD203B41FA5}">
                      <a16:colId xmlns:a16="http://schemas.microsoft.com/office/drawing/2014/main" val="1599709424"/>
                    </a:ext>
                  </a:extLst>
                </a:gridCol>
                <a:gridCol w="1715904">
                  <a:extLst>
                    <a:ext uri="{9D8B030D-6E8A-4147-A177-3AD203B41FA5}">
                      <a16:colId xmlns:a16="http://schemas.microsoft.com/office/drawing/2014/main" val="164729824"/>
                    </a:ext>
                  </a:extLst>
                </a:gridCol>
                <a:gridCol w="1715904">
                  <a:extLst>
                    <a:ext uri="{9D8B030D-6E8A-4147-A177-3AD203B41FA5}">
                      <a16:colId xmlns:a16="http://schemas.microsoft.com/office/drawing/2014/main" val="3743312443"/>
                    </a:ext>
                  </a:extLst>
                </a:gridCol>
              </a:tblGrid>
              <a:tr h="723401">
                <a:tc>
                  <a:txBody>
                    <a:bodyPr/>
                    <a:lstStyle/>
                    <a:p>
                      <a:pPr marL="0" marR="0" algn="l" defTabSz="457200" rtl="0" eaLnBrk="1" latinLnBrk="0" hangingPunct="1">
                        <a:lnSpc>
                          <a:spcPct val="150000"/>
                        </a:lnSpc>
                        <a:spcBef>
                          <a:spcPts val="1200"/>
                        </a:spcBef>
                        <a:spcAft>
                          <a:spcPts val="0"/>
                        </a:spcAft>
                      </a:pPr>
                      <a:r>
                        <a:rPr lang="en-US" sz="1200" b="1" kern="100" dirty="0">
                          <a:solidFill>
                            <a:schemeClr val="dk1"/>
                          </a:solidFill>
                          <a:effectLst/>
                          <a:latin typeface="Arial (Body)"/>
                          <a:ea typeface="+mn-ea"/>
                          <a:cs typeface="+mn-cs"/>
                        </a:rPr>
                        <a:t>Number of participants, n (%) </a:t>
                      </a:r>
                    </a:p>
                  </a:txBody>
                  <a:tcPr anchor="ctr">
                    <a:lnB w="12700" cap="flat" cmpd="sng" algn="ctr">
                      <a:solidFill>
                        <a:schemeClr val="tx1"/>
                      </a:solidFill>
                      <a:prstDash val="solid"/>
                      <a:round/>
                      <a:headEnd type="none" w="med" len="med"/>
                      <a:tailEnd type="none" w="med" len="med"/>
                    </a:lnB>
                    <a:noFill/>
                  </a:tcPr>
                </a:tc>
                <a:tc>
                  <a:txBody>
                    <a:bodyPr/>
                    <a:lstStyle/>
                    <a:p>
                      <a:pPr algn="ctr"/>
                      <a:r>
                        <a:rPr lang="en-US" sz="1200" dirty="0">
                          <a:latin typeface="Arial (Body)"/>
                        </a:rPr>
                        <a:t>Sebetralstat 300 mg</a:t>
                      </a:r>
                    </a:p>
                    <a:p>
                      <a:pPr algn="ctr"/>
                      <a:r>
                        <a:rPr lang="en-US" sz="1200" dirty="0">
                          <a:latin typeface="Arial (Body)"/>
                        </a:rPr>
                        <a:t>(n=86)</a:t>
                      </a:r>
                    </a:p>
                  </a:txBody>
                  <a:tcPr anchor="ctr">
                    <a:lnB w="12700" cap="flat" cmpd="sng" algn="ctr">
                      <a:solidFill>
                        <a:schemeClr val="tx1"/>
                      </a:solidFill>
                      <a:prstDash val="solid"/>
                      <a:round/>
                      <a:headEnd type="none" w="med" len="med"/>
                      <a:tailEnd type="none" w="med" len="med"/>
                    </a:lnB>
                    <a:solidFill>
                      <a:schemeClr val="accent4"/>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latin typeface="Arial (Body)"/>
                        </a:rPr>
                        <a:t>Sebetralstat 600 mg</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latin typeface="Arial (Body)"/>
                        </a:rPr>
                        <a:t>(n=151)</a:t>
                      </a:r>
                    </a:p>
                  </a:txBody>
                  <a:tcPr anchor="ctr">
                    <a:lnB w="12700" cap="flat" cmpd="sng" algn="ctr">
                      <a:solidFill>
                        <a:schemeClr val="tx1"/>
                      </a:solidFill>
                      <a:prstDash val="solid"/>
                      <a:round/>
                      <a:headEnd type="none" w="med" len="med"/>
                      <a:tailEnd type="none" w="med" len="med"/>
                    </a:lnB>
                    <a:solidFill>
                      <a:srgbClr val="094066"/>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latin typeface="Arial (Body)"/>
                        </a:rPr>
                        <a:t>Placebo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latin typeface="Arial (Body)"/>
                        </a:rPr>
                        <a:t>(n=138)</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951568"/>
                  </a:ext>
                </a:extLst>
              </a:tr>
              <a:tr h="578721">
                <a:tc>
                  <a:txBody>
                    <a:bodyPr/>
                    <a:lstStyle/>
                    <a:p>
                      <a:pPr marL="0" marR="0">
                        <a:lnSpc>
                          <a:spcPct val="100000"/>
                        </a:lnSpc>
                        <a:spcBef>
                          <a:spcPts val="0"/>
                        </a:spcBef>
                        <a:spcAft>
                          <a:spcPts val="0"/>
                        </a:spcAft>
                      </a:pPr>
                      <a:r>
                        <a:rPr lang="en-US" sz="1200" b="0" kern="100" dirty="0">
                          <a:solidFill>
                            <a:schemeClr val="dk1"/>
                          </a:solidFill>
                          <a:effectLst/>
                          <a:latin typeface="Arial (Body)"/>
                          <a:ea typeface="+mn-ea"/>
                          <a:cs typeface="+mn-cs"/>
                        </a:rPr>
                        <a:t>Any TEAE</a:t>
                      </a:r>
                    </a:p>
                    <a:p>
                      <a:pPr marL="119063" marR="0" indent="0">
                        <a:lnSpc>
                          <a:spcPct val="100000"/>
                        </a:lnSpc>
                        <a:spcBef>
                          <a:spcPts val="0"/>
                        </a:spcBef>
                        <a:spcAft>
                          <a:spcPts val="0"/>
                        </a:spcAft>
                      </a:pPr>
                      <a:r>
                        <a:rPr lang="en-US" sz="1200" b="1" kern="100" dirty="0">
                          <a:solidFill>
                            <a:schemeClr val="dk1"/>
                          </a:solidFill>
                          <a:effectLst/>
                          <a:latin typeface="Arial (Body)"/>
                          <a:ea typeface="+mn-ea"/>
                          <a:cs typeface="+mn-cs"/>
                        </a:rPr>
                        <a:t>Treatment-related TEAE</a:t>
                      </a:r>
                      <a:r>
                        <a:rPr lang="en-US" sz="1200" b="1" kern="100" baseline="30000" dirty="0">
                          <a:effectLst/>
                          <a:latin typeface="Arial (Body)"/>
                        </a:rPr>
                        <a:t>a</a:t>
                      </a:r>
                      <a:endParaRPr lang="en-US" sz="1200" b="1" kern="100" dirty="0">
                        <a:solidFill>
                          <a:schemeClr val="dk1"/>
                        </a:solidFill>
                        <a:effectLst/>
                        <a:latin typeface="Arial (Body)"/>
                        <a:ea typeface="+mn-ea"/>
                        <a:cs typeface="+mn-cs"/>
                      </a:endParaRPr>
                    </a:p>
                  </a:txBody>
                  <a:tcPr marL="68580" marR="68580"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1200" b="0" kern="100" dirty="0">
                          <a:effectLst/>
                          <a:latin typeface="Arial (Body)"/>
                          <a:ea typeface="+mn-ea"/>
                          <a:cs typeface="+mn-cs"/>
                        </a:rPr>
                        <a:t>17 (19.8)</a:t>
                      </a:r>
                    </a:p>
                    <a:p>
                      <a:pPr marL="0" marR="0" algn="ctr">
                        <a:lnSpc>
                          <a:spcPct val="100000"/>
                        </a:lnSpc>
                        <a:spcBef>
                          <a:spcPts val="0"/>
                        </a:spcBef>
                        <a:spcAft>
                          <a:spcPts val="0"/>
                        </a:spcAft>
                      </a:pPr>
                      <a:r>
                        <a:rPr lang="en-US" sz="1200" b="1" kern="100" dirty="0">
                          <a:effectLst/>
                          <a:latin typeface="Arial (Body)"/>
                          <a:ea typeface="+mn-ea"/>
                          <a:cs typeface="+mn-cs"/>
                        </a:rPr>
                        <a:t>2 (2.3)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1200" b="0" kern="100" dirty="0">
                          <a:effectLst/>
                          <a:latin typeface="Arial (Body)"/>
                          <a:ea typeface="+mn-ea"/>
                          <a:cs typeface="+mn-cs"/>
                        </a:rPr>
                        <a:t>28 (18.5)</a:t>
                      </a:r>
                    </a:p>
                    <a:p>
                      <a:pPr marL="0" marR="0" algn="ctr">
                        <a:lnSpc>
                          <a:spcPct val="100000"/>
                        </a:lnSpc>
                        <a:spcBef>
                          <a:spcPts val="0"/>
                        </a:spcBef>
                        <a:spcAft>
                          <a:spcPts val="0"/>
                        </a:spcAft>
                      </a:pPr>
                      <a:r>
                        <a:rPr lang="en-US" sz="1200" b="1" kern="100" dirty="0">
                          <a:effectLst/>
                          <a:latin typeface="Arial (Body)"/>
                          <a:ea typeface="+mn-ea"/>
                          <a:cs typeface="+mn-cs"/>
                        </a:rPr>
                        <a:t>6 (4.0)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1200" b="0" kern="100" dirty="0">
                          <a:effectLst/>
                          <a:latin typeface="Arial (Body)"/>
                          <a:ea typeface="Aptos" panose="020B0004020202020204" pitchFamily="34" charset="0"/>
                          <a:cs typeface="Aptos" panose="020B0004020202020204" pitchFamily="34" charset="0"/>
                        </a:rPr>
                        <a:t>24 (17.4)</a:t>
                      </a:r>
                    </a:p>
                    <a:p>
                      <a:pPr marL="0" marR="0" algn="ctr">
                        <a:lnSpc>
                          <a:spcPct val="100000"/>
                        </a:lnSpc>
                        <a:spcBef>
                          <a:spcPts val="0"/>
                        </a:spcBef>
                        <a:spcAft>
                          <a:spcPts val="0"/>
                        </a:spcAft>
                      </a:pPr>
                      <a:r>
                        <a:rPr lang="en-US" sz="1200" b="1" kern="100" dirty="0">
                          <a:effectLst/>
                          <a:latin typeface="Arial (Body)"/>
                          <a:ea typeface="Aptos" panose="020B0004020202020204" pitchFamily="34" charset="0"/>
                          <a:cs typeface="Aptos" panose="020B0004020202020204" pitchFamily="34" charset="0"/>
                        </a:rPr>
                        <a:t>6 (4.3)</a:t>
                      </a:r>
                    </a:p>
                  </a:txBody>
                  <a:tcPr marL="68580" marR="68580" marT="0"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7723482"/>
                  </a:ext>
                </a:extLst>
              </a:tr>
              <a:tr h="578721">
                <a:tc>
                  <a:txBody>
                    <a:bodyPr/>
                    <a:lstStyle/>
                    <a:p>
                      <a:pPr marL="0" marR="0">
                        <a:lnSpc>
                          <a:spcPct val="100000"/>
                        </a:lnSpc>
                        <a:spcBef>
                          <a:spcPts val="0"/>
                        </a:spcBef>
                        <a:spcAft>
                          <a:spcPts val="0"/>
                        </a:spcAft>
                      </a:pPr>
                      <a:r>
                        <a:rPr lang="en-US" sz="1200" b="0" kern="100" dirty="0">
                          <a:effectLst/>
                          <a:latin typeface="Arial (Body)"/>
                        </a:rPr>
                        <a:t>Any serious TEAE</a:t>
                      </a:r>
                    </a:p>
                    <a:p>
                      <a:pPr marL="119063" marR="0" indent="0">
                        <a:lnSpc>
                          <a:spcPct val="100000"/>
                        </a:lnSpc>
                        <a:spcBef>
                          <a:spcPts val="0"/>
                        </a:spcBef>
                        <a:spcAft>
                          <a:spcPts val="0"/>
                        </a:spcAft>
                      </a:pPr>
                      <a:r>
                        <a:rPr lang="en-US" sz="1200" b="1" kern="100" dirty="0">
                          <a:effectLst/>
                          <a:latin typeface="Arial (Body)"/>
                        </a:rPr>
                        <a:t>Treatment-related serious TEAE</a:t>
                      </a:r>
                      <a:r>
                        <a:rPr lang="en-US" sz="1200" b="1" kern="100" baseline="30000" dirty="0">
                          <a:effectLst/>
                          <a:latin typeface="Arial (Body)"/>
                        </a:rPr>
                        <a:t>b</a:t>
                      </a:r>
                      <a:endParaRPr lang="en-US" sz="1200" b="1" kern="100" baseline="30000" dirty="0">
                        <a:effectLst/>
                        <a:latin typeface="Arial (Body)"/>
                        <a:ea typeface="Aptos" panose="020B0004020202020204" pitchFamily="34" charset="0"/>
                        <a:cs typeface="Aptos" panose="020B0004020202020204" pitchFamily="34" charset="0"/>
                      </a:endParaRPr>
                    </a:p>
                  </a:txBody>
                  <a:tcPr marL="68580" marR="68580"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1200" kern="100" dirty="0">
                          <a:effectLst/>
                          <a:latin typeface="Arial (Body)"/>
                        </a:rPr>
                        <a:t>1 (1.2)</a:t>
                      </a:r>
                      <a:r>
                        <a:rPr lang="en-US" sz="1200" kern="100" baseline="30000" dirty="0">
                          <a:effectLst/>
                          <a:latin typeface="Arial (Body)"/>
                        </a:rPr>
                        <a:t>d</a:t>
                      </a:r>
                      <a:endParaRPr lang="en-US" sz="1200" kern="100" dirty="0">
                        <a:effectLst/>
                        <a:latin typeface="Arial (Body)"/>
                      </a:endParaRPr>
                    </a:p>
                    <a:p>
                      <a:pPr marL="0" marR="0" algn="ctr">
                        <a:lnSpc>
                          <a:spcPct val="100000"/>
                        </a:lnSpc>
                        <a:spcBef>
                          <a:spcPts val="0"/>
                        </a:spcBef>
                        <a:spcAft>
                          <a:spcPts val="0"/>
                        </a:spcAft>
                      </a:pPr>
                      <a:r>
                        <a:rPr lang="en-US" sz="1200" b="1" kern="100" dirty="0">
                          <a:effectLst/>
                          <a:latin typeface="Arial (Body)"/>
                        </a:rPr>
                        <a:t>0</a:t>
                      </a:r>
                      <a:endParaRPr lang="en-US" sz="1200" b="1" kern="100" dirty="0">
                        <a:effectLst/>
                        <a:latin typeface="Arial (Body)"/>
                        <a:ea typeface="+mn-ea"/>
                        <a:cs typeface="+mn-c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1200" kern="100" dirty="0">
                          <a:effectLst/>
                          <a:latin typeface="Arial (Body)"/>
                        </a:rPr>
                        <a:t>2 (1.3)</a:t>
                      </a:r>
                    </a:p>
                    <a:p>
                      <a:pPr marL="0" marR="0" algn="ctr">
                        <a:lnSpc>
                          <a:spcPct val="100000"/>
                        </a:lnSpc>
                        <a:spcBef>
                          <a:spcPts val="0"/>
                        </a:spcBef>
                        <a:spcAft>
                          <a:spcPts val="0"/>
                        </a:spcAft>
                      </a:pPr>
                      <a:r>
                        <a:rPr lang="en-US" sz="1200" b="1" kern="100" dirty="0">
                          <a:effectLst/>
                          <a:latin typeface="Arial (Body)"/>
                        </a:rPr>
                        <a:t>0</a:t>
                      </a:r>
                      <a:endParaRPr lang="en-US" sz="1200" b="1" kern="100" dirty="0">
                        <a:effectLst/>
                        <a:latin typeface="Arial (Body)"/>
                        <a:ea typeface="+mn-ea"/>
                        <a:cs typeface="+mn-c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1200" kern="100" dirty="0">
                          <a:effectLst/>
                          <a:latin typeface="Arial (Body)"/>
                        </a:rPr>
                        <a:t>0</a:t>
                      </a:r>
                    </a:p>
                    <a:p>
                      <a:pPr marL="0" marR="0" algn="ctr">
                        <a:lnSpc>
                          <a:spcPct val="100000"/>
                        </a:lnSpc>
                        <a:spcBef>
                          <a:spcPts val="0"/>
                        </a:spcBef>
                        <a:spcAft>
                          <a:spcPts val="0"/>
                        </a:spcAft>
                      </a:pPr>
                      <a:r>
                        <a:rPr lang="en-US" sz="1200" b="1" kern="100" dirty="0">
                          <a:effectLst/>
                          <a:latin typeface="Arial (Body)"/>
                        </a:rPr>
                        <a:t>0</a:t>
                      </a:r>
                      <a:endParaRPr lang="en-US" sz="1200" b="1" kern="100" dirty="0">
                        <a:effectLst/>
                        <a:latin typeface="Arial (Body)"/>
                        <a:ea typeface="Aptos" panose="020B0004020202020204" pitchFamily="34" charset="0"/>
                        <a:cs typeface="Aptos" panose="020B0004020202020204" pitchFamily="34" charset="0"/>
                      </a:endParaRPr>
                    </a:p>
                  </a:txBody>
                  <a:tcPr marL="68580" marR="68580" marT="0"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2829889"/>
                  </a:ext>
                </a:extLst>
              </a:tr>
              <a:tr h="578721">
                <a:tc>
                  <a:txBody>
                    <a:bodyPr/>
                    <a:lstStyle/>
                    <a:p>
                      <a:pPr marL="0" marR="0">
                        <a:lnSpc>
                          <a:spcPct val="100000"/>
                        </a:lnSpc>
                        <a:spcBef>
                          <a:spcPts val="0"/>
                        </a:spcBef>
                        <a:spcAft>
                          <a:spcPts val="0"/>
                        </a:spcAft>
                      </a:pPr>
                      <a:r>
                        <a:rPr lang="en-US" sz="1200" b="0" kern="100" dirty="0">
                          <a:effectLst/>
                          <a:latin typeface="Arial (Body)"/>
                        </a:rPr>
                        <a:t>Any severe TEAE</a:t>
                      </a:r>
                    </a:p>
                    <a:p>
                      <a:pPr marL="119063" marR="0" lvl="0" indent="0" algn="l" defTabSz="457200" rtl="0" eaLnBrk="1" fontAlgn="auto" latinLnBrk="0" hangingPunct="1">
                        <a:lnSpc>
                          <a:spcPct val="100000"/>
                        </a:lnSpc>
                        <a:spcBef>
                          <a:spcPts val="0"/>
                        </a:spcBef>
                        <a:spcAft>
                          <a:spcPts val="0"/>
                        </a:spcAft>
                        <a:buClrTx/>
                        <a:buSzTx/>
                        <a:buFontTx/>
                        <a:buNone/>
                        <a:tabLst/>
                        <a:defRPr/>
                      </a:pPr>
                      <a:r>
                        <a:rPr lang="en-US" sz="1200" b="1" kern="100" dirty="0">
                          <a:effectLst/>
                          <a:latin typeface="Arial (Body)"/>
                        </a:rPr>
                        <a:t>Treatment-related severe TEAE</a:t>
                      </a:r>
                      <a:r>
                        <a:rPr lang="en-US" sz="1200" b="1" kern="100" baseline="30000" dirty="0">
                          <a:effectLst/>
                          <a:latin typeface="Arial (Body)"/>
                        </a:rPr>
                        <a:t>c</a:t>
                      </a:r>
                      <a:endParaRPr lang="en-US" sz="1200" b="1" kern="100" baseline="30000" dirty="0">
                        <a:effectLst/>
                        <a:latin typeface="Arial (Body)"/>
                        <a:ea typeface="Aptos" panose="020B0004020202020204" pitchFamily="34" charset="0"/>
                        <a:cs typeface="Aptos" panose="020B0004020202020204" pitchFamily="34" charset="0"/>
                      </a:endParaRPr>
                    </a:p>
                  </a:txBody>
                  <a:tcPr marL="68580" marR="68580"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1200" kern="100" dirty="0">
                          <a:effectLst/>
                          <a:latin typeface="Arial (Body)"/>
                        </a:rPr>
                        <a:t>1 (1.2)</a:t>
                      </a:r>
                      <a:r>
                        <a:rPr lang="en-US" sz="1200" kern="100" baseline="30000" dirty="0">
                          <a:effectLst/>
                          <a:latin typeface="Arial (Body)"/>
                        </a:rPr>
                        <a:t>d</a:t>
                      </a:r>
                    </a:p>
                    <a:p>
                      <a:pPr marL="0" marR="0" algn="ctr">
                        <a:lnSpc>
                          <a:spcPct val="100000"/>
                        </a:lnSpc>
                        <a:spcBef>
                          <a:spcPts val="0"/>
                        </a:spcBef>
                        <a:spcAft>
                          <a:spcPts val="0"/>
                        </a:spcAft>
                      </a:pPr>
                      <a:r>
                        <a:rPr lang="en-US" sz="1200" b="1" kern="100" dirty="0">
                          <a:effectLst/>
                          <a:latin typeface="Arial (Body)"/>
                          <a:ea typeface="+mn-ea"/>
                          <a:cs typeface="+mn-cs"/>
                        </a:rPr>
                        <a:t>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1200" kern="100" dirty="0">
                          <a:effectLst/>
                          <a:latin typeface="Arial (Body)"/>
                        </a:rPr>
                        <a:t>0</a:t>
                      </a:r>
                    </a:p>
                    <a:p>
                      <a:pPr marL="0" marR="0" algn="ctr">
                        <a:lnSpc>
                          <a:spcPct val="100000"/>
                        </a:lnSpc>
                        <a:spcBef>
                          <a:spcPts val="0"/>
                        </a:spcBef>
                        <a:spcAft>
                          <a:spcPts val="0"/>
                        </a:spcAft>
                      </a:pPr>
                      <a:r>
                        <a:rPr lang="en-US" sz="1200" b="1" kern="100" dirty="0">
                          <a:effectLst/>
                          <a:latin typeface="Arial (Body)"/>
                          <a:ea typeface="+mn-ea"/>
                          <a:cs typeface="+mn-cs"/>
                        </a:rPr>
                        <a:t>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0000"/>
                        </a:lnSpc>
                        <a:spcBef>
                          <a:spcPts val="0"/>
                        </a:spcBef>
                        <a:spcAft>
                          <a:spcPts val="0"/>
                        </a:spcAft>
                      </a:pPr>
                      <a:r>
                        <a:rPr lang="en-US" sz="1200" kern="100" dirty="0">
                          <a:effectLst/>
                          <a:latin typeface="Arial (Body)"/>
                        </a:rPr>
                        <a:t>0</a:t>
                      </a:r>
                    </a:p>
                    <a:p>
                      <a:pPr marL="0" marR="0" algn="ctr">
                        <a:lnSpc>
                          <a:spcPct val="100000"/>
                        </a:lnSpc>
                        <a:spcBef>
                          <a:spcPts val="0"/>
                        </a:spcBef>
                        <a:spcAft>
                          <a:spcPts val="0"/>
                        </a:spcAft>
                      </a:pPr>
                      <a:r>
                        <a:rPr lang="en-US" sz="1200" b="1" kern="100" dirty="0">
                          <a:effectLst/>
                          <a:latin typeface="Arial (Body)"/>
                        </a:rPr>
                        <a:t>0</a:t>
                      </a:r>
                    </a:p>
                  </a:txBody>
                  <a:tcPr marL="68580" marR="68580" marT="0"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44366721"/>
                  </a:ext>
                </a:extLst>
              </a:tr>
              <a:tr h="380490">
                <a:tc>
                  <a:txBody>
                    <a:bodyPr/>
                    <a:lstStyle/>
                    <a:p>
                      <a:pPr marL="0" marR="0">
                        <a:lnSpc>
                          <a:spcPct val="150000"/>
                        </a:lnSpc>
                        <a:spcBef>
                          <a:spcPts val="1200"/>
                        </a:spcBef>
                        <a:spcAft>
                          <a:spcPts val="0"/>
                        </a:spcAft>
                      </a:pPr>
                      <a:r>
                        <a:rPr lang="en-US" sz="1200" b="0" kern="100" dirty="0">
                          <a:effectLst/>
                          <a:latin typeface="Arial (Body)"/>
                        </a:rPr>
                        <a:t>Any TEAE leading to trial discontinuation</a:t>
                      </a:r>
                      <a:endParaRPr lang="en-US" sz="1200" b="0" kern="100" dirty="0">
                        <a:effectLst/>
                        <a:latin typeface="Arial (Body)"/>
                        <a:ea typeface="Aptos" panose="020B0004020202020204" pitchFamily="34" charset="0"/>
                        <a:cs typeface="Aptos" panose="020B0004020202020204" pitchFamily="34" charset="0"/>
                      </a:endParaRPr>
                    </a:p>
                  </a:txBody>
                  <a:tcPr marL="68580" marR="68580"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50000"/>
                        </a:lnSpc>
                        <a:spcBef>
                          <a:spcPts val="1200"/>
                        </a:spcBef>
                        <a:spcAft>
                          <a:spcPts val="0"/>
                        </a:spcAft>
                      </a:pPr>
                      <a:r>
                        <a:rPr lang="en-US" sz="1200" kern="100" dirty="0">
                          <a:effectLst/>
                          <a:latin typeface="Arial (Body)"/>
                        </a:rPr>
                        <a:t>0</a:t>
                      </a:r>
                      <a:endParaRPr lang="en-US" sz="1200" kern="100" dirty="0">
                        <a:effectLst/>
                        <a:latin typeface="Arial (Body)"/>
                        <a:ea typeface="+mn-ea"/>
                        <a:cs typeface="+mn-c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50000"/>
                        </a:lnSpc>
                        <a:spcBef>
                          <a:spcPts val="1200"/>
                        </a:spcBef>
                        <a:spcAft>
                          <a:spcPts val="0"/>
                        </a:spcAft>
                      </a:pPr>
                      <a:r>
                        <a:rPr lang="en-US" sz="1200" kern="100" dirty="0">
                          <a:effectLst/>
                          <a:latin typeface="Arial (Body)"/>
                        </a:rPr>
                        <a:t>0</a:t>
                      </a:r>
                      <a:endParaRPr lang="en-US" sz="1200" kern="100" dirty="0">
                        <a:effectLst/>
                        <a:latin typeface="Arial (Body)"/>
                        <a:ea typeface="+mn-ea"/>
                        <a:cs typeface="+mn-c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50000"/>
                        </a:lnSpc>
                        <a:spcBef>
                          <a:spcPts val="1200"/>
                        </a:spcBef>
                        <a:spcAft>
                          <a:spcPts val="0"/>
                        </a:spcAft>
                      </a:pPr>
                      <a:r>
                        <a:rPr lang="en-US" sz="1200" kern="100" dirty="0">
                          <a:effectLst/>
                          <a:latin typeface="Arial (Body)"/>
                        </a:rPr>
                        <a:t>0</a:t>
                      </a:r>
                      <a:endParaRPr lang="en-US" sz="1200" kern="100" dirty="0">
                        <a:effectLst/>
                        <a:latin typeface="Arial (Body)"/>
                        <a:ea typeface="Aptos" panose="020B0004020202020204" pitchFamily="34" charset="0"/>
                        <a:cs typeface="Aptos" panose="020B0004020202020204" pitchFamily="34" charset="0"/>
                      </a:endParaRPr>
                    </a:p>
                  </a:txBody>
                  <a:tcPr marL="68580" marR="68580" marT="0"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4163900"/>
                  </a:ext>
                </a:extLst>
              </a:tr>
              <a:tr h="380490">
                <a:tc>
                  <a:txBody>
                    <a:bodyPr/>
                    <a:lstStyle/>
                    <a:p>
                      <a:pPr marL="0" marR="0">
                        <a:lnSpc>
                          <a:spcPct val="150000"/>
                        </a:lnSpc>
                        <a:spcBef>
                          <a:spcPts val="1200"/>
                        </a:spcBef>
                        <a:spcAft>
                          <a:spcPts val="0"/>
                        </a:spcAft>
                      </a:pPr>
                      <a:r>
                        <a:rPr lang="en-US" sz="1200" b="0" kern="100" dirty="0">
                          <a:effectLst/>
                          <a:latin typeface="Arial (Body)"/>
                        </a:rPr>
                        <a:t>Any TEAE leading to death</a:t>
                      </a:r>
                      <a:endParaRPr lang="en-US" sz="1200" b="0" kern="100" dirty="0">
                        <a:effectLst/>
                        <a:latin typeface="Arial (Body)"/>
                        <a:ea typeface="Aptos" panose="020B0004020202020204" pitchFamily="34" charset="0"/>
                        <a:cs typeface="Aptos" panose="020B0004020202020204" pitchFamily="34" charset="0"/>
                      </a:endParaRPr>
                    </a:p>
                  </a:txBody>
                  <a:tcPr marL="68580" marR="68580" marT="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50000"/>
                        </a:lnSpc>
                        <a:spcBef>
                          <a:spcPts val="1200"/>
                        </a:spcBef>
                        <a:spcAft>
                          <a:spcPts val="0"/>
                        </a:spcAft>
                      </a:pPr>
                      <a:r>
                        <a:rPr lang="en-US" sz="1200" kern="100" dirty="0">
                          <a:effectLst/>
                          <a:latin typeface="Arial (Body)"/>
                        </a:rPr>
                        <a:t>0</a:t>
                      </a:r>
                      <a:endParaRPr lang="en-US" sz="1200" kern="100" dirty="0">
                        <a:effectLst/>
                        <a:latin typeface="Arial (Body)"/>
                        <a:ea typeface="+mn-ea"/>
                        <a:cs typeface="+mn-c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50000"/>
                        </a:lnSpc>
                        <a:spcBef>
                          <a:spcPts val="1200"/>
                        </a:spcBef>
                        <a:spcAft>
                          <a:spcPts val="0"/>
                        </a:spcAft>
                      </a:pPr>
                      <a:r>
                        <a:rPr lang="en-US" sz="1200" kern="100" dirty="0">
                          <a:effectLst/>
                          <a:latin typeface="Arial (Body)"/>
                        </a:rPr>
                        <a:t>0</a:t>
                      </a:r>
                      <a:endParaRPr lang="en-US" sz="1200" kern="100" dirty="0">
                        <a:effectLst/>
                        <a:latin typeface="Arial (Body)"/>
                        <a:ea typeface="+mn-ea"/>
                        <a:cs typeface="+mn-cs"/>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50000"/>
                        </a:lnSpc>
                        <a:spcBef>
                          <a:spcPts val="1200"/>
                        </a:spcBef>
                        <a:spcAft>
                          <a:spcPts val="0"/>
                        </a:spcAft>
                      </a:pPr>
                      <a:r>
                        <a:rPr lang="en-US" sz="1200" kern="100" dirty="0">
                          <a:effectLst/>
                          <a:latin typeface="Arial (Body)"/>
                        </a:rPr>
                        <a:t>0</a:t>
                      </a:r>
                      <a:endParaRPr lang="en-US" sz="1200" kern="100" dirty="0">
                        <a:effectLst/>
                        <a:latin typeface="Arial (Body)"/>
                        <a:ea typeface="Aptos" panose="020B0004020202020204" pitchFamily="34" charset="0"/>
                        <a:cs typeface="Aptos" panose="020B0004020202020204" pitchFamily="34" charset="0"/>
                      </a:endParaRPr>
                    </a:p>
                  </a:txBody>
                  <a:tcPr marL="68580" marR="68580" marT="0"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777305"/>
                  </a:ext>
                </a:extLst>
              </a:tr>
            </a:tbl>
          </a:graphicData>
        </a:graphic>
      </p:graphicFrame>
      <p:sp>
        <p:nvSpPr>
          <p:cNvPr id="3" name="Footer Placeholder 2">
            <a:extLst>
              <a:ext uri="{FF2B5EF4-FFF2-40B4-BE49-F238E27FC236}">
                <a16:creationId xmlns:a16="http://schemas.microsoft.com/office/drawing/2014/main" id="{0D870653-02BC-614C-C3DD-5765AD4FB666}"/>
              </a:ext>
            </a:extLst>
          </p:cNvPr>
          <p:cNvSpPr>
            <a:spLocks noGrp="1"/>
          </p:cNvSpPr>
          <p:nvPr>
            <p:ph type="ftr" sz="quarter" idx="3"/>
          </p:nvPr>
        </p:nvSpPr>
        <p:spPr/>
        <p:txBody>
          <a:bodyPr/>
          <a:lstStyle/>
          <a:p>
            <a:pPr>
              <a:lnSpc>
                <a:spcPct val="100000"/>
              </a:lnSpc>
            </a:pPr>
            <a:r>
              <a:rPr lang="en-US" sz="700" dirty="0">
                <a:latin typeface="+mj-lt"/>
              </a:rPr>
              <a:t>AE, adverse event; MedDRA, Medical Dictionary for Regulatory Activities; TEAE, treatment-emergent AE.</a:t>
            </a:r>
          </a:p>
          <a:p>
            <a:pPr>
              <a:lnSpc>
                <a:spcPct val="100000"/>
              </a:lnSpc>
            </a:pPr>
            <a:r>
              <a:rPr lang="en-US" sz="700" baseline="30000" dirty="0">
                <a:latin typeface="+mj-lt"/>
              </a:rPr>
              <a:t>a</a:t>
            </a:r>
            <a:r>
              <a:rPr lang="en-US" sz="700" dirty="0">
                <a:latin typeface="+mj-lt"/>
              </a:rPr>
              <a:t>Sebetralstat 300 mg: one event each of dyspepsia and fatigue; 600 mg: one event each of dyspepsia, nausea, hot flush, abdominal pain, back pain, and 2 events of headache; placebo: one event each of nausea, anal incontinence, dysgeusia, menstruation irregular, rash and 2 events of headache. </a:t>
            </a:r>
            <a:r>
              <a:rPr lang="en-US" sz="700" baseline="30000" dirty="0">
                <a:latin typeface="+mj-lt"/>
              </a:rPr>
              <a:t>b</a:t>
            </a:r>
            <a:r>
              <a:rPr lang="en-US" sz="700" dirty="0">
                <a:latin typeface="+mj-lt"/>
              </a:rPr>
              <a:t>Any untoward medical occurrence that at any dose resulted in death, was life-threatening, required inpatient hospitalization or prolongation of existing hospitalization, resulted in persistent or substantial disability/incapacity, was a congenital anomaly/birth defect, or was an important medical event by medical and scientific judgement. </a:t>
            </a:r>
            <a:r>
              <a:rPr lang="en-US" sz="700" baseline="30000" dirty="0">
                <a:latin typeface="+mj-lt"/>
              </a:rPr>
              <a:t>c</a:t>
            </a:r>
            <a:r>
              <a:rPr lang="en-US" sz="700" dirty="0">
                <a:latin typeface="+mj-lt"/>
              </a:rPr>
              <a:t>A qualitative assessment by the investigator of an AE of grade 3 severity or as reported by the participants. </a:t>
            </a:r>
            <a:r>
              <a:rPr lang="en-US" sz="700" baseline="30000" dirty="0">
                <a:latin typeface="+mj-lt"/>
              </a:rPr>
              <a:t>d</a:t>
            </a:r>
            <a:r>
              <a:rPr lang="en-US" sz="700" dirty="0">
                <a:latin typeface="+mj-lt"/>
              </a:rPr>
              <a:t>The severe TEAE and serious TEAE in the sebetralstat 300-mg group are the same event: lumbar disc herniation requiring hospitalization.</a:t>
            </a:r>
          </a:p>
        </p:txBody>
      </p:sp>
    </p:spTree>
    <p:extLst>
      <p:ext uri="{BB962C8B-B14F-4D97-AF65-F5344CB8AC3E}">
        <p14:creationId xmlns:p14="http://schemas.microsoft.com/office/powerpoint/2010/main" val="2580633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A5557-8A8A-7814-793C-3369940095ED}"/>
              </a:ext>
            </a:extLst>
          </p:cNvPr>
          <p:cNvSpPr>
            <a:spLocks noGrp="1"/>
          </p:cNvSpPr>
          <p:nvPr>
            <p:ph type="title"/>
          </p:nvPr>
        </p:nvSpPr>
        <p:spPr/>
        <p:txBody>
          <a:bodyPr/>
          <a:lstStyle/>
          <a:p>
            <a:r>
              <a:rPr lang="en-US" dirty="0"/>
              <a:t>Pooled Safety</a:t>
            </a:r>
            <a:endParaRPr lang="en-US" strike="sngStrike" dirty="0">
              <a:solidFill>
                <a:srgbClr val="FF0000"/>
              </a:solidFill>
            </a:endParaRPr>
          </a:p>
        </p:txBody>
      </p:sp>
      <p:sp>
        <p:nvSpPr>
          <p:cNvPr id="4" name="Slide Number Placeholder 3">
            <a:extLst>
              <a:ext uri="{FF2B5EF4-FFF2-40B4-BE49-F238E27FC236}">
                <a16:creationId xmlns:a16="http://schemas.microsoft.com/office/drawing/2014/main" id="{5D37BABD-D4AD-709B-B881-1F274D57200F}"/>
              </a:ext>
            </a:extLst>
          </p:cNvPr>
          <p:cNvSpPr>
            <a:spLocks noGrp="1"/>
          </p:cNvSpPr>
          <p:nvPr>
            <p:ph type="sldNum" sz="quarter" idx="4"/>
          </p:nvPr>
        </p:nvSpPr>
        <p:spPr/>
        <p:txBody>
          <a:bodyPr/>
          <a:lstStyle/>
          <a:p>
            <a:fld id="{CA8081DE-3010-4FA2-AAF2-9639CD890589}" type="slidenum">
              <a:rPr lang="en-US" smtClean="0"/>
              <a:pPr/>
              <a:t>9</a:t>
            </a:fld>
            <a:endParaRPr lang="en-US" dirty="0"/>
          </a:p>
        </p:txBody>
      </p:sp>
      <p:graphicFrame>
        <p:nvGraphicFramePr>
          <p:cNvPr id="7" name="Table 6">
            <a:extLst>
              <a:ext uri="{FF2B5EF4-FFF2-40B4-BE49-F238E27FC236}">
                <a16:creationId xmlns:a16="http://schemas.microsoft.com/office/drawing/2014/main" id="{F1A39E70-D9A7-5135-6550-A545F5CD0CEA}"/>
              </a:ext>
            </a:extLst>
          </p:cNvPr>
          <p:cNvGraphicFramePr>
            <a:graphicFrameLocks noGrp="1"/>
          </p:cNvGraphicFramePr>
          <p:nvPr>
            <p:extLst>
              <p:ext uri="{D42A27DB-BD31-4B8C-83A1-F6EECF244321}">
                <p14:modId xmlns:p14="http://schemas.microsoft.com/office/powerpoint/2010/main" val="3621508206"/>
              </p:ext>
            </p:extLst>
          </p:nvPr>
        </p:nvGraphicFramePr>
        <p:xfrm>
          <a:off x="395289" y="1084424"/>
          <a:ext cx="8353424" cy="3733072"/>
        </p:xfrm>
        <a:graphic>
          <a:graphicData uri="http://schemas.openxmlformats.org/drawingml/2006/table">
            <a:tbl>
              <a:tblPr firstRow="1" bandRow="1">
                <a:tableStyleId>{073A0DAA-6AF3-43AB-8588-CEC1D06C72B9}</a:tableStyleId>
              </a:tblPr>
              <a:tblGrid>
                <a:gridCol w="2998700">
                  <a:extLst>
                    <a:ext uri="{9D8B030D-6E8A-4147-A177-3AD203B41FA5}">
                      <a16:colId xmlns:a16="http://schemas.microsoft.com/office/drawing/2014/main" val="367897034"/>
                    </a:ext>
                  </a:extLst>
                </a:gridCol>
                <a:gridCol w="1784908">
                  <a:extLst>
                    <a:ext uri="{9D8B030D-6E8A-4147-A177-3AD203B41FA5}">
                      <a16:colId xmlns:a16="http://schemas.microsoft.com/office/drawing/2014/main" val="1599709424"/>
                    </a:ext>
                  </a:extLst>
                </a:gridCol>
                <a:gridCol w="1784908">
                  <a:extLst>
                    <a:ext uri="{9D8B030D-6E8A-4147-A177-3AD203B41FA5}">
                      <a16:colId xmlns:a16="http://schemas.microsoft.com/office/drawing/2014/main" val="164729824"/>
                    </a:ext>
                  </a:extLst>
                </a:gridCol>
                <a:gridCol w="1784908">
                  <a:extLst>
                    <a:ext uri="{9D8B030D-6E8A-4147-A177-3AD203B41FA5}">
                      <a16:colId xmlns:a16="http://schemas.microsoft.com/office/drawing/2014/main" val="3743312443"/>
                    </a:ext>
                  </a:extLst>
                </a:gridCol>
              </a:tblGrid>
              <a:tr h="559822">
                <a:tc>
                  <a:txBody>
                    <a:bodyPr/>
                    <a:lstStyle/>
                    <a:p>
                      <a:pPr>
                        <a:lnSpc>
                          <a:spcPct val="90000"/>
                        </a:lnSpc>
                      </a:pPr>
                      <a:r>
                        <a:rPr lang="en-US" sz="1200" b="1" kern="100" dirty="0">
                          <a:solidFill>
                            <a:schemeClr val="dk1"/>
                          </a:solidFill>
                          <a:effectLst/>
                          <a:latin typeface="+mn-lt"/>
                          <a:ea typeface="+mn-ea"/>
                          <a:cs typeface="+mn-cs"/>
                        </a:rPr>
                        <a:t>Preferred Term, n (%) E</a:t>
                      </a:r>
                      <a:r>
                        <a:rPr lang="en-US" sz="1200" b="1" kern="100" baseline="30000" dirty="0">
                          <a:solidFill>
                            <a:schemeClr val="dk1"/>
                          </a:solidFill>
                          <a:effectLst/>
                          <a:latin typeface="+mn-lt"/>
                          <a:ea typeface="+mn-ea"/>
                          <a:cs typeface="+mn-cs"/>
                        </a:rPr>
                        <a:t>a</a:t>
                      </a:r>
                    </a:p>
                  </a:txBody>
                  <a:tcPr marT="36576" marB="27432" anchor="ctr">
                    <a:lnB w="12700" cap="flat" cmpd="sng" algn="ctr">
                      <a:solidFill>
                        <a:schemeClr val="tx1"/>
                      </a:solidFill>
                      <a:prstDash val="solid"/>
                      <a:round/>
                      <a:headEnd type="none" w="med" len="med"/>
                      <a:tailEnd type="none" w="med" len="med"/>
                    </a:lnB>
                    <a:noFill/>
                  </a:tcPr>
                </a:tc>
                <a:tc>
                  <a:txBody>
                    <a:bodyPr/>
                    <a:lstStyle/>
                    <a:p>
                      <a:pPr algn="ctr"/>
                      <a:r>
                        <a:rPr lang="en-US" sz="1200" dirty="0">
                          <a:latin typeface="Arial (Body)"/>
                        </a:rPr>
                        <a:t>Sebetralstat 300 mg</a:t>
                      </a:r>
                    </a:p>
                    <a:p>
                      <a:pPr algn="ctr"/>
                      <a:r>
                        <a:rPr lang="en-US" sz="1200" dirty="0">
                          <a:latin typeface="Arial (Body)"/>
                        </a:rPr>
                        <a:t>(n=86)</a:t>
                      </a:r>
                    </a:p>
                  </a:txBody>
                  <a:tcPr anchor="ctr">
                    <a:lnB w="12700" cap="flat" cmpd="sng" algn="ctr">
                      <a:solidFill>
                        <a:schemeClr val="tx1"/>
                      </a:solidFill>
                      <a:prstDash val="solid"/>
                      <a:round/>
                      <a:headEnd type="none" w="med" len="med"/>
                      <a:tailEnd type="none" w="med" len="med"/>
                    </a:lnB>
                    <a:solidFill>
                      <a:schemeClr val="accent4"/>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latin typeface="Arial (Body)"/>
                        </a:rPr>
                        <a:t>Sebetralstat 600 mg</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latin typeface="Arial (Body)"/>
                        </a:rPr>
                        <a:t>(n=151)</a:t>
                      </a:r>
                    </a:p>
                  </a:txBody>
                  <a:tcPr anchor="ctr">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latin typeface="Arial (Body)"/>
                        </a:rPr>
                        <a:t>Placebo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200" dirty="0">
                          <a:latin typeface="Arial (Body)"/>
                        </a:rPr>
                        <a:t>(n=138)</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951568"/>
                  </a:ext>
                </a:extLst>
              </a:tr>
              <a:tr h="291659">
                <a:tc>
                  <a:txBody>
                    <a:bodyPr/>
                    <a:lstStyle/>
                    <a:p>
                      <a:pPr marL="0" marR="0">
                        <a:lnSpc>
                          <a:spcPct val="90000"/>
                        </a:lnSpc>
                        <a:spcBef>
                          <a:spcPts val="1200"/>
                        </a:spcBef>
                        <a:spcAft>
                          <a:spcPts val="0"/>
                        </a:spcAft>
                      </a:pPr>
                      <a:r>
                        <a:rPr lang="en-US" sz="1200" b="1" kern="100" dirty="0">
                          <a:effectLst/>
                        </a:rPr>
                        <a:t>Treatment-related TEAE</a:t>
                      </a:r>
                      <a:endParaRPr lang="en-US" sz="1200" b="1" kern="100" baseline="30000" dirty="0">
                        <a:effectLst/>
                        <a:latin typeface="+mj-lt"/>
                        <a:ea typeface="Aptos" panose="020B0004020202020204" pitchFamily="34" charset="0"/>
                        <a:cs typeface="Aptos" panose="020B0004020202020204" pitchFamily="34" charset="0"/>
                      </a:endParaRPr>
                    </a:p>
                  </a:txBody>
                  <a:tcPr marL="68580" marR="68580" marT="36576" marB="27432"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90000"/>
                        </a:lnSpc>
                        <a:spcBef>
                          <a:spcPts val="1200"/>
                        </a:spcBef>
                        <a:spcAft>
                          <a:spcPts val="0"/>
                        </a:spcAft>
                      </a:pPr>
                      <a:r>
                        <a:rPr lang="en-US" sz="1200" b="1" kern="100" dirty="0">
                          <a:effectLst/>
                        </a:rPr>
                        <a:t>2 (2.3) 2</a:t>
                      </a:r>
                      <a:endParaRPr lang="en-US" sz="1200" b="1" kern="100" dirty="0">
                        <a:effectLst/>
                        <a:latin typeface="+mj-lt"/>
                        <a:ea typeface="Aptos" panose="020B0004020202020204" pitchFamily="34" charset="0"/>
                        <a:cs typeface="Aptos" panose="020B0004020202020204" pitchFamily="34" charset="0"/>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90000"/>
                        </a:lnSpc>
                        <a:spcBef>
                          <a:spcPts val="1200"/>
                        </a:spcBef>
                        <a:spcAft>
                          <a:spcPts val="0"/>
                        </a:spcAft>
                      </a:pPr>
                      <a:r>
                        <a:rPr lang="en-US" sz="1200" b="1" kern="100" dirty="0">
                          <a:effectLst/>
                        </a:rPr>
                        <a:t>6 (4.0) 7</a:t>
                      </a:r>
                      <a:endParaRPr lang="en-US" sz="1200" b="1" kern="100" dirty="0">
                        <a:effectLst/>
                        <a:latin typeface="+mj-lt"/>
                        <a:ea typeface="Aptos" panose="020B0004020202020204" pitchFamily="34" charset="0"/>
                        <a:cs typeface="Aptos" panose="020B0004020202020204" pitchFamily="34" charset="0"/>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90000"/>
                        </a:lnSpc>
                        <a:spcBef>
                          <a:spcPts val="1200"/>
                        </a:spcBef>
                        <a:spcAft>
                          <a:spcPts val="0"/>
                        </a:spcAft>
                      </a:pPr>
                      <a:r>
                        <a:rPr lang="en-US" sz="1200" b="1" kern="100" dirty="0">
                          <a:effectLst/>
                        </a:rPr>
                        <a:t>6 (4.3) 7</a:t>
                      </a:r>
                      <a:endParaRPr lang="en-US" sz="1200" b="1" kern="100" dirty="0">
                        <a:effectLst/>
                        <a:latin typeface="+mj-lt"/>
                        <a:ea typeface="Aptos" panose="020B0004020202020204" pitchFamily="34" charset="0"/>
                        <a:cs typeface="Aptos" panose="020B0004020202020204" pitchFamily="34" charset="0"/>
                      </a:endParaRPr>
                    </a:p>
                  </a:txBody>
                  <a:tcPr marL="68580" marR="68580" marT="36576" marB="27432"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6583906"/>
                  </a:ext>
                </a:extLst>
              </a:tr>
              <a:tr h="921643">
                <a:tc>
                  <a:txBody>
                    <a:bodyPr/>
                    <a:lstStyle/>
                    <a:p>
                      <a:pPr marL="457200" marR="0" indent="0">
                        <a:lnSpc>
                          <a:spcPct val="90000"/>
                        </a:lnSpc>
                        <a:spcBef>
                          <a:spcPts val="0"/>
                        </a:spcBef>
                        <a:spcAft>
                          <a:spcPts val="0"/>
                        </a:spcAft>
                      </a:pPr>
                      <a:r>
                        <a:rPr lang="en-US" sz="1200" kern="100" dirty="0">
                          <a:effectLst/>
                        </a:rPr>
                        <a:t>Dyspepsia</a:t>
                      </a:r>
                    </a:p>
                    <a:p>
                      <a:pPr marL="457200" marR="0" indent="0">
                        <a:lnSpc>
                          <a:spcPct val="90000"/>
                        </a:lnSpc>
                        <a:spcBef>
                          <a:spcPts val="0"/>
                        </a:spcBef>
                        <a:spcAft>
                          <a:spcPts val="0"/>
                        </a:spcAft>
                      </a:pPr>
                      <a:r>
                        <a:rPr lang="en-US" sz="1200" kern="100" dirty="0">
                          <a:effectLst/>
                        </a:rPr>
                        <a:t>Upper abdominal pain</a:t>
                      </a:r>
                    </a:p>
                    <a:p>
                      <a:pPr marL="457200" marR="0" indent="0">
                        <a:lnSpc>
                          <a:spcPct val="90000"/>
                        </a:lnSpc>
                        <a:spcBef>
                          <a:spcPts val="0"/>
                        </a:spcBef>
                        <a:spcAft>
                          <a:spcPts val="0"/>
                        </a:spcAft>
                      </a:pPr>
                      <a:r>
                        <a:rPr lang="en-US" sz="1200" kern="100" dirty="0">
                          <a:effectLst/>
                        </a:rPr>
                        <a:t>Nausea</a:t>
                      </a:r>
                    </a:p>
                    <a:p>
                      <a:pPr marL="457200" marR="0" indent="0">
                        <a:lnSpc>
                          <a:spcPct val="90000"/>
                        </a:lnSpc>
                        <a:spcBef>
                          <a:spcPts val="0"/>
                        </a:spcBef>
                        <a:spcAft>
                          <a:spcPts val="0"/>
                        </a:spcAft>
                      </a:pPr>
                      <a:r>
                        <a:rPr lang="en-US" sz="1200" kern="100" dirty="0">
                          <a:effectLst/>
                        </a:rPr>
                        <a:t>Anal incontinence</a:t>
                      </a:r>
                      <a:endParaRPr lang="en-US" sz="1200" kern="100" dirty="0">
                        <a:effectLst/>
                        <a:latin typeface="+mj-lt"/>
                        <a:ea typeface="Aptos" panose="020B0004020202020204" pitchFamily="34" charset="0"/>
                        <a:cs typeface="Aptos" panose="020B0004020202020204" pitchFamily="34" charset="0"/>
                      </a:endParaRPr>
                    </a:p>
                  </a:txBody>
                  <a:tcPr marL="68580" marR="68580" marT="36576" marB="27432"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1 (1.2) 1 </a:t>
                      </a:r>
                    </a:p>
                    <a:p>
                      <a:pPr marL="0" marR="0" algn="ctr" defTabSz="457200" rtl="0" eaLnBrk="1" latinLnBrk="0" hangingPunct="1">
                        <a:lnSpc>
                          <a:spcPct val="90000"/>
                        </a:lnSpc>
                        <a:spcBef>
                          <a:spcPts val="0"/>
                        </a:spcBef>
                        <a:spcAft>
                          <a:spcPts val="0"/>
                        </a:spcAft>
                      </a:pPr>
                      <a:r>
                        <a:rPr lang="en-US" sz="1200" kern="1200" dirty="0">
                          <a:solidFill>
                            <a:schemeClr val="dk1"/>
                          </a:solidFill>
                        </a:rPr>
                        <a:t>0</a:t>
                      </a:r>
                    </a:p>
                    <a:p>
                      <a:pPr marL="0" marR="0" algn="ctr" defTabSz="457200" rtl="0" eaLnBrk="1" latinLnBrk="0" hangingPunct="1">
                        <a:lnSpc>
                          <a:spcPct val="90000"/>
                        </a:lnSpc>
                        <a:spcBef>
                          <a:spcPts val="0"/>
                        </a:spcBef>
                        <a:spcAft>
                          <a:spcPts val="0"/>
                        </a:spcAft>
                      </a:pPr>
                      <a:r>
                        <a:rPr lang="en-US" sz="1200" kern="1200" dirty="0">
                          <a:solidFill>
                            <a:schemeClr val="dk1"/>
                          </a:solidFill>
                        </a:rPr>
                        <a:t>0</a:t>
                      </a:r>
                    </a:p>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1 (0.7) 1</a:t>
                      </a:r>
                    </a:p>
                    <a:p>
                      <a:pPr marL="0" marR="0" algn="ctr" defTabSz="457200" rtl="0" eaLnBrk="1" latinLnBrk="0" hangingPunct="1">
                        <a:lnSpc>
                          <a:spcPct val="90000"/>
                        </a:lnSpc>
                        <a:spcBef>
                          <a:spcPts val="0"/>
                        </a:spcBef>
                        <a:spcAft>
                          <a:spcPts val="0"/>
                        </a:spcAft>
                      </a:pPr>
                      <a:r>
                        <a:rPr lang="en-US" sz="1200" kern="1200" dirty="0">
                          <a:solidFill>
                            <a:schemeClr val="dk1"/>
                          </a:solidFill>
                        </a:rPr>
                        <a:t>1 (0.7) 1</a:t>
                      </a:r>
                    </a:p>
                    <a:p>
                      <a:pPr marL="0" marR="0" lvl="0" indent="0" algn="ctr" defTabSz="457200" rtl="0" eaLnBrk="1" fontAlgn="auto" latinLnBrk="0" hangingPunct="1">
                        <a:lnSpc>
                          <a:spcPct val="90000"/>
                        </a:lnSpc>
                        <a:spcBef>
                          <a:spcPts val="0"/>
                        </a:spcBef>
                        <a:spcAft>
                          <a:spcPts val="0"/>
                        </a:spcAft>
                        <a:buClrTx/>
                        <a:buSzTx/>
                        <a:buFontTx/>
                        <a:buNone/>
                        <a:tabLst/>
                        <a:defRPr/>
                      </a:pPr>
                      <a:r>
                        <a:rPr lang="en-US" sz="1200" kern="1200" dirty="0">
                          <a:solidFill>
                            <a:schemeClr val="dk1"/>
                          </a:solidFill>
                        </a:rPr>
                        <a:t>1 (0.7) 1</a:t>
                      </a:r>
                    </a:p>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p>
                    <a:p>
                      <a:pPr marL="0" marR="0" algn="ctr" defTabSz="457200" rtl="0" eaLnBrk="1" latinLnBrk="0" hangingPunct="1">
                        <a:lnSpc>
                          <a:spcPct val="90000"/>
                        </a:lnSpc>
                        <a:spcBef>
                          <a:spcPts val="0"/>
                        </a:spcBef>
                        <a:spcAft>
                          <a:spcPts val="0"/>
                        </a:spcAft>
                      </a:pPr>
                      <a:r>
                        <a:rPr lang="en-US" sz="1200" kern="1200" dirty="0">
                          <a:solidFill>
                            <a:schemeClr val="dk1"/>
                          </a:solidFill>
                        </a:rPr>
                        <a:t>0</a:t>
                      </a:r>
                    </a:p>
                    <a:p>
                      <a:pPr marL="0" marR="0" algn="ctr" defTabSz="457200" rtl="0" eaLnBrk="1" latinLnBrk="0" hangingPunct="1">
                        <a:lnSpc>
                          <a:spcPct val="90000"/>
                        </a:lnSpc>
                        <a:spcBef>
                          <a:spcPts val="0"/>
                        </a:spcBef>
                        <a:spcAft>
                          <a:spcPts val="0"/>
                        </a:spcAft>
                      </a:pPr>
                      <a:r>
                        <a:rPr lang="en-US" sz="1200" kern="1200" dirty="0">
                          <a:solidFill>
                            <a:schemeClr val="dk1"/>
                          </a:solidFill>
                        </a:rPr>
                        <a:t>1 (0.7) 1</a:t>
                      </a:r>
                    </a:p>
                    <a:p>
                      <a:pPr marL="0" marR="0" algn="ctr" defTabSz="457200" rtl="0" eaLnBrk="1" latinLnBrk="0" hangingPunct="1">
                        <a:lnSpc>
                          <a:spcPct val="90000"/>
                        </a:lnSpc>
                        <a:spcBef>
                          <a:spcPts val="0"/>
                        </a:spcBef>
                        <a:spcAft>
                          <a:spcPts val="0"/>
                        </a:spcAft>
                      </a:pPr>
                      <a:r>
                        <a:rPr lang="en-US" sz="1200" kern="1200" dirty="0">
                          <a:solidFill>
                            <a:schemeClr val="dk1"/>
                          </a:solidFill>
                        </a:rPr>
                        <a:t>1 (0.7) 1</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5871000"/>
                  </a:ext>
                </a:extLst>
              </a:tr>
              <a:tr h="291659">
                <a:tc>
                  <a:txBody>
                    <a:bodyPr/>
                    <a:lstStyle/>
                    <a:p>
                      <a:pPr marL="457200" marR="0" indent="0">
                        <a:lnSpc>
                          <a:spcPct val="90000"/>
                        </a:lnSpc>
                        <a:spcBef>
                          <a:spcPts val="0"/>
                        </a:spcBef>
                        <a:spcAft>
                          <a:spcPts val="0"/>
                        </a:spcAft>
                      </a:pPr>
                      <a:r>
                        <a:rPr lang="en-US" sz="1200" b="0" kern="100" dirty="0">
                          <a:effectLst/>
                        </a:rPr>
                        <a:t>Fatigue</a:t>
                      </a:r>
                      <a:endParaRPr lang="en-US" sz="1200" b="0" kern="100" dirty="0">
                        <a:effectLst/>
                        <a:latin typeface="+mj-lt"/>
                        <a:ea typeface="Aptos" panose="020B0004020202020204" pitchFamily="34" charset="0"/>
                        <a:cs typeface="Aptos" panose="020B0004020202020204" pitchFamily="34" charset="0"/>
                      </a:endParaRPr>
                    </a:p>
                  </a:txBody>
                  <a:tcPr marL="68580" marR="68580" marT="36576" marB="27432"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1 (1.2) 1</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32829889"/>
                  </a:ext>
                </a:extLst>
              </a:tr>
              <a:tr h="291659">
                <a:tc>
                  <a:txBody>
                    <a:bodyPr/>
                    <a:lstStyle/>
                    <a:p>
                      <a:pPr marL="457200" marR="0" indent="0">
                        <a:lnSpc>
                          <a:spcPct val="90000"/>
                        </a:lnSpc>
                        <a:spcBef>
                          <a:spcPts val="0"/>
                        </a:spcBef>
                        <a:spcAft>
                          <a:spcPts val="0"/>
                        </a:spcAft>
                      </a:pPr>
                      <a:r>
                        <a:rPr lang="en-US" sz="1200" b="0" kern="100" dirty="0">
                          <a:effectLst/>
                        </a:rPr>
                        <a:t>Back pain</a:t>
                      </a:r>
                      <a:endParaRPr lang="en-US" sz="1200" b="0" kern="100" dirty="0">
                        <a:effectLst/>
                        <a:latin typeface="+mj-lt"/>
                        <a:ea typeface="Aptos" panose="020B0004020202020204" pitchFamily="34" charset="0"/>
                        <a:cs typeface="Aptos" panose="020B0004020202020204" pitchFamily="34" charset="0"/>
                      </a:endParaRPr>
                    </a:p>
                  </a:txBody>
                  <a:tcPr marL="68580" marR="68580" marT="36576" marB="27432"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1 (0.7) 1</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44366721"/>
                  </a:ext>
                </a:extLst>
              </a:tr>
              <a:tr h="501653">
                <a:tc>
                  <a:txBody>
                    <a:bodyPr/>
                    <a:lstStyle/>
                    <a:p>
                      <a:pPr marL="457200" marR="0" indent="0">
                        <a:lnSpc>
                          <a:spcPct val="90000"/>
                        </a:lnSpc>
                        <a:spcBef>
                          <a:spcPts val="0"/>
                        </a:spcBef>
                        <a:spcAft>
                          <a:spcPts val="0"/>
                        </a:spcAft>
                      </a:pPr>
                      <a:r>
                        <a:rPr lang="en-US" sz="1200" b="0" kern="100" dirty="0">
                          <a:effectLst/>
                        </a:rPr>
                        <a:t>Headache</a:t>
                      </a:r>
                    </a:p>
                    <a:p>
                      <a:pPr marL="457200" marR="0" indent="0">
                        <a:lnSpc>
                          <a:spcPct val="90000"/>
                        </a:lnSpc>
                        <a:spcBef>
                          <a:spcPts val="0"/>
                        </a:spcBef>
                        <a:spcAft>
                          <a:spcPts val="0"/>
                        </a:spcAft>
                      </a:pPr>
                      <a:r>
                        <a:rPr lang="en-US" sz="1200" b="0" kern="100" dirty="0">
                          <a:effectLst/>
                        </a:rPr>
                        <a:t>Dysgeusia</a:t>
                      </a:r>
                      <a:endParaRPr lang="en-US" sz="1200" kern="100" baseline="30000" dirty="0">
                        <a:effectLst/>
                        <a:latin typeface="+mj-lt"/>
                        <a:ea typeface="Aptos" panose="020B0004020202020204" pitchFamily="34" charset="0"/>
                        <a:cs typeface="Aptos" panose="020B0004020202020204" pitchFamily="34" charset="0"/>
                      </a:endParaRPr>
                    </a:p>
                  </a:txBody>
                  <a:tcPr marL="68580" marR="68580" marT="36576" marB="27432"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p>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90000"/>
                        </a:lnSpc>
                        <a:spcBef>
                          <a:spcPts val="0"/>
                        </a:spcBef>
                        <a:spcAft>
                          <a:spcPts val="0"/>
                        </a:spcAft>
                      </a:pPr>
                      <a:r>
                        <a:rPr lang="en-US" sz="1200" kern="100" dirty="0">
                          <a:effectLst/>
                        </a:rPr>
                        <a:t>2 (1.3) 2</a:t>
                      </a:r>
                    </a:p>
                    <a:p>
                      <a:pPr marL="0" marR="0" lvl="0" indent="0" algn="ctr" defTabSz="457200" rtl="0" eaLnBrk="1" fontAlgn="auto" latinLnBrk="0" hangingPunct="1">
                        <a:lnSpc>
                          <a:spcPct val="90000"/>
                        </a:lnSpc>
                        <a:spcBef>
                          <a:spcPts val="0"/>
                        </a:spcBef>
                        <a:spcAft>
                          <a:spcPts val="0"/>
                        </a:spcAft>
                        <a:buClrTx/>
                        <a:buSzTx/>
                        <a:buFontTx/>
                        <a:buNone/>
                        <a:tabLst/>
                        <a:defRPr/>
                      </a:pPr>
                      <a:r>
                        <a:rPr lang="en-US" sz="1200" kern="100" dirty="0">
                          <a:effectLst/>
                        </a:rPr>
                        <a:t>0</a:t>
                      </a: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457200" rtl="0" eaLnBrk="1" fontAlgn="auto" latinLnBrk="0" hangingPunct="1">
                        <a:lnSpc>
                          <a:spcPct val="90000"/>
                        </a:lnSpc>
                        <a:spcBef>
                          <a:spcPts val="0"/>
                        </a:spcBef>
                        <a:spcAft>
                          <a:spcPts val="0"/>
                        </a:spcAft>
                        <a:buClrTx/>
                        <a:buSzTx/>
                        <a:buFontTx/>
                        <a:buNone/>
                        <a:tabLst/>
                        <a:defRPr/>
                      </a:pPr>
                      <a:r>
                        <a:rPr lang="en-US" sz="1200" kern="100" dirty="0">
                          <a:effectLst/>
                        </a:rPr>
                        <a:t>2 (1.4) 2</a:t>
                      </a:r>
                      <a:endParaRPr lang="en-US" sz="1200" kern="100" dirty="0">
                        <a:solidFill>
                          <a:schemeClr val="dk1"/>
                        </a:solidFill>
                        <a:effectLst/>
                        <a:latin typeface="+mn-lt"/>
                        <a:ea typeface="Aptos" panose="020B0004020202020204" pitchFamily="34" charset="0"/>
                        <a:cs typeface="Aptos" panose="020B0004020202020204" pitchFamily="34" charset="0"/>
                      </a:endParaRPr>
                    </a:p>
                    <a:p>
                      <a:pPr marL="0" marR="0" algn="ctr">
                        <a:lnSpc>
                          <a:spcPct val="90000"/>
                        </a:lnSpc>
                        <a:spcBef>
                          <a:spcPts val="0"/>
                        </a:spcBef>
                        <a:spcAft>
                          <a:spcPts val="0"/>
                        </a:spcAft>
                      </a:pPr>
                      <a:r>
                        <a:rPr lang="en-US" sz="1200" kern="100" dirty="0">
                          <a:effectLst/>
                        </a:rPr>
                        <a:t>1 (0.7) 1</a:t>
                      </a:r>
                    </a:p>
                  </a:txBody>
                  <a:tcPr marL="68580" marR="68580" marT="36576" marB="27432"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60797022"/>
                  </a:ext>
                </a:extLst>
              </a:tr>
              <a:tr h="291659">
                <a:tc>
                  <a:txBody>
                    <a:bodyPr/>
                    <a:lstStyle/>
                    <a:p>
                      <a:pPr marL="457200" marR="0" indent="0">
                        <a:lnSpc>
                          <a:spcPct val="90000"/>
                        </a:lnSpc>
                        <a:spcBef>
                          <a:spcPts val="0"/>
                        </a:spcBef>
                        <a:spcAft>
                          <a:spcPts val="0"/>
                        </a:spcAft>
                      </a:pPr>
                      <a:r>
                        <a:rPr lang="en-US" sz="1200" b="0" kern="100" dirty="0">
                          <a:effectLst/>
                        </a:rPr>
                        <a:t>Hot flush</a:t>
                      </a:r>
                      <a:endParaRPr lang="en-US" sz="1200" b="0" kern="100" dirty="0">
                        <a:effectLst/>
                        <a:latin typeface="+mj-lt"/>
                        <a:ea typeface="Aptos" panose="020B0004020202020204" pitchFamily="34" charset="0"/>
                        <a:cs typeface="Aptos" panose="020B0004020202020204" pitchFamily="34" charset="0"/>
                      </a:endParaRPr>
                    </a:p>
                  </a:txBody>
                  <a:tcPr marL="68580" marR="68580" marT="36576" marB="27432"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1 (0.7) 1</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64163900"/>
                  </a:ext>
                </a:extLst>
              </a:tr>
              <a:tr h="291659">
                <a:tc>
                  <a:txBody>
                    <a:bodyPr/>
                    <a:lstStyle/>
                    <a:p>
                      <a:pPr marL="457200" marR="0" indent="0">
                        <a:lnSpc>
                          <a:spcPct val="90000"/>
                        </a:lnSpc>
                        <a:spcBef>
                          <a:spcPts val="0"/>
                        </a:spcBef>
                        <a:spcAft>
                          <a:spcPts val="0"/>
                        </a:spcAft>
                      </a:pPr>
                      <a:r>
                        <a:rPr lang="en-US" sz="1200" b="0" kern="100" dirty="0">
                          <a:effectLst/>
                        </a:rPr>
                        <a:t>Irregular menstruation</a:t>
                      </a:r>
                      <a:endParaRPr lang="en-US" sz="1200" b="0" kern="100" dirty="0">
                        <a:effectLst/>
                        <a:latin typeface="+mj-lt"/>
                        <a:ea typeface="Aptos" panose="020B0004020202020204" pitchFamily="34" charset="0"/>
                        <a:cs typeface="Aptos" panose="020B0004020202020204" pitchFamily="34" charset="0"/>
                      </a:endParaRPr>
                    </a:p>
                  </a:txBody>
                  <a:tcPr marL="68580" marR="68580" marT="36576" marB="27432"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1 (0.7) 1</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39018404"/>
                  </a:ext>
                </a:extLst>
              </a:tr>
              <a:tr h="291659">
                <a:tc>
                  <a:txBody>
                    <a:bodyPr/>
                    <a:lstStyle/>
                    <a:p>
                      <a:pPr marL="457200" marR="0" indent="0">
                        <a:lnSpc>
                          <a:spcPct val="90000"/>
                        </a:lnSpc>
                        <a:spcBef>
                          <a:spcPts val="0"/>
                        </a:spcBef>
                        <a:spcAft>
                          <a:spcPts val="0"/>
                        </a:spcAft>
                      </a:pPr>
                      <a:r>
                        <a:rPr lang="en-US" sz="1200" b="0" kern="100" dirty="0">
                          <a:effectLst/>
                        </a:rPr>
                        <a:t>Rash</a:t>
                      </a:r>
                      <a:endParaRPr lang="en-US" sz="1200" b="0" kern="100" dirty="0">
                        <a:effectLst/>
                        <a:latin typeface="+mj-lt"/>
                        <a:ea typeface="Aptos" panose="020B0004020202020204" pitchFamily="34" charset="0"/>
                        <a:cs typeface="Aptos" panose="020B0004020202020204" pitchFamily="34" charset="0"/>
                      </a:endParaRPr>
                    </a:p>
                  </a:txBody>
                  <a:tcPr marL="68580" marR="68580" marT="36576" marB="27432"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0</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defTabSz="457200" rtl="0" eaLnBrk="1" latinLnBrk="0" hangingPunct="1">
                        <a:lnSpc>
                          <a:spcPct val="90000"/>
                        </a:lnSpc>
                        <a:spcBef>
                          <a:spcPts val="0"/>
                        </a:spcBef>
                        <a:spcAft>
                          <a:spcPts val="0"/>
                        </a:spcAft>
                      </a:pPr>
                      <a:r>
                        <a:rPr lang="en-US" sz="1200" kern="1200" dirty="0">
                          <a:solidFill>
                            <a:schemeClr val="dk1"/>
                          </a:solidFill>
                        </a:rPr>
                        <a:t>1 (0.7) 1</a:t>
                      </a:r>
                      <a:endParaRPr lang="en-US" sz="1200" kern="1200" dirty="0">
                        <a:solidFill>
                          <a:schemeClr val="dk1"/>
                        </a:solidFill>
                        <a:latin typeface="+mj-lt"/>
                        <a:ea typeface="+mn-ea"/>
                        <a:cs typeface="+mn-cs"/>
                      </a:endParaRPr>
                    </a:p>
                  </a:txBody>
                  <a:tcPr marL="68580" marR="68580" marT="36576" marB="27432"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5800441"/>
                  </a:ext>
                </a:extLst>
              </a:tr>
            </a:tbl>
          </a:graphicData>
        </a:graphic>
      </p:graphicFrame>
      <p:pic>
        <p:nvPicPr>
          <p:cNvPr id="11" name="Graphic 10" descr="High temperature with solid fill">
            <a:extLst>
              <a:ext uri="{FF2B5EF4-FFF2-40B4-BE49-F238E27FC236}">
                <a16:creationId xmlns:a16="http://schemas.microsoft.com/office/drawing/2014/main" id="{961DA9F4-7B69-241F-E568-DF86957F9EC3}"/>
              </a:ext>
            </a:extLst>
          </p:cNvPr>
          <p:cNvPicPr>
            <a:picLocks noChangeAspect="1"/>
          </p:cNvPicPr>
          <p:nvPr/>
        </p:nvPicPr>
        <p:blipFill>
          <a:blip r:embed="rId3">
            <a:extLst>
              <a:ext uri="{96DAC541-7B7A-43D3-8B79-37D633B846F1}">
                <asvg:svgBlip xmlns:asvg="http://schemas.microsoft.com/office/drawing/2016/SVG/main" r:embed="rId4"/>
              </a:ext>
            </a:extLst>
          </a:blip>
          <a:srcRect l="104" r="104"/>
          <a:stretch/>
        </p:blipFill>
        <p:spPr>
          <a:xfrm>
            <a:off x="446097" y="3943603"/>
            <a:ext cx="274320" cy="274893"/>
          </a:xfrm>
          <a:prstGeom prst="rect">
            <a:avLst/>
          </a:prstGeom>
        </p:spPr>
      </p:pic>
      <p:pic>
        <p:nvPicPr>
          <p:cNvPr id="14" name="Graphic 13" descr="Sleep with solid fill">
            <a:extLst>
              <a:ext uri="{FF2B5EF4-FFF2-40B4-BE49-F238E27FC236}">
                <a16:creationId xmlns:a16="http://schemas.microsoft.com/office/drawing/2014/main" id="{B90E4CA2-029A-1142-27EE-6E8835FC7BA3}"/>
              </a:ext>
            </a:extLst>
          </p:cNvPr>
          <p:cNvPicPr>
            <a:picLocks noChangeAspect="1"/>
          </p:cNvPicPr>
          <p:nvPr/>
        </p:nvPicPr>
        <p:blipFill>
          <a:blip r:embed="rId5">
            <a:extLst>
              <a:ext uri="{96DAC541-7B7A-43D3-8B79-37D633B846F1}">
                <asvg:svgBlip xmlns:asvg="http://schemas.microsoft.com/office/drawing/2016/SVG/main" r:embed="rId6"/>
              </a:ext>
            </a:extLst>
          </a:blip>
          <a:srcRect l="69" r="69"/>
          <a:stretch/>
        </p:blipFill>
        <p:spPr>
          <a:xfrm>
            <a:off x="446097" y="2856518"/>
            <a:ext cx="274320" cy="274701"/>
          </a:xfrm>
          <a:prstGeom prst="rect">
            <a:avLst/>
          </a:prstGeom>
        </p:spPr>
      </p:pic>
      <p:pic>
        <p:nvPicPr>
          <p:cNvPr id="10" name="Graphic 9" descr="Stomach with solid fill">
            <a:extLst>
              <a:ext uri="{FF2B5EF4-FFF2-40B4-BE49-F238E27FC236}">
                <a16:creationId xmlns:a16="http://schemas.microsoft.com/office/drawing/2014/main" id="{F2A5F84E-D837-CB68-9044-AD59BB324F2F}"/>
              </a:ext>
            </a:extLst>
          </p:cNvPr>
          <p:cNvPicPr>
            <a:picLocks noChangeAspect="1"/>
          </p:cNvPicPr>
          <p:nvPr/>
        </p:nvPicPr>
        <p:blipFill>
          <a:blip r:embed="rId7">
            <a:extLst>
              <a:ext uri="{96DAC541-7B7A-43D3-8B79-37D633B846F1}">
                <asvg:svgBlip xmlns:asvg="http://schemas.microsoft.com/office/drawing/2016/SVG/main" r:embed="rId8"/>
              </a:ext>
            </a:extLst>
          </a:blip>
          <a:srcRect l="69" r="69"/>
          <a:stretch/>
        </p:blipFill>
        <p:spPr>
          <a:xfrm>
            <a:off x="446097" y="2243630"/>
            <a:ext cx="274320" cy="274701"/>
          </a:xfrm>
          <a:prstGeom prst="rect">
            <a:avLst/>
          </a:prstGeom>
        </p:spPr>
      </p:pic>
      <p:grpSp>
        <p:nvGrpSpPr>
          <p:cNvPr id="42" name="Group 41">
            <a:extLst>
              <a:ext uri="{FF2B5EF4-FFF2-40B4-BE49-F238E27FC236}">
                <a16:creationId xmlns:a16="http://schemas.microsoft.com/office/drawing/2014/main" id="{0FB1BABA-9A63-5732-5665-3F3ABA7E3F5D}"/>
              </a:ext>
            </a:extLst>
          </p:cNvPr>
          <p:cNvGrpSpPr/>
          <p:nvPr/>
        </p:nvGrpSpPr>
        <p:grpSpPr>
          <a:xfrm>
            <a:off x="484661" y="4555694"/>
            <a:ext cx="197192" cy="222445"/>
            <a:chOff x="-928423" y="3412617"/>
            <a:chExt cx="642938" cy="716470"/>
          </a:xfrm>
          <a:solidFill>
            <a:schemeClr val="accent5"/>
          </a:solidFill>
        </p:grpSpPr>
        <p:sp>
          <p:nvSpPr>
            <p:cNvPr id="33" name="Freeform: Shape 32">
              <a:extLst>
                <a:ext uri="{FF2B5EF4-FFF2-40B4-BE49-F238E27FC236}">
                  <a16:creationId xmlns:a16="http://schemas.microsoft.com/office/drawing/2014/main" id="{19E187C8-3B2E-275D-BD0D-C19D0FDB0C89}"/>
                </a:ext>
              </a:extLst>
            </p:cNvPr>
            <p:cNvSpPr/>
            <p:nvPr/>
          </p:nvSpPr>
          <p:spPr>
            <a:xfrm>
              <a:off x="-637705" y="3674107"/>
              <a:ext cx="171450" cy="171449"/>
            </a:xfrm>
            <a:custGeom>
              <a:avLst/>
              <a:gdLst>
                <a:gd name="connsiteX0" fmla="*/ 137541 w 137540"/>
                <a:gd name="connsiteY0" fmla="*/ 68771 h 137540"/>
                <a:gd name="connsiteX1" fmla="*/ 68771 w 137540"/>
                <a:gd name="connsiteY1" fmla="*/ 137541 h 137540"/>
                <a:gd name="connsiteX2" fmla="*/ 0 w 137540"/>
                <a:gd name="connsiteY2" fmla="*/ 68771 h 137540"/>
                <a:gd name="connsiteX3" fmla="*/ 68771 w 137540"/>
                <a:gd name="connsiteY3" fmla="*/ 0 h 137540"/>
                <a:gd name="connsiteX4" fmla="*/ 137541 w 137540"/>
                <a:gd name="connsiteY4" fmla="*/ 68771 h 137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540" h="137540">
                  <a:moveTo>
                    <a:pt x="137541" y="68771"/>
                  </a:moveTo>
                  <a:cubicBezTo>
                    <a:pt x="137541" y="106751"/>
                    <a:pt x="106751" y="137541"/>
                    <a:pt x="68771" y="137541"/>
                  </a:cubicBezTo>
                  <a:cubicBezTo>
                    <a:pt x="30790" y="137541"/>
                    <a:pt x="0" y="106751"/>
                    <a:pt x="0" y="68771"/>
                  </a:cubicBezTo>
                  <a:cubicBezTo>
                    <a:pt x="0" y="30790"/>
                    <a:pt x="30790" y="0"/>
                    <a:pt x="68771" y="0"/>
                  </a:cubicBezTo>
                  <a:cubicBezTo>
                    <a:pt x="106751" y="0"/>
                    <a:pt x="137541" y="30790"/>
                    <a:pt x="137541" y="68771"/>
                  </a:cubicBezTo>
                  <a:close/>
                </a:path>
              </a:pathLst>
            </a:custGeom>
            <a:grp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1AF056AF-B850-1AE6-E107-64BC0B4D443E}"/>
                </a:ext>
              </a:extLst>
            </p:cNvPr>
            <p:cNvSpPr/>
            <p:nvPr/>
          </p:nvSpPr>
          <p:spPr>
            <a:xfrm>
              <a:off x="-928423" y="3967162"/>
              <a:ext cx="152400" cy="152400"/>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grp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E4941EFD-3D47-57C4-0F3A-1A168E37B254}"/>
                </a:ext>
              </a:extLst>
            </p:cNvPr>
            <p:cNvSpPr/>
            <p:nvPr/>
          </p:nvSpPr>
          <p:spPr>
            <a:xfrm>
              <a:off x="-782881" y="3412617"/>
              <a:ext cx="118490" cy="118490"/>
            </a:xfrm>
            <a:custGeom>
              <a:avLst/>
              <a:gdLst>
                <a:gd name="connsiteX0" fmla="*/ 118491 w 118490"/>
                <a:gd name="connsiteY0" fmla="*/ 59246 h 118490"/>
                <a:gd name="connsiteX1" fmla="*/ 59246 w 118490"/>
                <a:gd name="connsiteY1" fmla="*/ 118491 h 118490"/>
                <a:gd name="connsiteX2" fmla="*/ 0 w 118490"/>
                <a:gd name="connsiteY2" fmla="*/ 59245 h 118490"/>
                <a:gd name="connsiteX3" fmla="*/ 59246 w 118490"/>
                <a:gd name="connsiteY3" fmla="*/ 0 h 118490"/>
                <a:gd name="connsiteX4" fmla="*/ 118491 w 118490"/>
                <a:gd name="connsiteY4" fmla="*/ 59246 h 1184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490" h="118490">
                  <a:moveTo>
                    <a:pt x="118491" y="59246"/>
                  </a:moveTo>
                  <a:cubicBezTo>
                    <a:pt x="118491" y="91966"/>
                    <a:pt x="91966" y="118491"/>
                    <a:pt x="59246" y="118491"/>
                  </a:cubicBezTo>
                  <a:cubicBezTo>
                    <a:pt x="26525" y="118491"/>
                    <a:pt x="0" y="91966"/>
                    <a:pt x="0" y="59245"/>
                  </a:cubicBezTo>
                  <a:cubicBezTo>
                    <a:pt x="0" y="26525"/>
                    <a:pt x="26525" y="0"/>
                    <a:pt x="59246" y="0"/>
                  </a:cubicBezTo>
                  <a:cubicBezTo>
                    <a:pt x="91966" y="0"/>
                    <a:pt x="118491" y="26525"/>
                    <a:pt x="118491" y="59246"/>
                  </a:cubicBezTo>
                  <a:close/>
                </a:path>
              </a:pathLst>
            </a:custGeom>
            <a:grpFill/>
            <a:ln w="9525" cap="flat">
              <a:noFill/>
              <a:prstDash val="solid"/>
              <a:miter/>
            </a:ln>
          </p:spPr>
          <p:txBody>
            <a:bodyPr rtlCol="0" anchor="ctr"/>
            <a:lstStyle/>
            <a:p>
              <a:endParaRPr lang="en-US" dirty="0"/>
            </a:p>
          </p:txBody>
        </p:sp>
        <p:sp>
          <p:nvSpPr>
            <p:cNvPr id="36" name="Freeform: Shape 35">
              <a:extLst>
                <a:ext uri="{FF2B5EF4-FFF2-40B4-BE49-F238E27FC236}">
                  <a16:creationId xmlns:a16="http://schemas.microsoft.com/office/drawing/2014/main" id="{143E57AA-BCFE-22B8-5609-9AFCD6B627EC}"/>
                </a:ext>
              </a:extLst>
            </p:cNvPr>
            <p:cNvSpPr/>
            <p:nvPr/>
          </p:nvSpPr>
          <p:spPr>
            <a:xfrm>
              <a:off x="-914135" y="3490912"/>
              <a:ext cx="57150" cy="57150"/>
            </a:xfrm>
            <a:custGeom>
              <a:avLst/>
              <a:gdLst>
                <a:gd name="connsiteX0" fmla="*/ 57150 w 57150"/>
                <a:gd name="connsiteY0" fmla="*/ 28575 h 57150"/>
                <a:gd name="connsiteX1" fmla="*/ 28575 w 57150"/>
                <a:gd name="connsiteY1" fmla="*/ 57150 h 57150"/>
                <a:gd name="connsiteX2" fmla="*/ 0 w 57150"/>
                <a:gd name="connsiteY2" fmla="*/ 28575 h 57150"/>
                <a:gd name="connsiteX3" fmla="*/ 28575 w 57150"/>
                <a:gd name="connsiteY3" fmla="*/ 0 h 57150"/>
                <a:gd name="connsiteX4" fmla="*/ 57150 w 57150"/>
                <a:gd name="connsiteY4" fmla="*/ 28575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57150" y="28575"/>
                  </a:moveTo>
                  <a:cubicBezTo>
                    <a:pt x="57150" y="44357"/>
                    <a:pt x="44357" y="57150"/>
                    <a:pt x="28575" y="57150"/>
                  </a:cubicBezTo>
                  <a:cubicBezTo>
                    <a:pt x="12793" y="57150"/>
                    <a:pt x="0" y="44357"/>
                    <a:pt x="0" y="28575"/>
                  </a:cubicBezTo>
                  <a:cubicBezTo>
                    <a:pt x="0" y="12793"/>
                    <a:pt x="12793" y="0"/>
                    <a:pt x="28575" y="0"/>
                  </a:cubicBezTo>
                  <a:cubicBezTo>
                    <a:pt x="44357" y="0"/>
                    <a:pt x="57150" y="12793"/>
                    <a:pt x="57150" y="28575"/>
                  </a:cubicBezTo>
                  <a:close/>
                </a:path>
              </a:pathLst>
            </a:custGeom>
            <a:grpFill/>
            <a:ln w="9525" cap="flat">
              <a:noFill/>
              <a:prstDash val="solid"/>
              <a:miter/>
            </a:ln>
          </p:spPr>
          <p:txBody>
            <a:bodyPr rtlCol="0" anchor="ctr"/>
            <a:lstStyle/>
            <a:p>
              <a:endParaRPr lang="en-US" dirty="0"/>
            </a:p>
          </p:txBody>
        </p:sp>
        <p:sp>
          <p:nvSpPr>
            <p:cNvPr id="37" name="Freeform: Shape 36">
              <a:extLst>
                <a:ext uri="{FF2B5EF4-FFF2-40B4-BE49-F238E27FC236}">
                  <a16:creationId xmlns:a16="http://schemas.microsoft.com/office/drawing/2014/main" id="{3D1832E3-3A26-14AD-1A2F-82F7A71D9DF3}"/>
                </a:ext>
              </a:extLst>
            </p:cNvPr>
            <p:cNvSpPr/>
            <p:nvPr/>
          </p:nvSpPr>
          <p:spPr>
            <a:xfrm>
              <a:off x="-342635" y="3862387"/>
              <a:ext cx="57150" cy="57150"/>
            </a:xfrm>
            <a:custGeom>
              <a:avLst/>
              <a:gdLst>
                <a:gd name="connsiteX0" fmla="*/ 57150 w 57150"/>
                <a:gd name="connsiteY0" fmla="*/ 28575 h 57150"/>
                <a:gd name="connsiteX1" fmla="*/ 28575 w 57150"/>
                <a:gd name="connsiteY1" fmla="*/ 57150 h 57150"/>
                <a:gd name="connsiteX2" fmla="*/ 0 w 57150"/>
                <a:gd name="connsiteY2" fmla="*/ 28575 h 57150"/>
                <a:gd name="connsiteX3" fmla="*/ 28575 w 57150"/>
                <a:gd name="connsiteY3" fmla="*/ 0 h 57150"/>
                <a:gd name="connsiteX4" fmla="*/ 57150 w 57150"/>
                <a:gd name="connsiteY4" fmla="*/ 28575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57150" y="28575"/>
                  </a:moveTo>
                  <a:cubicBezTo>
                    <a:pt x="57150" y="44357"/>
                    <a:pt x="44357" y="57150"/>
                    <a:pt x="28575" y="57150"/>
                  </a:cubicBezTo>
                  <a:cubicBezTo>
                    <a:pt x="12793" y="57150"/>
                    <a:pt x="0" y="44357"/>
                    <a:pt x="0" y="28575"/>
                  </a:cubicBezTo>
                  <a:cubicBezTo>
                    <a:pt x="0" y="12793"/>
                    <a:pt x="12793" y="0"/>
                    <a:pt x="28575" y="0"/>
                  </a:cubicBezTo>
                  <a:cubicBezTo>
                    <a:pt x="44357" y="0"/>
                    <a:pt x="57150" y="12793"/>
                    <a:pt x="57150" y="28575"/>
                  </a:cubicBezTo>
                  <a:close/>
                </a:path>
              </a:pathLst>
            </a:custGeom>
            <a:grpFill/>
            <a:ln w="9525" cap="flat">
              <a:noFill/>
              <a:prstDash val="solid"/>
              <a:miter/>
            </a:ln>
          </p:spPr>
          <p:txBody>
            <a:bodyPr rtlCol="0" anchor="ctr"/>
            <a:lstStyle/>
            <a:p>
              <a:endParaRPr lang="en-US" dirty="0"/>
            </a:p>
          </p:txBody>
        </p:sp>
        <p:sp>
          <p:nvSpPr>
            <p:cNvPr id="38" name="Freeform: Shape 37">
              <a:extLst>
                <a:ext uri="{FF2B5EF4-FFF2-40B4-BE49-F238E27FC236}">
                  <a16:creationId xmlns:a16="http://schemas.microsoft.com/office/drawing/2014/main" id="{335E928E-0539-2C71-D4AA-45FAD42C29D6}"/>
                </a:ext>
              </a:extLst>
            </p:cNvPr>
            <p:cNvSpPr/>
            <p:nvPr/>
          </p:nvSpPr>
          <p:spPr>
            <a:xfrm>
              <a:off x="-723635" y="4071937"/>
              <a:ext cx="57150" cy="57150"/>
            </a:xfrm>
            <a:custGeom>
              <a:avLst/>
              <a:gdLst>
                <a:gd name="connsiteX0" fmla="*/ 57150 w 57150"/>
                <a:gd name="connsiteY0" fmla="*/ 28575 h 57150"/>
                <a:gd name="connsiteX1" fmla="*/ 28575 w 57150"/>
                <a:gd name="connsiteY1" fmla="*/ 57150 h 57150"/>
                <a:gd name="connsiteX2" fmla="*/ 0 w 57150"/>
                <a:gd name="connsiteY2" fmla="*/ 28575 h 57150"/>
                <a:gd name="connsiteX3" fmla="*/ 28575 w 57150"/>
                <a:gd name="connsiteY3" fmla="*/ 0 h 57150"/>
                <a:gd name="connsiteX4" fmla="*/ 57150 w 57150"/>
                <a:gd name="connsiteY4" fmla="*/ 28575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57150" y="28575"/>
                  </a:moveTo>
                  <a:cubicBezTo>
                    <a:pt x="57150" y="44357"/>
                    <a:pt x="44357" y="57150"/>
                    <a:pt x="28575" y="57150"/>
                  </a:cubicBezTo>
                  <a:cubicBezTo>
                    <a:pt x="12793" y="57150"/>
                    <a:pt x="0" y="44357"/>
                    <a:pt x="0" y="28575"/>
                  </a:cubicBezTo>
                  <a:cubicBezTo>
                    <a:pt x="0" y="12793"/>
                    <a:pt x="12793" y="0"/>
                    <a:pt x="28575" y="0"/>
                  </a:cubicBezTo>
                  <a:cubicBezTo>
                    <a:pt x="44357" y="0"/>
                    <a:pt x="57150" y="12793"/>
                    <a:pt x="57150" y="28575"/>
                  </a:cubicBezTo>
                  <a:close/>
                </a:path>
              </a:pathLst>
            </a:custGeom>
            <a:grpFill/>
            <a:ln w="9525" cap="flat">
              <a:noFill/>
              <a:prstDash val="solid"/>
              <a:miter/>
            </a:ln>
          </p:spPr>
          <p:txBody>
            <a:bodyPr rtlCol="0" anchor="ctr"/>
            <a:lstStyle/>
            <a:p>
              <a:endParaRPr lang="en-US" dirty="0"/>
            </a:p>
          </p:txBody>
        </p:sp>
        <p:sp>
          <p:nvSpPr>
            <p:cNvPr id="39" name="Freeform: Shape 38">
              <a:extLst>
                <a:ext uri="{FF2B5EF4-FFF2-40B4-BE49-F238E27FC236}">
                  <a16:creationId xmlns:a16="http://schemas.microsoft.com/office/drawing/2014/main" id="{78D161C8-02C5-DB6E-1A8D-8415F16760A2}"/>
                </a:ext>
              </a:extLst>
            </p:cNvPr>
            <p:cNvSpPr/>
            <p:nvPr/>
          </p:nvSpPr>
          <p:spPr>
            <a:xfrm>
              <a:off x="-737717" y="3764617"/>
              <a:ext cx="233156" cy="228982"/>
            </a:xfrm>
            <a:custGeom>
              <a:avLst/>
              <a:gdLst>
                <a:gd name="connsiteX0" fmla="*/ 137541 w 137540"/>
                <a:gd name="connsiteY0" fmla="*/ 68771 h 137540"/>
                <a:gd name="connsiteX1" fmla="*/ 68771 w 137540"/>
                <a:gd name="connsiteY1" fmla="*/ 137541 h 137540"/>
                <a:gd name="connsiteX2" fmla="*/ 0 w 137540"/>
                <a:gd name="connsiteY2" fmla="*/ 68771 h 137540"/>
                <a:gd name="connsiteX3" fmla="*/ 68771 w 137540"/>
                <a:gd name="connsiteY3" fmla="*/ 0 h 137540"/>
                <a:gd name="connsiteX4" fmla="*/ 137541 w 137540"/>
                <a:gd name="connsiteY4" fmla="*/ 68771 h 137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540" h="137540">
                  <a:moveTo>
                    <a:pt x="137541" y="68771"/>
                  </a:moveTo>
                  <a:cubicBezTo>
                    <a:pt x="137541" y="106751"/>
                    <a:pt x="106751" y="137541"/>
                    <a:pt x="68771" y="137541"/>
                  </a:cubicBezTo>
                  <a:cubicBezTo>
                    <a:pt x="30790" y="137541"/>
                    <a:pt x="0" y="106751"/>
                    <a:pt x="0" y="68771"/>
                  </a:cubicBezTo>
                  <a:cubicBezTo>
                    <a:pt x="0" y="30790"/>
                    <a:pt x="30790" y="0"/>
                    <a:pt x="68771" y="0"/>
                  </a:cubicBezTo>
                  <a:cubicBezTo>
                    <a:pt x="106751" y="0"/>
                    <a:pt x="137541" y="30790"/>
                    <a:pt x="137541" y="68771"/>
                  </a:cubicBezTo>
                  <a:close/>
                </a:path>
              </a:pathLst>
            </a:custGeom>
            <a:grpFill/>
            <a:ln w="9525" cap="flat">
              <a:noFill/>
              <a:prstDash val="solid"/>
              <a:miter/>
            </a:ln>
          </p:spPr>
          <p:txBody>
            <a:bodyPr rtlCol="0" anchor="ctr"/>
            <a:lstStyle/>
            <a:p>
              <a:endParaRPr lang="en-US" dirty="0"/>
            </a:p>
          </p:txBody>
        </p:sp>
        <p:sp>
          <p:nvSpPr>
            <p:cNvPr id="40" name="Freeform: Shape 39">
              <a:extLst>
                <a:ext uri="{FF2B5EF4-FFF2-40B4-BE49-F238E27FC236}">
                  <a16:creationId xmlns:a16="http://schemas.microsoft.com/office/drawing/2014/main" id="{957B1949-1F0B-0F17-4160-9C547E16BBE1}"/>
                </a:ext>
              </a:extLst>
            </p:cNvPr>
            <p:cNvSpPr/>
            <p:nvPr/>
          </p:nvSpPr>
          <p:spPr>
            <a:xfrm>
              <a:off x="-861748" y="3633638"/>
              <a:ext cx="171450" cy="171449"/>
            </a:xfrm>
            <a:custGeom>
              <a:avLst/>
              <a:gdLst>
                <a:gd name="connsiteX0" fmla="*/ 137541 w 137540"/>
                <a:gd name="connsiteY0" fmla="*/ 68771 h 137540"/>
                <a:gd name="connsiteX1" fmla="*/ 68771 w 137540"/>
                <a:gd name="connsiteY1" fmla="*/ 137541 h 137540"/>
                <a:gd name="connsiteX2" fmla="*/ 0 w 137540"/>
                <a:gd name="connsiteY2" fmla="*/ 68771 h 137540"/>
                <a:gd name="connsiteX3" fmla="*/ 68771 w 137540"/>
                <a:gd name="connsiteY3" fmla="*/ 0 h 137540"/>
                <a:gd name="connsiteX4" fmla="*/ 137541 w 137540"/>
                <a:gd name="connsiteY4" fmla="*/ 68771 h 137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540" h="137540">
                  <a:moveTo>
                    <a:pt x="137541" y="68771"/>
                  </a:moveTo>
                  <a:cubicBezTo>
                    <a:pt x="137541" y="106751"/>
                    <a:pt x="106751" y="137541"/>
                    <a:pt x="68771" y="137541"/>
                  </a:cubicBezTo>
                  <a:cubicBezTo>
                    <a:pt x="30790" y="137541"/>
                    <a:pt x="0" y="106751"/>
                    <a:pt x="0" y="68771"/>
                  </a:cubicBezTo>
                  <a:cubicBezTo>
                    <a:pt x="0" y="30790"/>
                    <a:pt x="30790" y="0"/>
                    <a:pt x="68771" y="0"/>
                  </a:cubicBezTo>
                  <a:cubicBezTo>
                    <a:pt x="106751" y="0"/>
                    <a:pt x="137541" y="30790"/>
                    <a:pt x="137541" y="68771"/>
                  </a:cubicBezTo>
                  <a:close/>
                </a:path>
              </a:pathLst>
            </a:custGeom>
            <a:grpFill/>
            <a:ln w="9525" cap="flat">
              <a:noFill/>
              <a:prstDash val="solid"/>
              <a:miter/>
            </a:ln>
          </p:spPr>
          <p:txBody>
            <a:bodyPr rtlCol="0" anchor="ctr"/>
            <a:lstStyle/>
            <a:p>
              <a:endParaRPr lang="en-US" dirty="0"/>
            </a:p>
          </p:txBody>
        </p:sp>
        <p:sp>
          <p:nvSpPr>
            <p:cNvPr id="41" name="Freeform: Shape 40">
              <a:extLst>
                <a:ext uri="{FF2B5EF4-FFF2-40B4-BE49-F238E27FC236}">
                  <a16:creationId xmlns:a16="http://schemas.microsoft.com/office/drawing/2014/main" id="{B865A99C-626C-9DF0-37D7-B103F6CEBA44}"/>
                </a:ext>
              </a:extLst>
            </p:cNvPr>
            <p:cNvSpPr/>
            <p:nvPr/>
          </p:nvSpPr>
          <p:spPr>
            <a:xfrm>
              <a:off x="-466255" y="4017083"/>
              <a:ext cx="123620" cy="112004"/>
            </a:xfrm>
            <a:custGeom>
              <a:avLst/>
              <a:gdLst>
                <a:gd name="connsiteX0" fmla="*/ 152400 w 152400"/>
                <a:gd name="connsiteY0" fmla="*/ 76200 h 152400"/>
                <a:gd name="connsiteX1" fmla="*/ 76200 w 152400"/>
                <a:gd name="connsiteY1" fmla="*/ 152400 h 152400"/>
                <a:gd name="connsiteX2" fmla="*/ 0 w 152400"/>
                <a:gd name="connsiteY2" fmla="*/ 76200 h 152400"/>
                <a:gd name="connsiteX3" fmla="*/ 76200 w 152400"/>
                <a:gd name="connsiteY3" fmla="*/ 0 h 152400"/>
                <a:gd name="connsiteX4" fmla="*/ 152400 w 152400"/>
                <a:gd name="connsiteY4" fmla="*/ 76200 h 15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52400">
                  <a:moveTo>
                    <a:pt x="152400" y="76200"/>
                  </a:moveTo>
                  <a:cubicBezTo>
                    <a:pt x="152400" y="118284"/>
                    <a:pt x="118284" y="152400"/>
                    <a:pt x="76200" y="152400"/>
                  </a:cubicBezTo>
                  <a:cubicBezTo>
                    <a:pt x="34116" y="152400"/>
                    <a:pt x="0" y="118284"/>
                    <a:pt x="0" y="76200"/>
                  </a:cubicBezTo>
                  <a:cubicBezTo>
                    <a:pt x="0" y="34116"/>
                    <a:pt x="34116" y="0"/>
                    <a:pt x="76200" y="0"/>
                  </a:cubicBezTo>
                  <a:cubicBezTo>
                    <a:pt x="118284" y="0"/>
                    <a:pt x="152400" y="34116"/>
                    <a:pt x="152400" y="76200"/>
                  </a:cubicBezTo>
                  <a:close/>
                </a:path>
              </a:pathLst>
            </a:custGeom>
            <a:grpFill/>
            <a:ln w="9525" cap="flat">
              <a:noFill/>
              <a:prstDash val="solid"/>
              <a:miter/>
            </a:ln>
          </p:spPr>
          <p:txBody>
            <a:bodyPr rtlCol="0" anchor="ctr"/>
            <a:lstStyle/>
            <a:p>
              <a:endParaRPr lang="en-US" dirty="0"/>
            </a:p>
          </p:txBody>
        </p:sp>
      </p:grpSp>
      <p:pic>
        <p:nvPicPr>
          <p:cNvPr id="44" name="Graphic 43" descr="Skeleton with solid fill">
            <a:extLst>
              <a:ext uri="{FF2B5EF4-FFF2-40B4-BE49-F238E27FC236}">
                <a16:creationId xmlns:a16="http://schemas.microsoft.com/office/drawing/2014/main" id="{192CE38B-DC64-1F38-CAF7-D2D70BB35509}"/>
              </a:ext>
            </a:extLst>
          </p:cNvPr>
          <p:cNvPicPr>
            <a:picLocks noChangeAspect="1"/>
          </p:cNvPicPr>
          <p:nvPr/>
        </p:nvPicPr>
        <p:blipFill>
          <a:blip r:embed="rId9">
            <a:extLst>
              <a:ext uri="{96DAC541-7B7A-43D3-8B79-37D633B846F1}">
                <asvg:svgBlip xmlns:asvg="http://schemas.microsoft.com/office/drawing/2016/SVG/main" r:embed="rId10"/>
              </a:ext>
            </a:extLst>
          </a:blip>
          <a:srcRect l="130" r="130"/>
          <a:stretch/>
        </p:blipFill>
        <p:spPr>
          <a:xfrm>
            <a:off x="446265" y="3151329"/>
            <a:ext cx="273985" cy="274701"/>
          </a:xfrm>
          <a:prstGeom prst="rect">
            <a:avLst/>
          </a:prstGeom>
        </p:spPr>
      </p:pic>
      <p:pic>
        <p:nvPicPr>
          <p:cNvPr id="45" name="Graphic 44" descr="Brain in head with solid fill">
            <a:extLst>
              <a:ext uri="{FF2B5EF4-FFF2-40B4-BE49-F238E27FC236}">
                <a16:creationId xmlns:a16="http://schemas.microsoft.com/office/drawing/2014/main" id="{72F98CB0-8783-135C-E576-E5B724838A26}"/>
              </a:ext>
            </a:extLst>
          </p:cNvPr>
          <p:cNvPicPr>
            <a:picLocks noChangeAspect="1"/>
          </p:cNvPicPr>
          <p:nvPr/>
        </p:nvPicPr>
        <p:blipFill>
          <a:blip r:embed="rId11">
            <a:extLst>
              <a:ext uri="{96DAC541-7B7A-43D3-8B79-37D633B846F1}">
                <asvg:svgBlip xmlns:asvg="http://schemas.microsoft.com/office/drawing/2016/SVG/main" r:embed="rId12"/>
              </a:ext>
            </a:extLst>
          </a:blip>
          <a:srcRect l="130" r="130"/>
          <a:stretch/>
        </p:blipFill>
        <p:spPr>
          <a:xfrm>
            <a:off x="446265" y="3543610"/>
            <a:ext cx="273985" cy="274701"/>
          </a:xfrm>
          <a:prstGeom prst="rect">
            <a:avLst/>
          </a:prstGeom>
        </p:spPr>
      </p:pic>
      <p:pic>
        <p:nvPicPr>
          <p:cNvPr id="46" name="Graphic 45" descr="Periodic Graph with solid fill">
            <a:extLst>
              <a:ext uri="{FF2B5EF4-FFF2-40B4-BE49-F238E27FC236}">
                <a16:creationId xmlns:a16="http://schemas.microsoft.com/office/drawing/2014/main" id="{685299D5-A1E1-F069-8FF4-E70951892DE3}"/>
              </a:ext>
            </a:extLst>
          </p:cNvPr>
          <p:cNvPicPr>
            <a:picLocks noChangeAspect="1"/>
          </p:cNvPicPr>
          <p:nvPr/>
        </p:nvPicPr>
        <p:blipFill>
          <a:blip r:embed="rId13">
            <a:extLst>
              <a:ext uri="{96DAC541-7B7A-43D3-8B79-37D633B846F1}">
                <asvg:svgBlip xmlns:asvg="http://schemas.microsoft.com/office/drawing/2016/SVG/main" r:embed="rId14"/>
              </a:ext>
            </a:extLst>
          </a:blip>
          <a:srcRect l="135" r="135"/>
          <a:stretch/>
        </p:blipFill>
        <p:spPr>
          <a:xfrm>
            <a:off x="446277" y="4232415"/>
            <a:ext cx="273961" cy="274701"/>
          </a:xfrm>
          <a:prstGeom prst="rect">
            <a:avLst/>
          </a:prstGeom>
        </p:spPr>
      </p:pic>
      <p:sp>
        <p:nvSpPr>
          <p:cNvPr id="5" name="Footer Placeholder 2">
            <a:extLst>
              <a:ext uri="{FF2B5EF4-FFF2-40B4-BE49-F238E27FC236}">
                <a16:creationId xmlns:a16="http://schemas.microsoft.com/office/drawing/2014/main" id="{CFCA5299-59F5-B3AA-E4F4-AAFD410CF5E3}"/>
              </a:ext>
            </a:extLst>
          </p:cNvPr>
          <p:cNvSpPr>
            <a:spLocks noGrp="1"/>
          </p:cNvSpPr>
          <p:nvPr>
            <p:ph type="ftr" sz="quarter" idx="3"/>
          </p:nvPr>
        </p:nvSpPr>
        <p:spPr>
          <a:xfrm>
            <a:off x="287079" y="4867768"/>
            <a:ext cx="8404897" cy="274637"/>
          </a:xfrm>
        </p:spPr>
        <p:txBody>
          <a:bodyPr/>
          <a:lstStyle/>
          <a:p>
            <a:pPr>
              <a:lnSpc>
                <a:spcPct val="100000"/>
              </a:lnSpc>
            </a:pPr>
            <a:r>
              <a:rPr lang="en-US" sz="700" dirty="0">
                <a:solidFill>
                  <a:schemeClr val="tx1">
                    <a:lumMod val="60000"/>
                    <a:lumOff val="40000"/>
                  </a:schemeClr>
                </a:solidFill>
                <a:latin typeface="+mj-lt"/>
              </a:rPr>
              <a:t>E, number of events; n, number of participants with at least one AE.</a:t>
            </a:r>
          </a:p>
          <a:p>
            <a:pPr>
              <a:lnSpc>
                <a:spcPct val="100000"/>
              </a:lnSpc>
            </a:pPr>
            <a:r>
              <a:rPr lang="en-US" sz="700" baseline="30000" dirty="0">
                <a:solidFill>
                  <a:schemeClr val="tx1">
                    <a:lumMod val="60000"/>
                    <a:lumOff val="40000"/>
                  </a:schemeClr>
                </a:solidFill>
                <a:latin typeface="+mj-lt"/>
              </a:rPr>
              <a:t>a</a:t>
            </a:r>
            <a:r>
              <a:rPr lang="en-US" sz="700" dirty="0">
                <a:solidFill>
                  <a:schemeClr val="tx1">
                    <a:lumMod val="60000"/>
                    <a:lumOff val="40000"/>
                  </a:schemeClr>
                </a:solidFill>
                <a:latin typeface="+mj-lt"/>
              </a:rPr>
              <a:t>Preferred term coded using MedDRA, version 26.0.</a:t>
            </a:r>
          </a:p>
        </p:txBody>
      </p:sp>
    </p:spTree>
    <p:extLst>
      <p:ext uri="{BB962C8B-B14F-4D97-AF65-F5344CB8AC3E}">
        <p14:creationId xmlns:p14="http://schemas.microsoft.com/office/powerpoint/2010/main" val="3817110616"/>
      </p:ext>
    </p:extLst>
  </p:cSld>
  <p:clrMapOvr>
    <a:masterClrMapping/>
  </p:clrMapOvr>
</p:sld>
</file>

<file path=ppt/theme/theme1.xml><?xml version="1.0" encoding="utf-8"?>
<a:theme xmlns:a="http://schemas.openxmlformats.org/drawingml/2006/main" name="KalVista Corporate PPT Template">
  <a:themeElements>
    <a:clrScheme name="KalVista">
      <a:dk1>
        <a:srgbClr val="5F5F5F"/>
      </a:dk1>
      <a:lt1>
        <a:srgbClr val="FFFFFF"/>
      </a:lt1>
      <a:dk2>
        <a:srgbClr val="0D4167"/>
      </a:dk2>
      <a:lt2>
        <a:srgbClr val="D9D7D9"/>
      </a:lt2>
      <a:accent1>
        <a:srgbClr val="D9D7D9"/>
      </a:accent1>
      <a:accent2>
        <a:srgbClr val="ADCF3B"/>
      </a:accent2>
      <a:accent3>
        <a:srgbClr val="0D4167"/>
      </a:accent3>
      <a:accent4>
        <a:srgbClr val="00839F"/>
      </a:accent4>
      <a:accent5>
        <a:srgbClr val="F85110"/>
      </a:accent5>
      <a:accent6>
        <a:srgbClr val="5F5F5F"/>
      </a:accent6>
      <a:hlink>
        <a:srgbClr val="1A3DB4"/>
      </a:hlink>
      <a:folHlink>
        <a:srgbClr val="99999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solidFill>
          <a:schemeClr val="accent3"/>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xmlns:p="http://schemas.openxmlformats.org/presentationml/2006/main">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400" i="0" u="none" strike="noStrike" cap="none" normalizeH="0" baseline="0" dirty="0" err="1">
            <a:ln>
              <a:noFill/>
            </a:ln>
            <a:solidFill>
              <a:schemeClr val="tx2"/>
            </a:solidFill>
            <a:effectLst/>
            <a:latin typeface="+mn-lt"/>
            <a:ea typeface="ＭＳ Ｐゴシック" charset="0"/>
          </a:defRPr>
        </a:defPPr>
      </a:lstStyle>
    </a:spDef>
    <a:lnDef>
      <a:spPr bwMode="auto">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xmlns:p="http://schemas.openxmlformats.org/presentationml/2006/main">
              <a:effectLst>
                <a:outerShdw blurRad="63500" dist="38099" dir="2700000" algn="ctr" rotWithShape="0">
                  <a:schemeClr val="bg2">
                    <a:alpha val="74998"/>
                  </a:schemeClr>
                </a:outerShdw>
              </a:effectLst>
            </a14:hiddenEffects>
          </a:ext>
        </a:extLst>
      </a:spPr>
      <a:bodyPr/>
      <a:lstStyle/>
    </a:lnDef>
    <a:txDef>
      <a:spPr>
        <a:noFill/>
      </a:spPr>
      <a:bodyPr wrap="square" rtlCol="0">
        <a:spAutoFit/>
      </a:bodyPr>
      <a:lstStyle>
        <a:defPPr algn="ctr">
          <a:defRPr dirty="0" err="1" smtClean="0">
            <a:solidFill>
              <a:schemeClr val="tx2"/>
            </a:solidFill>
            <a:latin typeface="+mn-lt"/>
          </a:defRPr>
        </a:defPPr>
      </a:lstStyle>
    </a:txDef>
  </a:objectDefaults>
  <a:extraClrSchemeLst>
    <a:extraClrScheme>
      <a:clrScheme name="Vanti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nti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nti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nti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nti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nti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nti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nti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nti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nti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nti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nti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KalVista Corporate Template 020521.potx" id="{9398E684-3E4F-4C82-A4AE-F5E6638BBDBB}" vid="{39B185D3-22FB-4184-87E8-6E9A51B2C6F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16751</TotalTime>
  <Words>2810</Words>
  <Application>Microsoft Office PowerPoint</Application>
  <PresentationFormat>On-screen Show (16:9)</PresentationFormat>
  <Paragraphs>332</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vt:lpstr>
      <vt:lpstr>Arial (Body)</vt:lpstr>
      <vt:lpstr>Arial Narrow</vt:lpstr>
      <vt:lpstr>Calibri</vt:lpstr>
      <vt:lpstr>KalVista Corporate PPT Template</vt:lpstr>
      <vt:lpstr>Pooled Sebetralstat  Placebo-controlled Safety for  On-demand Treatment of Hereditary Angioedema</vt:lpstr>
      <vt:lpstr>Disclosures</vt:lpstr>
      <vt:lpstr>Background</vt:lpstr>
      <vt:lpstr>Adverse Drug Reactions of On-demand Therapies</vt:lpstr>
      <vt:lpstr>Objective</vt:lpstr>
      <vt:lpstr>Trial Designs</vt:lpstr>
      <vt:lpstr> Pooled Characteristics of Participants Treated with Sebetralstat or Placebo</vt:lpstr>
      <vt:lpstr>Pooled Safety</vt:lpstr>
      <vt:lpstr>Pooled Safety</vt:lpstr>
      <vt:lpstr>Conclusions</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Presentation</dc:title>
  <dc:creator>Sally van Kooten</dc:creator>
  <cp:lastModifiedBy>Oxford PharmaGenesis</cp:lastModifiedBy>
  <cp:revision>113</cp:revision>
  <dcterms:created xsi:type="dcterms:W3CDTF">2021-02-05T16:45:27Z</dcterms:created>
  <dcterms:modified xsi:type="dcterms:W3CDTF">2024-08-29T14:45:13Z</dcterms:modified>
</cp:coreProperties>
</file>