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5"/>
  </p:notesMasterIdLst>
  <p:sldIdLst>
    <p:sldId id="2136" r:id="rId2"/>
    <p:sldId id="2131" r:id="rId3"/>
    <p:sldId id="2140" r:id="rId4"/>
    <p:sldId id="2142" r:id="rId5"/>
    <p:sldId id="2123" r:id="rId6"/>
    <p:sldId id="2143" r:id="rId7"/>
    <p:sldId id="2163" r:id="rId8"/>
    <p:sldId id="2144" r:id="rId9"/>
    <p:sldId id="2145" r:id="rId10"/>
    <p:sldId id="2147" r:id="rId11"/>
    <p:sldId id="2146" r:id="rId12"/>
    <p:sldId id="2148" r:id="rId13"/>
    <p:sldId id="216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CBA71E-F50D-1E08-20B4-FD039D1DD553}" name="Chris Yea" initials="CY" userId="S::cmy_kalvista.com#ext#@livekalvista.onmicrosoft.com::d6f26aaf-e5ee-4ef1-9a14-7a78b9739acb" providerId="AD"/>
  <p188:author id="{4062E926-6F0F-6C93-17A4-CFD78E6A4457}" name="Sally van Kooten" initials="SK" userId="S::svk_kalvista.com#ext#@livekalvista.onmicrosoft.com::ea616c5b-2dc7-4c2a-9396-5f3074cdea76" providerId="AD"/>
  <p188:author id="{4B12C377-B84E-EE12-5087-162FDCF56332}" name="April Ingram" initials="AI" userId="S::aingram-c@regenxbio.com::c9a13f1f-13bd-4748-b09d-fdc74c828e4a" providerId="AD"/>
  <p188:author id="{606852AF-2318-32C4-D37D-CDD9C8F3622B}" name="Ledia Goga" initials="LG" userId="S::lgo_kalvista.com#ext#@livekalvista.onmicrosoft.com::89850f19-8ef6-49c9-b125-ad0aa49948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F1BAE-9ABF-892F-63DF-46EE2A1546B1}" v="3" dt="2023-04-23T02:50:50.096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73" autoAdjust="0"/>
    <p:restoredTop sz="95707" autoAdjust="0"/>
  </p:normalViewPr>
  <p:slideViewPr>
    <p:cSldViewPr snapToGrid="0" snapToObjects="1">
      <p:cViewPr varScale="1">
        <p:scale>
          <a:sx n="110" d="100"/>
          <a:sy n="110" d="100"/>
        </p:scale>
        <p:origin x="62" y="1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8578404507414E-2"/>
          <c:y val="0"/>
          <c:w val="0.88123155949978771"/>
          <c:h val="0.89402056459387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DCF3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C4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2-4071-8989-D1880BCD72FA}"/>
              </c:ext>
            </c:extLst>
          </c:dPt>
          <c:dLbls>
            <c:dLbl>
              <c:idx val="3"/>
              <c:layout>
                <c:manualLayout>
                  <c:x val="-1.2369163016189493E-2"/>
                  <c:y val="7.6332307766764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5212046769889"/>
                      <c:h val="9.96447706691839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C02-4071-8989-D1880BCD7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Prophylaxis with on-demand for breakthrough attacks (n=11)</c:v>
                </c:pt>
                <c:pt idx="1">
                  <c:v>On-demand therapy only (n=20)</c:v>
                </c:pt>
                <c:pt idx="2">
                  <c:v>Adult (19+ yrs) (n=25)</c:v>
                </c:pt>
                <c:pt idx="3">
                  <c:v>Adolescent (15-18yrs) (n=7)</c:v>
                </c:pt>
                <c:pt idx="4">
                  <c:v>Total (n=32)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0.28999999999999998</c:v>
                </c:pt>
                <c:pt idx="2">
                  <c:v>0.35</c:v>
                </c:pt>
                <c:pt idx="3">
                  <c:v>0.38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02-4071-8989-D1880BCD7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0"/>
        <c:axId val="1420618639"/>
        <c:axId val="1420069967"/>
      </c:barChart>
      <c:catAx>
        <c:axId val="142061863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0069967"/>
        <c:crosses val="autoZero"/>
        <c:auto val="1"/>
        <c:lblAlgn val="ctr"/>
        <c:lblOffset val="100"/>
        <c:noMultiLvlLbl val="0"/>
      </c:catAx>
      <c:valAx>
        <c:axId val="1420069967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61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8578404507414E-2"/>
          <c:y val="0"/>
          <c:w val="0.88123155949978771"/>
          <c:h val="0.89402056459387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DCF3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C4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0-42F3-9A4E-DCCAA9E1FB82}"/>
              </c:ext>
            </c:extLst>
          </c:dPt>
          <c:dLbls>
            <c:dLbl>
              <c:idx val="3"/>
              <c:layout>
                <c:manualLayout>
                  <c:x val="-1.2369163016189493E-2"/>
                  <c:y val="7.6332307766764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5212046769889"/>
                      <c:h val="9.96447706691839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990-42F3-9A4E-DCCAA9E1F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Prophylaxis with on-demand for breakthrough attacks (n=11)</c:v>
                </c:pt>
                <c:pt idx="1">
                  <c:v>On-demand therapy only (n=20)</c:v>
                </c:pt>
                <c:pt idx="2">
                  <c:v>Adult (19+ yrs) (n=25)</c:v>
                </c:pt>
                <c:pt idx="3">
                  <c:v>Adolescent (15-18yrs) (n=7)</c:v>
                </c:pt>
                <c:pt idx="4">
                  <c:v>Total (n=32)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</c:v>
                </c:pt>
                <c:pt idx="1">
                  <c:v>3.1</c:v>
                </c:pt>
                <c:pt idx="2">
                  <c:v>2.5</c:v>
                </c:pt>
                <c:pt idx="3">
                  <c:v>4.4000000000000004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90-42F3-9A4E-DCCAA9E1F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20"/>
        <c:axId val="1420618639"/>
        <c:axId val="1420069967"/>
      </c:barChart>
      <c:catAx>
        <c:axId val="142061863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0069967"/>
        <c:crosses val="autoZero"/>
        <c:auto val="1"/>
        <c:lblAlgn val="ctr"/>
        <c:lblOffset val="100"/>
        <c:noMultiLvlLbl val="0"/>
      </c:catAx>
      <c:valAx>
        <c:axId val="1420069967"/>
        <c:scaling>
          <c:orientation val="minMax"/>
          <c:max val="5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61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8578404507414E-2"/>
          <c:y val="0"/>
          <c:w val="0.88123155949978771"/>
          <c:h val="0.89402056459387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DCF3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C4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2-4071-8989-D1880BCD72FA}"/>
              </c:ext>
            </c:extLst>
          </c:dPt>
          <c:dLbls>
            <c:dLbl>
              <c:idx val="3"/>
              <c:layout>
                <c:manualLayout>
                  <c:x val="-1.2369163016189493E-2"/>
                  <c:y val="7.6332307766764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5212046769889"/>
                      <c:h val="9.96447706691839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C02-4071-8989-D1880BCD7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Prophylaxis with on-demand for breakthrough attacks (n=11)</c:v>
                </c:pt>
                <c:pt idx="1">
                  <c:v>On-demand therapy only (n=20)</c:v>
                </c:pt>
                <c:pt idx="2">
                  <c:v>Adult (19+ yrs) (n=25)</c:v>
                </c:pt>
                <c:pt idx="3">
                  <c:v>Adolescent (15-18yrs) (n=7)</c:v>
                </c:pt>
                <c:pt idx="4">
                  <c:v>Total (n=32)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0.13</c:v>
                </c:pt>
                <c:pt idx="2">
                  <c:v>0.09</c:v>
                </c:pt>
                <c:pt idx="3">
                  <c:v>0.21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02-4071-8989-D1880BCD7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0"/>
        <c:axId val="1420618639"/>
        <c:axId val="1420069967"/>
      </c:barChart>
      <c:catAx>
        <c:axId val="142061863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0069967"/>
        <c:crosses val="autoZero"/>
        <c:auto val="1"/>
        <c:lblAlgn val="ctr"/>
        <c:lblOffset val="100"/>
        <c:noMultiLvlLbl val="0"/>
      </c:catAx>
      <c:valAx>
        <c:axId val="1420069967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61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8578404507414E-2"/>
          <c:y val="0"/>
          <c:w val="0.88123155949978771"/>
          <c:h val="0.8940205645938799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20"/>
        <c:axId val="1420618639"/>
        <c:axId val="1420069967"/>
      </c:barChart>
      <c:catAx>
        <c:axId val="142061863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0069967"/>
        <c:crosses val="autoZero"/>
        <c:auto val="1"/>
        <c:lblAlgn val="ctr"/>
        <c:lblOffset val="100"/>
        <c:noMultiLvlLbl val="0"/>
      </c:catAx>
      <c:valAx>
        <c:axId val="1420069967"/>
        <c:scaling>
          <c:orientation val="minMax"/>
          <c:max val="5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61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09649267104655E-2"/>
          <c:y val="0"/>
          <c:w val="0.87743635649539065"/>
          <c:h val="0.89402056459387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50-459B-ADCD-A1B6B22F4AF3}"/>
              </c:ext>
            </c:extLst>
          </c:dPt>
          <c:dLbls>
            <c:dLbl>
              <c:idx val="3"/>
              <c:layout>
                <c:manualLayout>
                  <c:x val="-1.2369163016189493E-2"/>
                  <c:y val="7.63323077667648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5212046769889"/>
                      <c:h val="9.96447706691839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550-459B-ADCD-A1B6B22F4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5"/>
                <c:pt idx="0">
                  <c:v>Prophylaxis with on-demand for breakthrough attacks (n=11)</c:v>
                </c:pt>
                <c:pt idx="1">
                  <c:v>On-demand therapy only (n=20)</c:v>
                </c:pt>
                <c:pt idx="2">
                  <c:v>Adult (19+ yrs) (n=25)</c:v>
                </c:pt>
                <c:pt idx="3">
                  <c:v>Adolescent (15-18yrs) (n=7)</c:v>
                </c:pt>
                <c:pt idx="4">
                  <c:v>Total (n=32)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0.13</c:v>
                </c:pt>
                <c:pt idx="1">
                  <c:v>0.21</c:v>
                </c:pt>
                <c:pt idx="2">
                  <c:v>0.28999999999999998</c:v>
                </c:pt>
                <c:pt idx="3">
                  <c:v>0.32</c:v>
                </c:pt>
                <c:pt idx="4">
                  <c:v>0.4</c:v>
                </c:pt>
                <c:pt idx="5">
                  <c:v>0.44</c:v>
                </c:pt>
                <c:pt idx="6">
                  <c:v>0.47</c:v>
                </c:pt>
                <c:pt idx="7">
                  <c:v>0.56000000000000005</c:v>
                </c:pt>
                <c:pt idx="8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50-459B-ADCD-A1B6B22F4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56"/>
        <c:axId val="1420618639"/>
        <c:axId val="1420069967"/>
      </c:barChart>
      <c:catAx>
        <c:axId val="142061863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0069967"/>
        <c:crosses val="autoZero"/>
        <c:auto val="1"/>
        <c:lblAlgn val="ctr"/>
        <c:lblOffset val="100"/>
        <c:noMultiLvlLbl val="0"/>
      </c:catAx>
      <c:valAx>
        <c:axId val="1420069967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61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410A9-03AB-440D-B410-12522A15DC8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9CDAB-0C85-4D02-9E3D-3BF30069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9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13164B37-1854-6373-77BA-5E9115FCA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2"/>
          <a:stretch/>
        </p:blipFill>
        <p:spPr>
          <a:xfrm>
            <a:off x="-5" y="0"/>
            <a:ext cx="9221495" cy="51435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94D25A4-8E20-1803-9F28-685A197747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0868" y="2309906"/>
            <a:ext cx="6852925" cy="1624647"/>
          </a:xfrm>
          <a:prstGeom prst="rect">
            <a:avLst/>
          </a:prstGeom>
        </p:spPr>
        <p:txBody>
          <a:bodyPr anchor="b"/>
          <a:lstStyle>
            <a:lvl1pPr algn="r" defTabSz="449252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1E29248-14C5-989C-17F4-7C77A4E22B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41271" y="4092889"/>
            <a:ext cx="5032522" cy="4657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5BD9A-5B2D-338F-1C78-63A9BDBD2A4B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2291644" y="4036153"/>
            <a:ext cx="68523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F6E01-1634-76B8-932F-51748CE6F587}"/>
              </a:ext>
            </a:extLst>
          </p:cNvPr>
          <p:cNvGrpSpPr/>
          <p:nvPr userDrawn="1"/>
        </p:nvGrpSpPr>
        <p:grpSpPr>
          <a:xfrm>
            <a:off x="0" y="1"/>
            <a:ext cx="3785616" cy="4233672"/>
            <a:chOff x="0" y="1"/>
            <a:chExt cx="3785616" cy="4233672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EAD8FCB-6DA9-4494-4EF2-5CEE69AE030A}"/>
                </a:ext>
              </a:extLst>
            </p:cNvPr>
            <p:cNvSpPr/>
            <p:nvPr userDrawn="1"/>
          </p:nvSpPr>
          <p:spPr bwMode="auto">
            <a:xfrm rot="5400000">
              <a:off x="-224028" y="224029"/>
              <a:ext cx="4233672" cy="3785616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0A0088E-42F8-B15F-8F42-FF8C13556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429" y="303940"/>
              <a:ext cx="1376439" cy="1389888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D6E8B-A733-A438-A7B8-E3C97D925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333" y="4935342"/>
            <a:ext cx="1563031" cy="1211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6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80" y="184064"/>
            <a:ext cx="8580875" cy="678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00" y="1074149"/>
            <a:ext cx="8580875" cy="379080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AFE1ED-3333-4FA6-81CA-E7844D76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114" y="4832051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A964E7-20FB-4331-BEA5-40D6F309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333" y="4935342"/>
            <a:ext cx="1563031" cy="1211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2FE163-535F-206F-6C3D-30488F780F6A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5760" y="953106"/>
            <a:ext cx="887353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216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43387D8-496A-325B-E244-8141B13F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80" y="184064"/>
            <a:ext cx="8580875" cy="678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B1DAEB5-20F2-1A54-6F3A-5A2AA0E89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114" y="4832051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4C1EB0-0A8E-C999-A01C-6A2E7744A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333" y="4935342"/>
            <a:ext cx="1563031" cy="1211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A4E2D4-1380-6F21-7B88-6ECEBA537FF9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5760" y="953106"/>
            <a:ext cx="887353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074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F3184D-959A-49DB-ACDA-B1D6679F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60" y="1042069"/>
            <a:ext cx="4068609" cy="6785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9E482F-3396-401B-AC1C-B773E1CB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0" y="1767661"/>
            <a:ext cx="4068609" cy="288299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93A216-4A5D-43D8-A657-DC2565226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1160" y="1042069"/>
            <a:ext cx="4068609" cy="6785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20932A-45BB-4742-8543-B8FDB2C8B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1160" y="1767661"/>
            <a:ext cx="4068609" cy="288299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2218317-9EB5-5AA0-3EDD-D74094164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80" y="184064"/>
            <a:ext cx="8580875" cy="678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A43F774-9907-18A3-E485-26E178E76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2114" y="4832051"/>
            <a:ext cx="39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3BCE7EB-5072-FB82-B436-4CE2597A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33" y="4935342"/>
            <a:ext cx="1563031" cy="1211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788312-CD67-969C-0F35-CCAA6709F1D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5760" y="953106"/>
            <a:ext cx="887353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27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lab coat&#10;&#10;Description automatically generated with low confidence">
            <a:extLst>
              <a:ext uri="{FF2B5EF4-FFF2-40B4-BE49-F238E27FC236}">
                <a16:creationId xmlns:a16="http://schemas.microsoft.com/office/drawing/2014/main" id="{429EBCD3-471F-347B-D1CB-3BD9B93E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" y="0"/>
            <a:ext cx="9144006" cy="51514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A9ED75-21FD-9224-02EB-0446016DC8EC}"/>
              </a:ext>
            </a:extLst>
          </p:cNvPr>
          <p:cNvSpPr/>
          <p:nvPr userDrawn="1"/>
        </p:nvSpPr>
        <p:spPr>
          <a:xfrm>
            <a:off x="0" y="0"/>
            <a:ext cx="9144000" cy="515147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6CF113-6103-BCCA-03FD-ED47056C77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4663" y="3326217"/>
            <a:ext cx="7679130" cy="628650"/>
          </a:xfrm>
          <a:prstGeom prst="rect">
            <a:avLst/>
          </a:prstGeom>
          <a:solidFill>
            <a:srgbClr val="1E3F62">
              <a:alpha val="0"/>
            </a:srgbClr>
          </a:solidFill>
        </p:spPr>
        <p:txBody>
          <a:bodyPr/>
          <a:lstStyle>
            <a:lvl1pPr algn="r" defTabSz="449252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 sz="3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7F7130-1452-CBA4-77B6-49E40D133C92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2291644" y="4036153"/>
            <a:ext cx="68523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7B83086-86E3-24F4-2371-28CABA327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333" y="4935342"/>
            <a:ext cx="1563031" cy="1211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5B3443-5E0E-B9F1-DE88-A6032CC0945A}"/>
              </a:ext>
            </a:extLst>
          </p:cNvPr>
          <p:cNvGrpSpPr/>
          <p:nvPr userDrawn="1"/>
        </p:nvGrpSpPr>
        <p:grpSpPr>
          <a:xfrm>
            <a:off x="0" y="1"/>
            <a:ext cx="3785616" cy="4233672"/>
            <a:chOff x="0" y="1"/>
            <a:chExt cx="3785616" cy="4233672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D612800E-5C8F-2BFC-615D-7E1EABE1A75B}"/>
                </a:ext>
              </a:extLst>
            </p:cNvPr>
            <p:cNvSpPr/>
            <p:nvPr userDrawn="1"/>
          </p:nvSpPr>
          <p:spPr bwMode="auto">
            <a:xfrm rot="5400000">
              <a:off x="-224028" y="224029"/>
              <a:ext cx="4233672" cy="3785616"/>
            </a:xfrm>
            <a:prstGeom prst="rtTriangl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CBFCFE-9F1C-4737-08C0-956752328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206" y="352314"/>
              <a:ext cx="1379631" cy="1388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73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32BFD2-43E0-01B8-E5BF-6D2C73081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A9EBE9-54F4-5F8A-2874-24EEF75CFF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59DD827-A65F-475C-B39D-929800A56A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90088" y="1871773"/>
            <a:ext cx="4937218" cy="1338788"/>
          </a:xfrm>
        </p:spPr>
        <p:txBody>
          <a:bodyPr anchor="b"/>
          <a:lstStyle>
            <a:lvl1pPr algn="l" defTabSz="449252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C238E7B-C1E0-4669-99FD-F6ADA22BA1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90088" y="3363611"/>
            <a:ext cx="4937218" cy="465766"/>
          </a:xfrm>
        </p:spPr>
        <p:txBody>
          <a:bodyPr anchor="t"/>
          <a:lstStyle>
            <a:lvl1pPr marL="0" indent="0" algn="l">
              <a:lnSpc>
                <a:spcPct val="100000"/>
              </a:lnSpc>
              <a:buFontTx/>
              <a:buNone/>
              <a:defRPr sz="1800" b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75172CC-9EB5-15BB-4E0C-138B3F89B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333" y="4935342"/>
            <a:ext cx="1563031" cy="1211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C0475A-9578-7A02-BE60-14E8A00148EB}"/>
              </a:ext>
            </a:extLst>
          </p:cNvPr>
          <p:cNvGrpSpPr/>
          <p:nvPr userDrawn="1"/>
        </p:nvGrpSpPr>
        <p:grpSpPr>
          <a:xfrm>
            <a:off x="0" y="1"/>
            <a:ext cx="3785616" cy="4233672"/>
            <a:chOff x="0" y="1"/>
            <a:chExt cx="3785616" cy="4233672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157C50D-5FBC-B6BF-5897-BC66BD7F85EA}"/>
                </a:ext>
              </a:extLst>
            </p:cNvPr>
            <p:cNvSpPr/>
            <p:nvPr userDrawn="1"/>
          </p:nvSpPr>
          <p:spPr bwMode="auto">
            <a:xfrm rot="5400000">
              <a:off x="-224028" y="224029"/>
              <a:ext cx="4233672" cy="3785616"/>
            </a:xfrm>
            <a:prstGeom prst="rtTriangl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ＭＳ Ｐゴシック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C1968C-632A-31E3-1BFE-CA1C3FA33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206" y="352314"/>
              <a:ext cx="1379631" cy="1388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79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A63F57B4-15A2-2267-EC22-D64A71EB3534}"/>
              </a:ext>
            </a:extLst>
          </p:cNvPr>
          <p:cNvSpPr/>
          <p:nvPr userDrawn="1"/>
        </p:nvSpPr>
        <p:spPr bwMode="auto">
          <a:xfrm rot="16200000">
            <a:off x="8501543" y="4521360"/>
            <a:ext cx="678578" cy="606335"/>
          </a:xfrm>
          <a:prstGeom prst="rt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8B4EC7F-8EF7-49CB-A784-6846B7495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080" y="184064"/>
            <a:ext cx="8580875" cy="678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096E23B-8AB7-41FC-B68E-39B7A7455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080" y="983409"/>
            <a:ext cx="8580875" cy="37820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14FCC40-131B-4577-AE56-C1F8FE0E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1976" y="4801907"/>
            <a:ext cx="5297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0E4924B-1DE6-4EC9-D24D-019C90EC42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3295" y="244524"/>
            <a:ext cx="484480" cy="4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2" r:id="rId2"/>
    <p:sldLayoutId id="2147483683" r:id="rId3"/>
    <p:sldLayoutId id="2147483684" r:id="rId4"/>
    <p:sldLayoutId id="2147483688" r:id="rId5"/>
    <p:sldLayoutId id="2147483689" r:id="rId6"/>
  </p:sldLayoutIdLst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2400" b="0" baseline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Tx/>
        <a:buChar char="•"/>
        <a:defRPr sz="1800" b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223838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1600" b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90563" indent="-2333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Tx/>
        <a:buChar char="•"/>
        <a:defRPr sz="1400" b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4400" indent="-223838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1400" b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7763" indent="-2333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Tx/>
        <a:buChar char="•"/>
        <a:defRPr sz="1400" b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eaLnBrk="1" fontAlgn="base" hangingPunct="1">
        <a:lnSpc>
          <a:spcPct val="80000"/>
        </a:lnSpc>
        <a:spcBef>
          <a:spcPts val="1000"/>
        </a:spcBef>
        <a:spcAft>
          <a:spcPct val="0"/>
        </a:spcAft>
        <a:buClr>
          <a:srgbClr val="4D4D4D"/>
        </a:buClr>
        <a:buSzTx/>
        <a:buChar char="•"/>
        <a:defRPr sz="1600" b="1">
          <a:solidFill>
            <a:srgbClr val="4C4C4C"/>
          </a:solidFill>
          <a:latin typeface="+mn-lt"/>
          <a:ea typeface="Arial Unicode MS" charset="0"/>
          <a:cs typeface="+mn-cs"/>
        </a:defRPr>
      </a:lvl6pPr>
      <a:lvl7pPr marL="2971800" indent="-228600" algn="l" rtl="0" eaLnBrk="1" fontAlgn="base" hangingPunct="1">
        <a:lnSpc>
          <a:spcPct val="80000"/>
        </a:lnSpc>
        <a:spcBef>
          <a:spcPts val="1000"/>
        </a:spcBef>
        <a:spcAft>
          <a:spcPct val="0"/>
        </a:spcAft>
        <a:buClr>
          <a:srgbClr val="4D4D4D"/>
        </a:buClr>
        <a:buSzTx/>
        <a:buChar char="•"/>
        <a:defRPr sz="1600" b="1">
          <a:solidFill>
            <a:srgbClr val="4C4C4C"/>
          </a:solidFill>
          <a:latin typeface="+mn-lt"/>
          <a:ea typeface="Arial Unicode MS" charset="0"/>
          <a:cs typeface="+mn-cs"/>
        </a:defRPr>
      </a:lvl7pPr>
      <a:lvl8pPr marL="3429000" indent="-228600" algn="l" rtl="0" eaLnBrk="1" fontAlgn="base" hangingPunct="1">
        <a:lnSpc>
          <a:spcPct val="80000"/>
        </a:lnSpc>
        <a:spcBef>
          <a:spcPts val="1000"/>
        </a:spcBef>
        <a:spcAft>
          <a:spcPct val="0"/>
        </a:spcAft>
        <a:buClr>
          <a:srgbClr val="4D4D4D"/>
        </a:buClr>
        <a:buSzTx/>
        <a:buChar char="•"/>
        <a:defRPr sz="1600" b="1">
          <a:solidFill>
            <a:srgbClr val="4C4C4C"/>
          </a:solidFill>
          <a:latin typeface="+mn-lt"/>
          <a:ea typeface="Arial Unicode MS" charset="0"/>
          <a:cs typeface="+mn-cs"/>
        </a:defRPr>
      </a:lvl8pPr>
      <a:lvl9pPr marL="3886200" indent="-228600" algn="l" rtl="0" eaLnBrk="1" fontAlgn="base" hangingPunct="1">
        <a:lnSpc>
          <a:spcPct val="80000"/>
        </a:lnSpc>
        <a:spcBef>
          <a:spcPts val="1000"/>
        </a:spcBef>
        <a:spcAft>
          <a:spcPct val="0"/>
        </a:spcAft>
        <a:buClr>
          <a:srgbClr val="4D4D4D"/>
        </a:buClr>
        <a:buSzTx/>
        <a:buChar char="•"/>
        <a:defRPr sz="1600" b="1">
          <a:solidFill>
            <a:srgbClr val="4C4C4C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orient="horz" pos="31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7B3963-C9E7-BC5B-82DC-16AABDFA4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571" y="1823777"/>
            <a:ext cx="7866430" cy="162464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HAE Patients’ Decision to Carry On-Demand Treatment When Away from Home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B96A144-D45C-BCEF-004F-EB884E53A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7615" y="3541022"/>
            <a:ext cx="6956389" cy="465766"/>
          </a:xfrm>
        </p:spPr>
        <p:txBody>
          <a:bodyPr/>
          <a:lstStyle/>
          <a:p>
            <a:pPr algn="l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Stephen Betschel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Sally van Kooten,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Markus Heckmann,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Sherry Danese,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Ledia Goga,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Mar Guilarte.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Division of Allergy and Immunology, Department of Medicine, St. Michael's Hospital, University of Toronto, Toronto, ON Canada; 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KalVista Pharmaceuticals, Inc.; Cambridge, Massachusetts, USA; 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Insights; Agoura Hills, California, USA; 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Allergy Section, Medicine Department, Hospital </a:t>
            </a:r>
            <a:r>
              <a:rPr kumimoji="0" lang="en-CA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Universitari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Vall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d’Hebron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CA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Vall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d’Hebron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Research Institute (VHIR); Barcelona, Spain.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499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D449-E69D-22B5-E482-3187124B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D32AA-14CA-9E82-B723-3F978D32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3497C-5B8C-1424-E85C-8192227DC8ED}"/>
              </a:ext>
            </a:extLst>
          </p:cNvPr>
          <p:cNvSpPr txBox="1"/>
          <p:nvPr/>
        </p:nvSpPr>
        <p:spPr>
          <a:xfrm>
            <a:off x="694481" y="928514"/>
            <a:ext cx="776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respondents who will travel more than 6 hours away from home without taking on-demand treatment with them </a:t>
            </a:r>
            <a:endParaRPr lang="en-CA" sz="16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CBEB681-CF7E-A2C4-A0F6-CEDAE1FB3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249659"/>
              </p:ext>
            </p:extLst>
          </p:nvPr>
        </p:nvGraphicFramePr>
        <p:xfrm>
          <a:off x="2946154" y="1651350"/>
          <a:ext cx="5396503" cy="32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919E0AC-A24F-EA77-146F-B7A9D5B0CA93}"/>
              </a:ext>
            </a:extLst>
          </p:cNvPr>
          <p:cNvGrpSpPr/>
          <p:nvPr/>
        </p:nvGrpSpPr>
        <p:grpSpPr>
          <a:xfrm>
            <a:off x="229205" y="1635972"/>
            <a:ext cx="2891193" cy="2911195"/>
            <a:chOff x="20801427" y="8806276"/>
            <a:chExt cx="3845815" cy="34800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746395-697C-AAC2-3D68-756B419DD907}"/>
                </a:ext>
              </a:extLst>
            </p:cNvPr>
            <p:cNvSpPr txBox="1"/>
            <p:nvPr/>
          </p:nvSpPr>
          <p:spPr>
            <a:xfrm>
              <a:off x="21721615" y="10879016"/>
              <a:ext cx="2904598" cy="140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39yrs and younger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(n=56)</a:t>
              </a:r>
            </a:p>
            <a:p>
              <a:pPr algn="r" defTabSz="2715081"/>
              <a:endParaRPr lang="en-US" sz="8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40yrs and older 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(n=51)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A8FB61-5FA9-1021-F09D-9315F30C3256}"/>
                </a:ext>
              </a:extLst>
            </p:cNvPr>
            <p:cNvSpPr txBox="1"/>
            <p:nvPr/>
          </p:nvSpPr>
          <p:spPr>
            <a:xfrm>
              <a:off x="23049875" y="8806276"/>
              <a:ext cx="1562307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62188"/>
              <a:r>
                <a:rPr lang="en-US" sz="1600" b="1" kern="0">
                  <a:solidFill>
                    <a:srgbClr val="5F5F5F">
                      <a:lumMod val="75000"/>
                    </a:srgbClr>
                  </a:solidFill>
                  <a:cs typeface="Arial" panose="020B0604020202020204" pitchFamily="34" charset="0"/>
                </a:rPr>
                <a:t>Total</a:t>
              </a:r>
            </a:p>
            <a:p>
              <a:pPr algn="r" defTabSz="362188"/>
              <a:r>
                <a:rPr lang="en-US" sz="1400" kern="0">
                  <a:solidFill>
                    <a:srgbClr val="5F5F5F">
                      <a:lumMod val="75000"/>
                    </a:srgbClr>
                  </a:solidFill>
                  <a:cs typeface="Arial" panose="020B0604020202020204" pitchFamily="34" charset="0"/>
                </a:rPr>
                <a:t>(n=107)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1FED37-798E-7E89-0488-C11C040BCF94}"/>
                </a:ext>
              </a:extLst>
            </p:cNvPr>
            <p:cNvSpPr txBox="1"/>
            <p:nvPr/>
          </p:nvSpPr>
          <p:spPr>
            <a:xfrm>
              <a:off x="21715183" y="9488033"/>
              <a:ext cx="2911030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On-demand only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(n=53)</a:t>
              </a:r>
              <a:endParaRPr lang="en-US" sz="1400" kern="0" dirty="0">
                <a:solidFill>
                  <a:srgbClr val="5F5F5F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3DBEA9-1300-DBC4-0C58-2773327CBBCF}"/>
                </a:ext>
              </a:extLst>
            </p:cNvPr>
            <p:cNvSpPr txBox="1"/>
            <p:nvPr/>
          </p:nvSpPr>
          <p:spPr>
            <a:xfrm>
              <a:off x="20801427" y="10210301"/>
              <a:ext cx="3845815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Prophylaxis + on-demand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(n=54)</a:t>
              </a:r>
              <a:endParaRPr lang="en-US" sz="1400" kern="0" dirty="0">
                <a:solidFill>
                  <a:srgbClr val="5F5F5F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44291F-4FAE-32A7-93C0-0C2A0F6DB188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96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D449-E69D-22B5-E482-3187124B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D32AA-14CA-9E82-B723-3F978D32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3497C-5B8C-1424-E85C-8192227DC8ED}"/>
              </a:ext>
            </a:extLst>
          </p:cNvPr>
          <p:cNvSpPr txBox="1"/>
          <p:nvPr/>
        </p:nvSpPr>
        <p:spPr>
          <a:xfrm>
            <a:off x="694481" y="928514"/>
            <a:ext cx="776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respondents provided for not taking their on-demand treatment with them when they are away from home, as part of their day-to-day life</a:t>
            </a:r>
            <a:endParaRPr lang="en-CA" sz="16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040AEC-6F36-0924-6325-D2168BF05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660205"/>
              </p:ext>
            </p:extLst>
          </p:nvPr>
        </p:nvGraphicFramePr>
        <p:xfrm>
          <a:off x="2989866" y="1635971"/>
          <a:ext cx="4358967" cy="328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79FE714-C277-851B-7618-EB1F2A9649B0}"/>
              </a:ext>
            </a:extLst>
          </p:cNvPr>
          <p:cNvGrpSpPr/>
          <p:nvPr/>
        </p:nvGrpSpPr>
        <p:grpSpPr>
          <a:xfrm>
            <a:off x="-8022" y="1583378"/>
            <a:ext cx="8321039" cy="3433615"/>
            <a:chOff x="8768712" y="20632372"/>
            <a:chExt cx="16509462" cy="34336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E654F5-8F37-B957-5955-667E318F7519}"/>
                </a:ext>
              </a:extLst>
            </p:cNvPr>
            <p:cNvGrpSpPr/>
            <p:nvPr/>
          </p:nvGrpSpPr>
          <p:grpSpPr>
            <a:xfrm>
              <a:off x="9526318" y="20632372"/>
              <a:ext cx="15751856" cy="3433615"/>
              <a:chOff x="12560632" y="11933235"/>
              <a:chExt cx="8648551" cy="3043707"/>
            </a:xfrm>
          </p:grpSpPr>
          <p:graphicFrame>
            <p:nvGraphicFramePr>
              <p:cNvPr id="16" name="Chart 15">
                <a:extLst>
                  <a:ext uri="{FF2B5EF4-FFF2-40B4-BE49-F238E27FC236}">
                    <a16:creationId xmlns:a16="http://schemas.microsoft.com/office/drawing/2014/main" id="{2FFA4477-3490-ABF6-2FD2-0146A8A05A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89633005"/>
                  </p:ext>
                </p:extLst>
              </p:nvPr>
            </p:nvGraphicFramePr>
            <p:xfrm>
              <a:off x="15971015" y="11933235"/>
              <a:ext cx="5238168" cy="30437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E1E79C-E8DD-6628-3B66-634FFB955928}"/>
                  </a:ext>
                </a:extLst>
              </p:cNvPr>
              <p:cNvSpPr txBox="1"/>
              <p:nvPr/>
            </p:nvSpPr>
            <p:spPr>
              <a:xfrm>
                <a:off x="12926146" y="12877189"/>
                <a:ext cx="3254575" cy="22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2715081">
                  <a:lnSpc>
                    <a:spcPts val="1300"/>
                  </a:lnSpc>
                </a:pPr>
                <a:r>
                  <a: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avoid my triggers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CF5B96-01B5-9387-863C-67FA6DDFE620}"/>
                  </a:ext>
                </a:extLst>
              </p:cNvPr>
              <p:cNvSpPr txBox="1"/>
              <p:nvPr/>
            </p:nvSpPr>
            <p:spPr>
              <a:xfrm>
                <a:off x="13392299" y="11994076"/>
                <a:ext cx="2818435" cy="22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62188">
                  <a:lnSpc>
                    <a:spcPts val="1300"/>
                  </a:lnSpc>
                </a:pPr>
                <a:r>
                  <a:rPr lang="en-US" sz="1200" kern="0" dirty="0">
                    <a:solidFill>
                      <a:srgbClr val="5F5F5F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would rather treat at home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508C45-EDEC-254D-91A8-13CC01DF8D03}"/>
                  </a:ext>
                </a:extLst>
              </p:cNvPr>
              <p:cNvSpPr txBox="1"/>
              <p:nvPr/>
            </p:nvSpPr>
            <p:spPr>
              <a:xfrm>
                <a:off x="12932015" y="12276817"/>
                <a:ext cx="3261783" cy="22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2715081">
                  <a:lnSpc>
                    <a:spcPts val="1300"/>
                  </a:lnSpc>
                </a:pPr>
                <a:r>
                  <a: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forget to take it with me</a:t>
                </a:r>
                <a:endParaRPr lang="en-US" sz="1200" kern="0" dirty="0">
                  <a:solidFill>
                    <a:srgbClr val="5F5F5F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0EDD14-9B13-F26D-E78C-A1CDF1059AB9}"/>
                  </a:ext>
                </a:extLst>
              </p:cNvPr>
              <p:cNvSpPr txBox="1"/>
              <p:nvPr/>
            </p:nvSpPr>
            <p:spPr>
              <a:xfrm>
                <a:off x="12560632" y="12576228"/>
                <a:ext cx="3620085" cy="22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2715081">
                  <a:lnSpc>
                    <a:spcPts val="1300"/>
                  </a:lnSpc>
                </a:pPr>
                <a:r>
                  <a: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am afraid I might leave it somewhere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7E0CAC-8968-3D25-2363-F6A408A9C571}"/>
                  </a:ext>
                </a:extLst>
              </p:cNvPr>
              <p:cNvSpPr txBox="1"/>
              <p:nvPr/>
            </p:nvSpPr>
            <p:spPr>
              <a:xfrm>
                <a:off x="14450066" y="13480869"/>
                <a:ext cx="1727590" cy="22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2715081">
                  <a:lnSpc>
                    <a:spcPts val="1300"/>
                  </a:lnSpc>
                </a:pPr>
                <a:r>
                  <a:rPr lang="en-CA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too bulky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C2DCB7-AA67-C1F1-21F5-79946EDECBBD}"/>
                </a:ext>
              </a:extLst>
            </p:cNvPr>
            <p:cNvSpPr txBox="1"/>
            <p:nvPr/>
          </p:nvSpPr>
          <p:spPr>
            <a:xfrm>
              <a:off x="8768712" y="23019535"/>
              <a:ext cx="7409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>
                <a:lnSpc>
                  <a:spcPts val="1200"/>
                </a:lnSpc>
              </a:pPr>
              <a:r>
                <a:rPr lang="en-US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don't want to have to check a bag at the door </a:t>
              </a:r>
            </a:p>
            <a:p>
              <a:pPr algn="r" defTabSz="2715081">
                <a:lnSpc>
                  <a:spcPts val="1200"/>
                </a:lnSpc>
              </a:pPr>
              <a:r>
                <a:rPr lang="en-US" sz="11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(coat room)</a:t>
              </a:r>
              <a:endPara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18D4E5-BD87-BC66-6982-2F11EAD98B20}"/>
                </a:ext>
              </a:extLst>
            </p:cNvPr>
            <p:cNvSpPr txBox="1"/>
            <p:nvPr/>
          </p:nvSpPr>
          <p:spPr>
            <a:xfrm>
              <a:off x="9093513" y="22669157"/>
              <a:ext cx="7079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>
                <a:lnSpc>
                  <a:spcPts val="1200"/>
                </a:lnSpc>
              </a:pPr>
              <a:r>
                <a:rPr lang="en-US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don't want to have my bag checked by security </a:t>
              </a:r>
              <a:r>
                <a:rPr lang="en-US" sz="11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(airport/ concert)</a:t>
              </a:r>
              <a:endPara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7DFFF8-11F1-2A07-B5AB-A1B40C349900}"/>
                </a:ext>
              </a:extLst>
            </p:cNvPr>
            <p:cNvSpPr txBox="1"/>
            <p:nvPr/>
          </p:nvSpPr>
          <p:spPr>
            <a:xfrm>
              <a:off x="10721887" y="23415236"/>
              <a:ext cx="5436564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>
                <a:lnSpc>
                  <a:spcPts val="1300"/>
                </a:lnSpc>
              </a:pPr>
              <a:r>
                <a:rPr lang="en-US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embarrassing to carry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A13986-6029-FE42-5218-0DE60A1DF814}"/>
              </a:ext>
            </a:extLst>
          </p:cNvPr>
          <p:cNvSpPr txBox="1"/>
          <p:nvPr/>
        </p:nvSpPr>
        <p:spPr>
          <a:xfrm>
            <a:off x="0" y="2929924"/>
            <a:ext cx="373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715081">
              <a:lnSpc>
                <a:spcPts val="1200"/>
              </a:lnSpc>
            </a:pP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take my prophylactic treatment; I am confident I won't have an attack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2840B9-A39A-8E62-F566-705DA3DF77F1}"/>
              </a:ext>
            </a:extLst>
          </p:cNvPr>
          <p:cNvCxnSpPr/>
          <p:nvPr/>
        </p:nvCxnSpPr>
        <p:spPr bwMode="auto">
          <a:xfrm>
            <a:off x="1307206" y="1924856"/>
            <a:ext cx="6362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3F2B78-C2CC-3E49-DD8C-F4DCCD69343E}"/>
              </a:ext>
            </a:extLst>
          </p:cNvPr>
          <p:cNvCxnSpPr/>
          <p:nvPr/>
        </p:nvCxnSpPr>
        <p:spPr bwMode="auto">
          <a:xfrm>
            <a:off x="1307206" y="2262624"/>
            <a:ext cx="6362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A6BA81-CA48-840B-E176-D419F9329894}"/>
              </a:ext>
            </a:extLst>
          </p:cNvPr>
          <p:cNvCxnSpPr/>
          <p:nvPr/>
        </p:nvCxnSpPr>
        <p:spPr bwMode="auto">
          <a:xfrm>
            <a:off x="1307207" y="2607528"/>
            <a:ext cx="6362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43CDD7-3403-6FF6-D95D-75BF9987F208}"/>
              </a:ext>
            </a:extLst>
          </p:cNvPr>
          <p:cNvCxnSpPr/>
          <p:nvPr/>
        </p:nvCxnSpPr>
        <p:spPr bwMode="auto">
          <a:xfrm>
            <a:off x="1283145" y="2944411"/>
            <a:ext cx="6362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DF2B61-4A5D-68C5-B210-0A8290F058B2}"/>
              </a:ext>
            </a:extLst>
          </p:cNvPr>
          <p:cNvCxnSpPr/>
          <p:nvPr/>
        </p:nvCxnSpPr>
        <p:spPr bwMode="auto">
          <a:xfrm>
            <a:off x="1267104" y="3289315"/>
            <a:ext cx="6362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5319D8-93E9-C74A-1041-A2D2CDFC4B04}"/>
              </a:ext>
            </a:extLst>
          </p:cNvPr>
          <p:cNvCxnSpPr/>
          <p:nvPr/>
        </p:nvCxnSpPr>
        <p:spPr bwMode="auto">
          <a:xfrm>
            <a:off x="1243042" y="3626198"/>
            <a:ext cx="6362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557C94-E719-F07D-0E20-D499E77748C5}"/>
              </a:ext>
            </a:extLst>
          </p:cNvPr>
          <p:cNvCxnSpPr/>
          <p:nvPr/>
        </p:nvCxnSpPr>
        <p:spPr bwMode="auto">
          <a:xfrm>
            <a:off x="1227001" y="3971102"/>
            <a:ext cx="6362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33FD6F-06E6-E04C-68CE-99E73CB1BD68}"/>
              </a:ext>
            </a:extLst>
          </p:cNvPr>
          <p:cNvCxnSpPr/>
          <p:nvPr/>
        </p:nvCxnSpPr>
        <p:spPr bwMode="auto">
          <a:xfrm>
            <a:off x="1218981" y="4307985"/>
            <a:ext cx="6362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B1ACCC0-6F5E-E3E2-438D-0C566485DDA8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67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A3DA-A539-5778-9564-0A760A80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03CFD-863D-2226-5385-5281B0A05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E043C-5914-67A4-3428-265773B3AA9C}"/>
              </a:ext>
            </a:extLst>
          </p:cNvPr>
          <p:cNvSpPr/>
          <p:nvPr/>
        </p:nvSpPr>
        <p:spPr bwMode="auto">
          <a:xfrm>
            <a:off x="959020" y="1051759"/>
            <a:ext cx="152772" cy="3960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D1C2EF8-EEB2-9CD1-B647-E43AD669251B}"/>
              </a:ext>
            </a:extLst>
          </p:cNvPr>
          <p:cNvSpPr txBox="1">
            <a:spLocks/>
          </p:cNvSpPr>
          <p:nvPr/>
        </p:nvSpPr>
        <p:spPr>
          <a:xfrm>
            <a:off x="1691312" y="1020679"/>
            <a:ext cx="7196015" cy="3790950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20000"/>
          </a:bodyPr>
          <a:lstStyle>
            <a:lvl1pPr marL="228234" indent="-228234" algn="l" defTabSz="912937" rtl="0" eaLnBrk="1" latinLnBrk="0" hangingPunct="1">
              <a:lnSpc>
                <a:spcPct val="100000"/>
              </a:lnSpc>
              <a:spcBef>
                <a:spcPts val="998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84703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141171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597640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2054108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0577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045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514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82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350"/>
              </a:spcAft>
              <a:buClr>
                <a:schemeClr val="tx2"/>
              </a:buClr>
              <a:buNone/>
            </a:pPr>
            <a:r>
              <a:rPr lang="en-CA" sz="1800" dirty="0">
                <a:solidFill>
                  <a:schemeClr val="tx2"/>
                </a:solidFill>
                <a:effectLst/>
                <a:latin typeface="+mn-lt"/>
                <a:ea typeface="Calibri"/>
                <a:cs typeface="Calibri"/>
              </a:rPr>
              <a:t>Results highlight that many HAE patients often make the decision to </a:t>
            </a:r>
            <a:r>
              <a:rPr lang="en-CA" sz="1800" dirty="0">
                <a:solidFill>
                  <a:schemeClr val="tx2"/>
                </a:solidFill>
                <a:latin typeface="+mn-lt"/>
                <a:ea typeface="Calibri"/>
                <a:cs typeface="Calibri"/>
              </a:rPr>
              <a:t>not </a:t>
            </a:r>
            <a:r>
              <a:rPr lang="en-CA" sz="1800" dirty="0">
                <a:solidFill>
                  <a:schemeClr val="tx2"/>
                </a:solidFill>
                <a:effectLst/>
                <a:latin typeface="+mn-lt"/>
                <a:ea typeface="Calibri"/>
                <a:cs typeface="Calibri"/>
              </a:rPr>
              <a:t>carry on-demand treatment with them when they are away from home, missing the opportunity to treat attacks early and optimize treatment outcomes</a:t>
            </a:r>
            <a:r>
              <a:rPr lang="en-CA" sz="1800" dirty="0">
                <a:solidFill>
                  <a:schemeClr val="tx2"/>
                </a:solidFill>
                <a:latin typeface="+mn-lt"/>
                <a:ea typeface="Calibri"/>
                <a:cs typeface="Calibri"/>
              </a:rPr>
              <a:t> </a:t>
            </a:r>
            <a:endParaRPr lang="en-CA" sz="1800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350"/>
              </a:spcAft>
              <a:buClr>
                <a:schemeClr val="tx2"/>
              </a:buClr>
              <a:buNone/>
            </a:pPr>
            <a:r>
              <a:rPr lang="en-CA" sz="1800" dirty="0">
                <a:solidFill>
                  <a:schemeClr val="tx2"/>
                </a:solidFill>
                <a:effectLst/>
                <a:latin typeface="+mn-lt"/>
                <a:ea typeface="Calibri"/>
                <a:cs typeface="Calibri"/>
              </a:rPr>
              <a:t>Patients will travel for several hours away from home without bringing on-demand treatment</a:t>
            </a:r>
            <a:r>
              <a:rPr lang="en-CA" sz="1800" dirty="0">
                <a:solidFill>
                  <a:schemeClr val="tx2"/>
                </a:solidFill>
                <a:latin typeface="+mn-lt"/>
                <a:ea typeface="Calibri"/>
                <a:cs typeface="Calibri"/>
              </a:rPr>
              <a:t> </a:t>
            </a:r>
            <a:endParaRPr lang="en-CA" sz="1800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350"/>
              </a:spcAft>
              <a:buClr>
                <a:schemeClr val="tx2"/>
              </a:buClr>
              <a:buNone/>
            </a:pPr>
            <a:r>
              <a:rPr lang="en-CA" sz="1800" dirty="0">
                <a:solidFill>
                  <a:schemeClr val="tx2"/>
                </a:solidFill>
                <a:effectLst/>
                <a:latin typeface="+mn-lt"/>
                <a:ea typeface="Calibri"/>
                <a:cs typeface="Calibri"/>
              </a:rPr>
              <a:t>Given current on-demand treatment options, HAE patients prefer to avoid triggers and treat their attacks at home</a:t>
            </a:r>
          </a:p>
          <a:p>
            <a:pPr marL="0" indent="0">
              <a:lnSpc>
                <a:spcPct val="110000"/>
              </a:lnSpc>
              <a:spcAft>
                <a:spcPts val="1350"/>
              </a:spcAft>
              <a:buClr>
                <a:schemeClr val="tx2"/>
              </a:buClr>
              <a:buNone/>
            </a:pPr>
            <a:r>
              <a:rPr lang="en-CA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Although there have been clear advancements in treatment options, the promise of self-administered, on-demand therapy, leading to better attack management, has not yet been fulfilled</a:t>
            </a:r>
          </a:p>
          <a:p>
            <a:pPr marL="0" indent="0">
              <a:lnSpc>
                <a:spcPct val="110000"/>
              </a:lnSpc>
              <a:spcAft>
                <a:spcPts val="1350"/>
              </a:spcAft>
              <a:buClr>
                <a:schemeClr val="tx2"/>
              </a:buClr>
              <a:buNone/>
            </a:pPr>
            <a:r>
              <a:rPr lang="en-CA" sz="18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More research is needed to understand why HAE patients prefer to treat at home and do not carry their on-demand medication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02BDD-9384-8A16-3D1C-42305E2A753B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36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>
            <a:extLst>
              <a:ext uri="{FF2B5EF4-FFF2-40B4-BE49-F238E27FC236}">
                <a16:creationId xmlns:a16="http://schemas.microsoft.com/office/drawing/2014/main" id="{AD60CADB-6345-1DFD-0842-66813C665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927" y="1577659"/>
            <a:ext cx="5963019" cy="1988182"/>
          </a:xfrm>
        </p:spPr>
        <p:txBody>
          <a:bodyPr anchor="ctr"/>
          <a:lstStyle/>
          <a:p>
            <a:pPr algn="r"/>
            <a:r>
              <a:rPr lang="en-CA" sz="2700" dirty="0"/>
              <a:t>Thank you to all survey participants, and those who assisted in the development of the survey, and participant recruitment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2AC05-E1C5-F09B-1093-36857A6949F6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28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1901-445C-491F-83F9-6D5AD975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44175F-2056-6D8D-10DC-810A7E974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6032B-0B2E-1615-7350-CA9A60C0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48366"/>
              </p:ext>
            </p:extLst>
          </p:nvPr>
        </p:nvGraphicFramePr>
        <p:xfrm>
          <a:off x="363669" y="1169617"/>
          <a:ext cx="8388445" cy="366243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8388445">
                  <a:extLst>
                    <a:ext uri="{9D8B030D-6E8A-4147-A177-3AD203B41FA5}">
                      <a16:colId xmlns:a16="http://schemas.microsoft.com/office/drawing/2014/main" val="3346051009"/>
                    </a:ext>
                  </a:extLst>
                </a:gridCol>
              </a:tblGrid>
              <a:tr h="3205953">
                <a:tc>
                  <a:txBody>
                    <a:bodyPr/>
                    <a:lstStyle/>
                    <a:p>
                      <a:pPr marL="0" indent="0" algn="l" defTabSz="609585" rtl="0" eaLnBrk="1" fontAlgn="b" latinLnBrk="0" hangingPunct="1">
                        <a:buFontTx/>
                        <a:buNone/>
                      </a:pPr>
                      <a:r>
                        <a:rPr lang="en-CA" sz="1600" b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relation to this presentation, the authors declare the following, real or perceived conflicts of interest: </a:t>
                      </a:r>
                    </a:p>
                    <a:p>
                      <a:pPr marL="0" indent="0" algn="l" defTabSz="609585" rtl="0" eaLnBrk="1" fontAlgn="b" latinLnBrk="0" hangingPunct="1">
                        <a:buFontTx/>
                        <a:buNone/>
                      </a:pPr>
                      <a:endParaRPr lang="en-CA" sz="700" b="0" u="none" strike="noStrike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defTabSz="342900">
                        <a:spcBef>
                          <a:spcPts val="375"/>
                        </a:spcBef>
                        <a:spcAft>
                          <a:spcPts val="600"/>
                        </a:spcAft>
                        <a:buClr>
                          <a:srgbClr val="B51F38"/>
                        </a:buClr>
                        <a:tabLst>
                          <a:tab pos="340519" algn="l"/>
                          <a:tab pos="686991" algn="l"/>
                          <a:tab pos="1027510" algn="l"/>
                        </a:tabLst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Stephen Betschel – 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received speaker/advisor fees and/or research funding from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Astria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Canadian Blood Services, CSL Behring, Green Cross, Grifols, Ionis Pharmaceuticals,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Kalvista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Novartis,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Octapharma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Pharvaris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Sanofi, Takeda, and WSIB</a:t>
                      </a:r>
                    </a:p>
                    <a:p>
                      <a:pPr lvl="1" defTabSz="342900">
                        <a:spcBef>
                          <a:spcPts val="375"/>
                        </a:spcBef>
                        <a:spcAft>
                          <a:spcPts val="600"/>
                        </a:spcAft>
                        <a:buClr>
                          <a:srgbClr val="B51F38"/>
                        </a:buClr>
                        <a:tabLst>
                          <a:tab pos="340519" algn="l"/>
                          <a:tab pos="686991" algn="l"/>
                          <a:tab pos="1027510" algn="l"/>
                        </a:tabLst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Sally van Kooten </a:t>
                      </a:r>
                      <a:r>
                        <a:rPr lang="en-GB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an employee of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KalVista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Pharmaceuticals, Inc.</a:t>
                      </a:r>
                    </a:p>
                    <a:p>
                      <a:pPr lvl="1" defTabSz="342900">
                        <a:spcBef>
                          <a:spcPts val="375"/>
                        </a:spcBef>
                        <a:spcAft>
                          <a:spcPts val="600"/>
                        </a:spcAft>
                        <a:buClr>
                          <a:srgbClr val="B51F38"/>
                        </a:buClr>
                        <a:tabLst>
                          <a:tab pos="340519" algn="l"/>
                          <a:tab pos="686991" algn="l"/>
                          <a:tab pos="1027510" algn="l"/>
                        </a:tabLst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Markus Heckmann – </a:t>
                      </a:r>
                      <a:r>
                        <a:rPr lang="en-CA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an employee of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KalVista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Pharmaceuticals, Inc.</a:t>
                      </a:r>
                    </a:p>
                    <a:p>
                      <a:pPr lvl="1" defTabSz="342900">
                        <a:spcBef>
                          <a:spcPts val="375"/>
                        </a:spcBef>
                        <a:spcAft>
                          <a:spcPts val="600"/>
                        </a:spcAft>
                        <a:buClr>
                          <a:srgbClr val="B51F38"/>
                        </a:buClr>
                        <a:tabLst>
                          <a:tab pos="340519" algn="l"/>
                          <a:tab pos="686991" algn="l"/>
                          <a:tab pos="1027510" algn="l"/>
                        </a:tabLst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Sherry Danese </a:t>
                      </a:r>
                      <a:r>
                        <a:rPr lang="en-GB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received consultant fees from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KalVista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Pharmaceuticals, Inc. </a:t>
                      </a:r>
                    </a:p>
                    <a:p>
                      <a:pPr lvl="1" defTabSz="342900">
                        <a:spcBef>
                          <a:spcPts val="375"/>
                        </a:spcBef>
                        <a:spcAft>
                          <a:spcPts val="600"/>
                        </a:spcAft>
                        <a:buClr>
                          <a:srgbClr val="B51F38"/>
                        </a:buClr>
                        <a:tabLst>
                          <a:tab pos="340519" algn="l"/>
                          <a:tab pos="686991" algn="l"/>
                          <a:tab pos="1027510" algn="l"/>
                        </a:tabLst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Ledia Goga</a:t>
                      </a:r>
                      <a:r>
                        <a:rPr lang="en-GB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CA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an employee of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KalVista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Pharmaceuticals, Inc.</a:t>
                      </a:r>
                    </a:p>
                    <a:p>
                      <a:pPr marL="4572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600"/>
                        </a:spcAft>
                        <a:buClr>
                          <a:srgbClr val="B51F38"/>
                        </a:buClr>
                        <a:buSzTx/>
                        <a:buFontTx/>
                        <a:buNone/>
                        <a:tabLst>
                          <a:tab pos="340519" algn="l"/>
                          <a:tab pos="686991" algn="l"/>
                          <a:tab pos="1027510" algn="l"/>
                        </a:tabLst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Guilarte – 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received consultant and educational funding: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KalVista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 CSL Behring, Takeda, </a:t>
                      </a:r>
                      <a:r>
                        <a:rPr lang="en-GB" sz="12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BioCryst</a:t>
                      </a:r>
                      <a:r>
                        <a:rPr lang="en-GB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 Novartis. </a:t>
                      </a:r>
                    </a:p>
                    <a:p>
                      <a:pPr lvl="1" defTabSz="34290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1F38"/>
                        </a:buClr>
                        <a:tabLst>
                          <a:tab pos="340519" algn="l"/>
                          <a:tab pos="686991" algn="l"/>
                          <a:tab pos="1027510" algn="l"/>
                        </a:tabLst>
                        <a:defRPr/>
                      </a:pPr>
                      <a:endParaRPr lang="en-GB" sz="12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725847"/>
                  </a:ext>
                </a:extLst>
              </a:tr>
              <a:tr h="456481">
                <a:tc>
                  <a:txBody>
                    <a:bodyPr/>
                    <a:lstStyle/>
                    <a:p>
                      <a:pPr marL="457200" marR="0" lvl="1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>
                          <a:srgbClr val="B51F38"/>
                        </a:buClr>
                        <a:buSzTx/>
                        <a:buFontTx/>
                        <a:buNone/>
                        <a:tabLst>
                          <a:tab pos="340519" algn="l"/>
                          <a:tab pos="686991" algn="l"/>
                          <a:tab pos="1027510" algn="l"/>
                        </a:tabLst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This study was supported by </a:t>
                      </a:r>
                      <a:r>
                        <a:rPr lang="en-US" sz="1200" b="1" i="0" u="none" strike="noStrike" dirty="0" err="1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KalVista</a:t>
                      </a:r>
                      <a:r>
                        <a:rPr lang="en-US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 Pharmaceuticals, Inc. </a:t>
                      </a:r>
                    </a:p>
                  </a:txBody>
                  <a:tcPr marL="182880" marR="182880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694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CEA862-BFC5-B04E-36C4-B71F3E0CBDDC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76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A384-ACAF-0563-D8FB-50B36379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2BAA6-4F5A-62BF-13FD-B65E0029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59213D-72BE-A9A9-3076-56950004CA06}"/>
              </a:ext>
            </a:extLst>
          </p:cNvPr>
          <p:cNvSpPr/>
          <p:nvPr/>
        </p:nvSpPr>
        <p:spPr bwMode="auto">
          <a:xfrm>
            <a:off x="445336" y="1041401"/>
            <a:ext cx="8352000" cy="576818"/>
          </a:xfrm>
          <a:prstGeom prst="roundRect">
            <a:avLst>
              <a:gd name="adj" fmla="val 4927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7200000" scaled="0"/>
          </a:gra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7D736-C0D1-F5B3-EC25-8697E73F1039}"/>
              </a:ext>
            </a:extLst>
          </p:cNvPr>
          <p:cNvSpPr txBox="1"/>
          <p:nvPr/>
        </p:nvSpPr>
        <p:spPr>
          <a:xfrm>
            <a:off x="3175" y="4596675"/>
            <a:ext cx="873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+mj-lt"/>
              <a:buAutoNum type="arabicPeriod"/>
            </a:pPr>
            <a:r>
              <a:rPr lang="en-CA" sz="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Bygum</a:t>
            </a:r>
            <a:r>
              <a:rPr lang="en-CA" sz="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A. Hereditary angioedema—consequences of a new treatment paradigm in Denmark. Acta </a:t>
            </a:r>
            <a:r>
              <a:rPr lang="en-CA" sz="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Derm</a:t>
            </a:r>
            <a:r>
              <a:rPr lang="en-CA" sz="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Venereol</a:t>
            </a:r>
            <a:r>
              <a:rPr lang="en-CA" sz="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2014;94(4):436–41 </a:t>
            </a:r>
          </a:p>
          <a:p>
            <a:pPr marL="108000" indent="-108000">
              <a:buFont typeface="+mj-lt"/>
              <a:buAutoNum type="arabicPeriod"/>
            </a:pPr>
            <a:r>
              <a:rPr lang="en-CA" sz="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Maurer M. et al. The international WAO/EAACI guideline for the management of hereditary angioedema - The 2021 revision and update.  World Allergy Organ J. 2022 Apr 7;15(3):100627.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519BB4-2C23-9D59-DB7B-A5027B90D19E}"/>
              </a:ext>
            </a:extLst>
          </p:cNvPr>
          <p:cNvSpPr/>
          <p:nvPr/>
        </p:nvSpPr>
        <p:spPr bwMode="auto">
          <a:xfrm>
            <a:off x="599001" y="1153744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ADCF3B">
                  <a:lumMod val="67000"/>
                </a:srgbClr>
              </a:gs>
              <a:gs pos="48000">
                <a:srgbClr val="ADCF3B">
                  <a:lumMod val="97000"/>
                  <a:lumOff val="3000"/>
                </a:srgbClr>
              </a:gs>
              <a:gs pos="100000">
                <a:srgbClr val="ADCF3B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 err="1">
              <a:solidFill>
                <a:srgbClr val="0D4167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25161-EFB0-86B5-9129-5156318D19D1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3C727-23AC-7698-C1D5-3A4935CEBBC4}"/>
              </a:ext>
            </a:extLst>
          </p:cNvPr>
          <p:cNvSpPr txBox="1"/>
          <p:nvPr/>
        </p:nvSpPr>
        <p:spPr>
          <a:xfrm>
            <a:off x="1184855" y="1081529"/>
            <a:ext cx="7360143" cy="513539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buClr>
                <a:schemeClr val="accent3"/>
              </a:buClr>
            </a:pPr>
            <a:r>
              <a:rPr lang="en-CA" sz="1400" dirty="0">
                <a:solidFill>
                  <a:schemeClr val="tx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HAE is characterized by recurrent and unpredictable episodes of subcutaneous or submucosal swelling</a:t>
            </a:r>
            <a:endParaRPr lang="en-CA" sz="1400" strike="sngStrike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7CCC85-F230-95B6-4747-5BDBF8D96BF9}"/>
              </a:ext>
            </a:extLst>
          </p:cNvPr>
          <p:cNvSpPr/>
          <p:nvPr/>
        </p:nvSpPr>
        <p:spPr bwMode="auto">
          <a:xfrm>
            <a:off x="445336" y="1706459"/>
            <a:ext cx="8352000" cy="576818"/>
          </a:xfrm>
          <a:prstGeom prst="roundRect">
            <a:avLst>
              <a:gd name="adj" fmla="val 4927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7200000" scaled="0"/>
          </a:gra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DD8BE-F72B-DB3C-2420-4730D0971A96}"/>
              </a:ext>
            </a:extLst>
          </p:cNvPr>
          <p:cNvSpPr/>
          <p:nvPr/>
        </p:nvSpPr>
        <p:spPr bwMode="auto">
          <a:xfrm>
            <a:off x="599001" y="181880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ADCF3B">
                  <a:lumMod val="67000"/>
                </a:srgbClr>
              </a:gs>
              <a:gs pos="48000">
                <a:srgbClr val="ADCF3B">
                  <a:lumMod val="97000"/>
                  <a:lumOff val="3000"/>
                </a:srgbClr>
              </a:gs>
              <a:gs pos="100000">
                <a:srgbClr val="ADCF3B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 err="1">
              <a:solidFill>
                <a:srgbClr val="0D4167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2DCEF-7CE9-6B63-0249-1ACC87AE615D}"/>
              </a:ext>
            </a:extLst>
          </p:cNvPr>
          <p:cNvSpPr txBox="1"/>
          <p:nvPr/>
        </p:nvSpPr>
        <p:spPr>
          <a:xfrm>
            <a:off x="1184856" y="1723437"/>
            <a:ext cx="7513808" cy="513539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/>
          <a:p>
            <a:pPr marL="7620">
              <a:spcBef>
                <a:spcPts val="951"/>
              </a:spcBef>
              <a:spcAft>
                <a:spcPts val="271"/>
              </a:spcAft>
              <a:buClr>
                <a:schemeClr val="tx2"/>
              </a:buClr>
            </a:pPr>
            <a:r>
              <a:rPr lang="en-CA" sz="1400" dirty="0">
                <a:latin typeface="Arial"/>
                <a:cs typeface="Arial"/>
              </a:rPr>
              <a:t>Symptoms of an HAE attack can be painful and debilitating, potentially interfering with the ability to conduct daily activities (work, school, social activities)</a:t>
            </a:r>
            <a:r>
              <a:rPr lang="en-CA" sz="1400" baseline="30000" dirty="0">
                <a:latin typeface="Arial"/>
                <a:cs typeface="Arial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22A3F9-BB84-10BA-75D0-8D6E196285E6}"/>
              </a:ext>
            </a:extLst>
          </p:cNvPr>
          <p:cNvSpPr/>
          <p:nvPr/>
        </p:nvSpPr>
        <p:spPr bwMode="auto">
          <a:xfrm>
            <a:off x="445336" y="2380076"/>
            <a:ext cx="8352000" cy="1036176"/>
          </a:xfrm>
          <a:prstGeom prst="roundRect">
            <a:avLst>
              <a:gd name="adj" fmla="val 4927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7200000" scaled="0"/>
          </a:gra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9E6A7A-E9D7-728C-8BEA-5CB463257D3F}"/>
              </a:ext>
            </a:extLst>
          </p:cNvPr>
          <p:cNvSpPr/>
          <p:nvPr/>
        </p:nvSpPr>
        <p:spPr bwMode="auto">
          <a:xfrm>
            <a:off x="599001" y="270523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ADCF3B">
                  <a:lumMod val="67000"/>
                </a:srgbClr>
              </a:gs>
              <a:gs pos="48000">
                <a:srgbClr val="ADCF3B">
                  <a:lumMod val="97000"/>
                  <a:lumOff val="3000"/>
                </a:srgbClr>
              </a:gs>
              <a:gs pos="100000">
                <a:srgbClr val="ADCF3B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 err="1">
              <a:solidFill>
                <a:srgbClr val="0D4167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597155-4589-EBE7-A527-354FDB858B87}"/>
              </a:ext>
            </a:extLst>
          </p:cNvPr>
          <p:cNvSpPr txBox="1"/>
          <p:nvPr/>
        </p:nvSpPr>
        <p:spPr>
          <a:xfrm>
            <a:off x="1184856" y="2400399"/>
            <a:ext cx="7513808" cy="931024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/>
          <a:p>
            <a:pPr marL="7620">
              <a:buClr>
                <a:schemeClr val="tx2"/>
              </a:buClr>
            </a:pPr>
            <a:r>
              <a:rPr lang="en-CA" sz="1400" dirty="0">
                <a:latin typeface="Arial"/>
                <a:cs typeface="Arial"/>
              </a:rPr>
              <a:t>WAO/EAACI 2022 updated guidelines recommend that all HAE patients:</a:t>
            </a:r>
            <a:r>
              <a:rPr lang="en-CA" sz="1400" baseline="30000" dirty="0">
                <a:latin typeface="Arial"/>
                <a:cs typeface="Arial"/>
              </a:rPr>
              <a:t>2</a:t>
            </a:r>
          </a:p>
          <a:p>
            <a:pPr marL="29337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latin typeface="Arial"/>
                <a:cs typeface="Arial"/>
              </a:rPr>
              <a:t>consider treating all attacks as early as possible </a:t>
            </a:r>
          </a:p>
          <a:p>
            <a:pPr marL="29337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latin typeface="Arial"/>
                <a:cs typeface="Arial"/>
              </a:rPr>
              <a:t>have access to sufficient medication to treat two attacks</a:t>
            </a:r>
          </a:p>
          <a:p>
            <a:pPr marL="29337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latin typeface="Arial"/>
                <a:cs typeface="Arial"/>
              </a:rPr>
              <a:t>carry on-demand treatment at all times, regardless of prophylactic therapy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404EA1-D8A6-AC44-D568-50953B712249}"/>
              </a:ext>
            </a:extLst>
          </p:cNvPr>
          <p:cNvSpPr/>
          <p:nvPr/>
        </p:nvSpPr>
        <p:spPr bwMode="auto">
          <a:xfrm>
            <a:off x="445336" y="3499336"/>
            <a:ext cx="8352000" cy="972000"/>
          </a:xfrm>
          <a:prstGeom prst="roundRect">
            <a:avLst>
              <a:gd name="adj" fmla="val 4927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7200000" scaled="0"/>
          </a:gra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680E31-F2CB-14F6-192A-F111A919C731}"/>
              </a:ext>
            </a:extLst>
          </p:cNvPr>
          <p:cNvSpPr/>
          <p:nvPr/>
        </p:nvSpPr>
        <p:spPr bwMode="auto">
          <a:xfrm>
            <a:off x="623064" y="381216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ADCF3B">
                  <a:lumMod val="67000"/>
                </a:srgbClr>
              </a:gs>
              <a:gs pos="48000">
                <a:srgbClr val="ADCF3B">
                  <a:lumMod val="97000"/>
                  <a:lumOff val="3000"/>
                </a:srgbClr>
              </a:gs>
              <a:gs pos="100000">
                <a:srgbClr val="ADCF3B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0" dirty="0" err="1">
              <a:solidFill>
                <a:srgbClr val="0D4167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0AB835-FF67-0CE8-027D-3DFF508BE4C2}"/>
              </a:ext>
            </a:extLst>
          </p:cNvPr>
          <p:cNvSpPr txBox="1"/>
          <p:nvPr/>
        </p:nvSpPr>
        <p:spPr>
          <a:xfrm>
            <a:off x="1184856" y="3662076"/>
            <a:ext cx="7360143" cy="715581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/>
          <a:p>
            <a:pPr marL="7620">
              <a:spcBef>
                <a:spcPts val="951"/>
              </a:spcBef>
              <a:spcAft>
                <a:spcPts val="271"/>
              </a:spcAft>
              <a:buClr>
                <a:schemeClr val="tx2"/>
              </a:buClr>
            </a:pPr>
            <a:r>
              <a:rPr lang="en-CA" sz="1400" dirty="0">
                <a:latin typeface="Arial"/>
                <a:cs typeface="Arial"/>
              </a:rPr>
              <a:t>Decisions made by those living with HAE regarding whether to carry their on-demand treatment with them when they leave their home and the motivations behind those decisions have not been well described </a:t>
            </a:r>
            <a:endParaRPr lang="en-CA" sz="1400" strike="sngStrik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49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A384-ACAF-0563-D8FB-50B36379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2BAA6-4F5A-62BF-13FD-B65E0029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25161-EFB0-86B5-9129-5156318D19D1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66231C-9531-5491-8285-53AE710243E9}"/>
              </a:ext>
            </a:extLst>
          </p:cNvPr>
          <p:cNvSpPr/>
          <p:nvPr/>
        </p:nvSpPr>
        <p:spPr bwMode="auto">
          <a:xfrm>
            <a:off x="625475" y="1818511"/>
            <a:ext cx="7893049" cy="1324931"/>
          </a:xfrm>
          <a:prstGeom prst="roundRect">
            <a:avLst>
              <a:gd name="adj" fmla="val 20003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3C727-23AC-7698-C1D5-3A4935CEBBC4}"/>
              </a:ext>
            </a:extLst>
          </p:cNvPr>
          <p:cNvSpPr txBox="1"/>
          <p:nvPr/>
        </p:nvSpPr>
        <p:spPr>
          <a:xfrm>
            <a:off x="625475" y="2012546"/>
            <a:ext cx="7862092" cy="936860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buClr>
                <a:schemeClr val="accent3"/>
              </a:buClr>
            </a:pPr>
            <a:r>
              <a:rPr lang="en-CA" b="1" dirty="0">
                <a:solidFill>
                  <a:schemeClr val="tx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survey investigated the perspectives of people living with HAE regarding their decisions to carry on-demand treatment with them when they leave their homes as part of their daily activities </a:t>
            </a:r>
          </a:p>
        </p:txBody>
      </p:sp>
    </p:spTree>
    <p:extLst>
      <p:ext uri="{BB962C8B-B14F-4D97-AF65-F5344CB8AC3E}">
        <p14:creationId xmlns:p14="http://schemas.microsoft.com/office/powerpoint/2010/main" val="211834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68D8-F4D4-4236-A3AE-B8019C89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0A96F97-B382-0C6A-D06E-9A29F5C5C2F1}"/>
              </a:ext>
            </a:extLst>
          </p:cNvPr>
          <p:cNvSpPr txBox="1">
            <a:spLocks/>
          </p:cNvSpPr>
          <p:nvPr/>
        </p:nvSpPr>
        <p:spPr>
          <a:xfrm>
            <a:off x="8752114" y="4832051"/>
            <a:ext cx="391886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33363" indent="-233363" algn="ctr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38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90563" indent="-2333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38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7763" indent="-2333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9pPr>
          </a:lstStyle>
          <a:p>
            <a:pPr marL="0" indent="0" defTabSz="914400">
              <a:buNone/>
            </a:pPr>
            <a:fld id="{CA8081DE-3010-4FA2-AAF2-9639CD890589}" type="slidenum">
              <a:rPr lang="en-US" kern="0" smtClean="0"/>
              <a:pPr marL="0" indent="0" defTabSz="914400">
                <a:buNone/>
              </a:pPr>
              <a:t>5</a:t>
            </a:fld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15426-4749-FA96-D03D-539AF2EFE7F0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9C677C-A40F-E45B-6FB1-AD52CCE70712}"/>
              </a:ext>
            </a:extLst>
          </p:cNvPr>
          <p:cNvSpPr txBox="1">
            <a:spLocks/>
          </p:cNvSpPr>
          <p:nvPr/>
        </p:nvSpPr>
        <p:spPr>
          <a:xfrm>
            <a:off x="908049" y="1269339"/>
            <a:ext cx="7639879" cy="34995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234" indent="-228234" algn="l" defTabSz="912937" rtl="0" eaLnBrk="1" latinLnBrk="0" hangingPunct="1">
              <a:lnSpc>
                <a:spcPct val="100000"/>
              </a:lnSpc>
              <a:spcBef>
                <a:spcPts val="998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84703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141171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597640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2054108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0577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045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514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82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400"/>
              </a:spcBef>
            </a:pPr>
            <a:r>
              <a:rPr lang="en-CA" sz="1800" dirty="0">
                <a:solidFill>
                  <a:schemeClr val="tx1">
                    <a:lumMod val="75000"/>
                  </a:schemeClr>
                </a:solidFill>
              </a:rPr>
              <a:t>People living with HAE were recruited by the US Hereditary Angioedema Association (HAEA) to complete an online survey</a:t>
            </a:r>
          </a:p>
          <a:p>
            <a:pPr marL="342900" indent="-342900">
              <a:spcBef>
                <a:spcPts val="1400"/>
              </a:spcBef>
            </a:pPr>
            <a:r>
              <a:rPr lang="en-CA" sz="1800" dirty="0">
                <a:solidFill>
                  <a:schemeClr val="tx1">
                    <a:lumMod val="75000"/>
                  </a:schemeClr>
                </a:solidFill>
              </a:rPr>
              <a:t>The survey was self-reported, and took respondents approximately 20 minutes to complete</a:t>
            </a:r>
          </a:p>
          <a:p>
            <a:pPr marL="342900" indent="-342900">
              <a:spcBef>
                <a:spcPts val="1400"/>
              </a:spcBef>
            </a:pPr>
            <a:r>
              <a:rPr lang="en-CA" sz="1800" dirty="0">
                <a:solidFill>
                  <a:schemeClr val="tx1">
                    <a:lumMod val="75000"/>
                  </a:schemeClr>
                </a:solidFill>
              </a:rPr>
              <a:t>The survey was completed by 107 individuals between September 6 and October 19, 2022 </a:t>
            </a:r>
          </a:p>
          <a:p>
            <a:pPr marL="342900" indent="-342900">
              <a:spcBef>
                <a:spcPts val="1400"/>
              </a:spcBef>
            </a:pPr>
            <a:r>
              <a:rPr lang="en-CA" sz="1800" dirty="0">
                <a:solidFill>
                  <a:schemeClr val="tx1">
                    <a:lumMod val="75000"/>
                  </a:schemeClr>
                </a:solidFill>
              </a:rPr>
              <a:t>Respondents provided consent for their data to be used anonymously or in aggregate</a:t>
            </a:r>
          </a:p>
          <a:p>
            <a:pPr marL="0" indent="0">
              <a:spcBef>
                <a:spcPts val="1400"/>
              </a:spcBef>
              <a:buNone/>
            </a:pPr>
            <a:endParaRPr lang="en-CA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6A624-974E-7A7C-5B4F-C5564922D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7" y="1047213"/>
            <a:ext cx="795077" cy="8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1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A384-ACAF-0563-D8FB-50B36379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tx2"/>
                </a:solidFill>
              </a:rPr>
              <a:t>Respondent 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2BAA6-4F5A-62BF-13FD-B65E0029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25161-EFB0-86B5-9129-5156318D19D1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A473F6-4CB3-B38D-387E-1E5B96EB3DD7}"/>
              </a:ext>
            </a:extLst>
          </p:cNvPr>
          <p:cNvSpPr txBox="1">
            <a:spLocks/>
          </p:cNvSpPr>
          <p:nvPr/>
        </p:nvSpPr>
        <p:spPr>
          <a:xfrm>
            <a:off x="1261639" y="1150842"/>
            <a:ext cx="7473948" cy="3339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234" indent="-228234" algn="l" defTabSz="912937" rtl="0" eaLnBrk="1" latinLnBrk="0" hangingPunct="1">
              <a:lnSpc>
                <a:spcPct val="100000"/>
              </a:lnSpc>
              <a:spcBef>
                <a:spcPts val="998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84703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141171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597640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2054108" indent="-228234" algn="l" defTabSz="912937" rtl="0" eaLnBrk="1" latinLnBrk="0" hangingPunct="1">
              <a:lnSpc>
                <a:spcPct val="100000"/>
              </a:lnSpc>
              <a:spcBef>
                <a:spcPts val="499"/>
              </a:spcBef>
              <a:buFont typeface="Arial"/>
              <a:buChar char="•"/>
              <a:defRPr sz="1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510577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045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514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982" indent="-228234" algn="l" defTabSz="912937" rtl="0" eaLnBrk="1" latinLnBrk="0" hangingPunct="1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dirty="0">
                <a:solidFill>
                  <a:schemeClr val="tx1">
                    <a:lumMod val="75000"/>
                  </a:schemeClr>
                </a:solidFill>
              </a:rPr>
              <a:t>A total of 107 respondents completed the survey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3627435-A44D-1D9F-40A4-E71D7A0DC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80698"/>
              </p:ext>
            </p:extLst>
          </p:nvPr>
        </p:nvGraphicFramePr>
        <p:xfrm>
          <a:off x="1261639" y="1484824"/>
          <a:ext cx="6146157" cy="30735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844272">
                  <a:extLst>
                    <a:ext uri="{9D8B030D-6E8A-4147-A177-3AD203B41FA5}">
                      <a16:colId xmlns:a16="http://schemas.microsoft.com/office/drawing/2014/main" val="3346051009"/>
                    </a:ext>
                  </a:extLst>
                </a:gridCol>
                <a:gridCol w="2301885">
                  <a:extLst>
                    <a:ext uri="{9D8B030D-6E8A-4147-A177-3AD203B41FA5}">
                      <a16:colId xmlns:a16="http://schemas.microsoft.com/office/drawing/2014/main" val="246585034"/>
                    </a:ext>
                  </a:extLst>
                </a:gridCol>
              </a:tblGrid>
              <a:tr h="516971"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 </a:t>
                      </a:r>
                    </a:p>
                  </a:txBody>
                  <a:tcPr marL="220483" marR="220483" marT="77169" marB="33072" anchor="ctr">
                    <a:lnT w="381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(n=107)</a:t>
                      </a:r>
                    </a:p>
                  </a:txBody>
                  <a:tcPr marL="10013" marR="10013" marT="77169" marB="33072" anchor="ctr">
                    <a:lnT w="381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449355"/>
                  </a:ext>
                </a:extLst>
              </a:tr>
              <a:tr h="999013"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(SD, range)  </a:t>
                      </a:r>
                    </a:p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Category, n(%)</a:t>
                      </a:r>
                    </a:p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39yrs and younger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40yrs and older</a:t>
                      </a:r>
                      <a:endParaRPr lang="en-US" sz="1400" b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49" marR="24449" marT="36220" marB="3622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41yrs (14.6, 16 to 83)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(52.3%)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(47.7%)</a:t>
                      </a:r>
                    </a:p>
                  </a:txBody>
                  <a:tcPr marL="24449" marR="24449" marT="36220" marB="3622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069605"/>
                  </a:ext>
                </a:extLst>
              </a:tr>
              <a:tr h="768801"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Gender, n(%)</a:t>
                      </a: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Male</a:t>
                      </a:r>
                    </a:p>
                  </a:txBody>
                  <a:tcPr marL="144882" marR="144882" marT="36220" marB="362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n-US" sz="14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(80.4%)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(19.6%)</a:t>
                      </a:r>
                    </a:p>
                  </a:txBody>
                  <a:tcPr marL="6580" marR="6580" marT="36220" marB="3622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028797"/>
                  </a:ext>
                </a:extLst>
              </a:tr>
              <a:tr h="768801"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Therapy, n(%)</a:t>
                      </a:r>
                    </a:p>
                    <a:p>
                      <a:pPr marL="0" marR="0" lvl="0" indent="0" algn="l" defTabSz="2821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On-demand only</a:t>
                      </a:r>
                    </a:p>
                    <a:p>
                      <a:pPr marL="0" marR="0" lvl="0" indent="0" algn="l" defTabSz="2821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Prophylaxis with on-demand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882" marR="144882" marT="36220" marB="36220" anchor="ctr">
                    <a:lnT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28217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28217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(49.5%)</a:t>
                      </a:r>
                    </a:p>
                    <a:p>
                      <a:pPr marL="0" marR="0" lvl="0" indent="0" algn="ctr" defTabSz="28217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(50.5%)</a:t>
                      </a:r>
                    </a:p>
                  </a:txBody>
                  <a:tcPr marL="6580" marR="6580" marT="36220" marB="36220" anchor="ctr">
                    <a:lnT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7258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16783E-89EE-84A1-33F6-7A4D6EA0BD60}"/>
              </a:ext>
            </a:extLst>
          </p:cNvPr>
          <p:cNvSpPr txBox="1"/>
          <p:nvPr/>
        </p:nvSpPr>
        <p:spPr>
          <a:xfrm>
            <a:off x="1261639" y="4626833"/>
            <a:ext cx="2049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chemeClr val="tx2"/>
                </a:solidFill>
                <a:latin typeface="+mn-lt"/>
              </a:rPr>
              <a:t>SD –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265792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A384-ACAF-0563-D8FB-50B36379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tx2"/>
                </a:solidFill>
              </a:rPr>
              <a:t>Respondent 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2BAA6-4F5A-62BF-13FD-B65E0029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25161-EFB0-86B5-9129-5156318D19D1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3627435-A44D-1D9F-40A4-E71D7A0DC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15558"/>
              </p:ext>
            </p:extLst>
          </p:nvPr>
        </p:nvGraphicFramePr>
        <p:xfrm>
          <a:off x="1261639" y="1142060"/>
          <a:ext cx="6146157" cy="36360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115291">
                  <a:extLst>
                    <a:ext uri="{9D8B030D-6E8A-4147-A177-3AD203B41FA5}">
                      <a16:colId xmlns:a16="http://schemas.microsoft.com/office/drawing/2014/main" val="3346051009"/>
                    </a:ext>
                  </a:extLst>
                </a:gridCol>
                <a:gridCol w="2030866">
                  <a:extLst>
                    <a:ext uri="{9D8B030D-6E8A-4147-A177-3AD203B41FA5}">
                      <a16:colId xmlns:a16="http://schemas.microsoft.com/office/drawing/2014/main" val="246585034"/>
                    </a:ext>
                  </a:extLst>
                </a:gridCol>
              </a:tblGrid>
              <a:tr h="610336"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</a:t>
                      </a:r>
                    </a:p>
                  </a:txBody>
                  <a:tcPr marL="220483" marR="220483" marT="77169" marB="33072" anchor="ctr">
                    <a:lnT w="381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141088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2821777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4232663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5643549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705443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8465326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9876212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1287099" algn="l" defTabSz="2821777" rtl="0" eaLnBrk="1" latinLnBrk="0" hangingPunct="1">
                        <a:defRPr sz="56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(n=107)</a:t>
                      </a:r>
                    </a:p>
                  </a:txBody>
                  <a:tcPr marL="10013" marR="10013" marT="77169" marB="33072" anchor="ctr">
                    <a:lnT w="381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449355"/>
                  </a:ext>
                </a:extLst>
              </a:tr>
              <a:tr h="1212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Current Primary On-demand treatment, n (%)  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Firazyr</a:t>
                      </a:r>
                      <a:r>
                        <a:rPr lang="en-GB" sz="1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GB" sz="1400" kern="12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Icatibant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Ruconest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Berinert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Kalbitor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 (78.5%)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(12.1%)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(8.4%)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(0.9%)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069605"/>
                  </a:ext>
                </a:extLst>
              </a:tr>
              <a:tr h="18130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Current Prophylactic treatment, n (%)  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en-CA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Takhzyro</a:t>
                      </a:r>
                      <a:endParaRPr lang="en-CA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en-CA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Haegarda</a:t>
                      </a: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en-CA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Orladeyo</a:t>
                      </a: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        Androgens/steroids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en-CA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Cinryze</a:t>
                      </a: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	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Not using prophylactic treatment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4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29.0%)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(6.5%)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(6.5%)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(4.7%)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(3.7%)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(49.5%)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00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82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D449-E69D-22B5-E482-3187124B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D32AA-14CA-9E82-B723-3F978D32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3497C-5B8C-1424-E85C-8192227DC8ED}"/>
              </a:ext>
            </a:extLst>
          </p:cNvPr>
          <p:cNvSpPr txBox="1"/>
          <p:nvPr/>
        </p:nvSpPr>
        <p:spPr>
          <a:xfrm>
            <a:off x="694481" y="928514"/>
            <a:ext cx="776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roportion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respondents who </a:t>
            </a:r>
            <a:r>
              <a:rPr lang="en-US" sz="16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carry their HAE on-demand treatment with them when they are away from home, as part of their day-to-day life</a:t>
            </a:r>
            <a:endParaRPr lang="en-CA" sz="1600" dirty="0" err="1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CBEB681-CF7E-A2C4-A0F6-CEDAE1FB3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421929"/>
              </p:ext>
            </p:extLst>
          </p:nvPr>
        </p:nvGraphicFramePr>
        <p:xfrm>
          <a:off x="2946154" y="1651350"/>
          <a:ext cx="5396503" cy="32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919E0AC-A24F-EA77-146F-B7A9D5B0CA93}"/>
              </a:ext>
            </a:extLst>
          </p:cNvPr>
          <p:cNvGrpSpPr/>
          <p:nvPr/>
        </p:nvGrpSpPr>
        <p:grpSpPr>
          <a:xfrm>
            <a:off x="229205" y="1635972"/>
            <a:ext cx="2891193" cy="2911195"/>
            <a:chOff x="20801427" y="8806276"/>
            <a:chExt cx="3845815" cy="34800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746395-697C-AAC2-3D68-756B419DD907}"/>
                </a:ext>
              </a:extLst>
            </p:cNvPr>
            <p:cNvSpPr txBox="1"/>
            <p:nvPr/>
          </p:nvSpPr>
          <p:spPr>
            <a:xfrm>
              <a:off x="21721615" y="10879016"/>
              <a:ext cx="2904598" cy="140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39yrs and younger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(n=56)</a:t>
              </a:r>
            </a:p>
            <a:p>
              <a:pPr algn="r" defTabSz="2715081"/>
              <a:endParaRPr lang="en-US" sz="8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40yrs and older 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(n=51)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A8FB61-5FA9-1021-F09D-9315F30C3256}"/>
                </a:ext>
              </a:extLst>
            </p:cNvPr>
            <p:cNvSpPr txBox="1"/>
            <p:nvPr/>
          </p:nvSpPr>
          <p:spPr>
            <a:xfrm>
              <a:off x="23049875" y="8806276"/>
              <a:ext cx="1562307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62188"/>
              <a:r>
                <a:rPr lang="en-US" sz="1600" b="1" kern="0">
                  <a:solidFill>
                    <a:srgbClr val="5F5F5F">
                      <a:lumMod val="75000"/>
                    </a:srgbClr>
                  </a:solidFill>
                  <a:cs typeface="Arial" panose="020B0604020202020204" pitchFamily="34" charset="0"/>
                </a:rPr>
                <a:t>Total</a:t>
              </a:r>
            </a:p>
            <a:p>
              <a:pPr algn="r" defTabSz="362188"/>
              <a:r>
                <a:rPr lang="en-US" sz="1400" kern="0">
                  <a:solidFill>
                    <a:srgbClr val="5F5F5F">
                      <a:lumMod val="75000"/>
                    </a:srgbClr>
                  </a:solidFill>
                  <a:cs typeface="Arial" panose="020B0604020202020204" pitchFamily="34" charset="0"/>
                </a:rPr>
                <a:t>(n=107)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1FED37-798E-7E89-0488-C11C040BCF94}"/>
                </a:ext>
              </a:extLst>
            </p:cNvPr>
            <p:cNvSpPr txBox="1"/>
            <p:nvPr/>
          </p:nvSpPr>
          <p:spPr>
            <a:xfrm>
              <a:off x="21715183" y="9488033"/>
              <a:ext cx="2911030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On-demand only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(n=53)</a:t>
              </a:r>
              <a:endParaRPr lang="en-US" sz="1400" kern="0" dirty="0">
                <a:solidFill>
                  <a:srgbClr val="5F5F5F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3DBEA9-1300-DBC4-0C58-2773327CBBCF}"/>
                </a:ext>
              </a:extLst>
            </p:cNvPr>
            <p:cNvSpPr txBox="1"/>
            <p:nvPr/>
          </p:nvSpPr>
          <p:spPr>
            <a:xfrm>
              <a:off x="20801427" y="10210301"/>
              <a:ext cx="3845815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Prophylaxis + on-demand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(n=54)</a:t>
              </a:r>
              <a:endParaRPr lang="en-US" sz="1400" kern="0" dirty="0">
                <a:solidFill>
                  <a:srgbClr val="5F5F5F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B5ED9C-0B91-DE07-30B4-4AD896341003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46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D449-E69D-22B5-E482-3187124B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D32AA-14CA-9E82-B723-3F978D32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3497C-5B8C-1424-E85C-8192227DC8ED}"/>
              </a:ext>
            </a:extLst>
          </p:cNvPr>
          <p:cNvSpPr txBox="1"/>
          <p:nvPr/>
        </p:nvSpPr>
        <p:spPr>
          <a:xfrm>
            <a:off x="694481" y="936535"/>
            <a:ext cx="776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how long (mean, in hours) respondents will travel away from home without taking on-demand treatment with them </a:t>
            </a:r>
            <a:endParaRPr lang="en-CA" sz="16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19E0AC-A24F-EA77-146F-B7A9D5B0CA93}"/>
              </a:ext>
            </a:extLst>
          </p:cNvPr>
          <p:cNvGrpSpPr/>
          <p:nvPr/>
        </p:nvGrpSpPr>
        <p:grpSpPr>
          <a:xfrm>
            <a:off x="287080" y="1483012"/>
            <a:ext cx="2891193" cy="2911195"/>
            <a:chOff x="20801427" y="8806276"/>
            <a:chExt cx="3845815" cy="34800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746395-697C-AAC2-3D68-756B419DD907}"/>
                </a:ext>
              </a:extLst>
            </p:cNvPr>
            <p:cNvSpPr txBox="1"/>
            <p:nvPr/>
          </p:nvSpPr>
          <p:spPr>
            <a:xfrm>
              <a:off x="21721615" y="10879016"/>
              <a:ext cx="2904598" cy="140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39yrs and younger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(n=56)</a:t>
              </a:r>
            </a:p>
            <a:p>
              <a:pPr algn="r" defTabSz="2715081"/>
              <a:endParaRPr lang="en-US" sz="10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40yrs and older 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(n=51)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A8FB61-5FA9-1021-F09D-9315F30C3256}"/>
                </a:ext>
              </a:extLst>
            </p:cNvPr>
            <p:cNvSpPr txBox="1"/>
            <p:nvPr/>
          </p:nvSpPr>
          <p:spPr>
            <a:xfrm>
              <a:off x="23049875" y="8806276"/>
              <a:ext cx="1562307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62188"/>
              <a:r>
                <a:rPr lang="en-US" sz="1600" b="1" kern="0">
                  <a:solidFill>
                    <a:srgbClr val="5F5F5F">
                      <a:lumMod val="75000"/>
                    </a:srgbClr>
                  </a:solidFill>
                  <a:cs typeface="Arial" panose="020B0604020202020204" pitchFamily="34" charset="0"/>
                </a:rPr>
                <a:t>Total</a:t>
              </a:r>
            </a:p>
            <a:p>
              <a:pPr algn="r" defTabSz="362188"/>
              <a:r>
                <a:rPr lang="en-US" sz="1400" kern="0">
                  <a:solidFill>
                    <a:srgbClr val="5F5F5F">
                      <a:lumMod val="75000"/>
                    </a:srgbClr>
                  </a:solidFill>
                  <a:cs typeface="Arial" panose="020B0604020202020204" pitchFamily="34" charset="0"/>
                </a:rPr>
                <a:t>(n=107)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1FED37-798E-7E89-0488-C11C040BCF94}"/>
                </a:ext>
              </a:extLst>
            </p:cNvPr>
            <p:cNvSpPr txBox="1"/>
            <p:nvPr/>
          </p:nvSpPr>
          <p:spPr>
            <a:xfrm>
              <a:off x="21715183" y="9488033"/>
              <a:ext cx="2911030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On-demand only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(n=53)</a:t>
              </a:r>
              <a:endParaRPr lang="en-US" sz="1400" kern="0" dirty="0">
                <a:solidFill>
                  <a:srgbClr val="5F5F5F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3DBEA9-1300-DBC4-0C58-2773327CBBCF}"/>
                </a:ext>
              </a:extLst>
            </p:cNvPr>
            <p:cNvSpPr txBox="1"/>
            <p:nvPr/>
          </p:nvSpPr>
          <p:spPr>
            <a:xfrm>
              <a:off x="20801427" y="10210301"/>
              <a:ext cx="3845815" cy="53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715081"/>
              <a:r>
                <a:rPr lang="en-US" sz="16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Prophylaxis + on-demand</a:t>
              </a:r>
            </a:p>
            <a:p>
              <a:pPr algn="r" defTabSz="2715081"/>
              <a:r>
                <a:rPr lang="en-US" sz="14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(n=54)</a:t>
              </a:r>
              <a:endParaRPr lang="en-US" sz="1400" kern="0" dirty="0">
                <a:solidFill>
                  <a:srgbClr val="5F5F5F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040AEC-6F36-0924-6325-D2168BF05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885153"/>
              </p:ext>
            </p:extLst>
          </p:nvPr>
        </p:nvGraphicFramePr>
        <p:xfrm>
          <a:off x="2989866" y="1457253"/>
          <a:ext cx="4358967" cy="328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AAF774-FDD4-F8FD-8886-64544D609B5C}"/>
              </a:ext>
            </a:extLst>
          </p:cNvPr>
          <p:cNvSpPr txBox="1"/>
          <p:nvPr/>
        </p:nvSpPr>
        <p:spPr>
          <a:xfrm>
            <a:off x="1261639" y="4958968"/>
            <a:ext cx="6146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CA" sz="8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C1-Inhibitor Deficiency &amp;  Angioedema Workshop,  May 4-7, 2023, Budapest, Hungary</a:t>
            </a:r>
            <a:endParaRPr lang="en-CA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589E6-14D9-3AFA-615B-EAEC9A0FCC82}"/>
              </a:ext>
            </a:extLst>
          </p:cNvPr>
          <p:cNvSpPr txBox="1"/>
          <p:nvPr/>
        </p:nvSpPr>
        <p:spPr>
          <a:xfrm>
            <a:off x="4701759" y="4667112"/>
            <a:ext cx="83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+mn-lt"/>
              </a:rPr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1034767083"/>
      </p:ext>
    </p:extLst>
  </p:cSld>
  <p:clrMapOvr>
    <a:masterClrMapping/>
  </p:clrMapOvr>
</p:sld>
</file>

<file path=ppt/theme/theme1.xml><?xml version="1.0" encoding="utf-8"?>
<a:theme xmlns:a="http://schemas.openxmlformats.org/drawingml/2006/main" name="KalVista Scientific PPT Template">
  <a:themeElements>
    <a:clrScheme name="KalVista">
      <a:dk1>
        <a:srgbClr val="5F5F5F"/>
      </a:dk1>
      <a:lt1>
        <a:srgbClr val="FFFFFF"/>
      </a:lt1>
      <a:dk2>
        <a:srgbClr val="0D4167"/>
      </a:dk2>
      <a:lt2>
        <a:srgbClr val="D9D7D9"/>
      </a:lt2>
      <a:accent1>
        <a:srgbClr val="D9D7D9"/>
      </a:accent1>
      <a:accent2>
        <a:srgbClr val="ADCF3B"/>
      </a:accent2>
      <a:accent3>
        <a:srgbClr val="0D4167"/>
      </a:accent3>
      <a:accent4>
        <a:srgbClr val="00839F"/>
      </a:accent4>
      <a:accent5>
        <a:srgbClr val="F85110"/>
      </a:accent5>
      <a:accent6>
        <a:srgbClr val="5F5F5F"/>
      </a:accent6>
      <a:hlink>
        <a:srgbClr val="1A3DB4"/>
      </a:hlink>
      <a:folHlink>
        <a:srgbClr val="9999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i="0" u="none" strike="noStrike" cap="none" normalizeH="0" baseline="0" dirty="0" err="1">
            <a:ln>
              <a:noFill/>
            </a:ln>
            <a:solidFill>
              <a:schemeClr val="tx2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Vant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lVista Corporate Template 020521.potx" id="{9398E684-3E4F-4C82-A4AE-F5E6638BBDBB}" vid="{39B185D3-22FB-4184-87E8-6E9A51B2C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KalVista Corporate Template</Template>
  <TotalTime>7518</TotalTime>
  <Words>1318</Words>
  <Application>Microsoft Office PowerPoint</Application>
  <PresentationFormat>On-screen Show (16:9)</PresentationFormat>
  <Paragraphs>167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KalVista Scientific PPT Template</vt:lpstr>
      <vt:lpstr> HAE Patients’ Decision to Carry On-Demand Treatment When Away from Home </vt:lpstr>
      <vt:lpstr>Disclosures</vt:lpstr>
      <vt:lpstr>Background</vt:lpstr>
      <vt:lpstr>Rationale</vt:lpstr>
      <vt:lpstr>Methods</vt:lpstr>
      <vt:lpstr>Respondent Characteristics</vt:lpstr>
      <vt:lpstr>Respondent Characteristics</vt:lpstr>
      <vt:lpstr>Results</vt:lpstr>
      <vt:lpstr>Results</vt:lpstr>
      <vt:lpstr>Results</vt:lpstr>
      <vt:lpstr>Results</vt:lpstr>
      <vt:lpstr>Conclusions</vt:lpstr>
      <vt:lpstr>Thank you to all survey participants, and those who assisted in the development of the survey, and participant recruitment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Presentation</dc:title>
  <dc:creator>Sally van Kooten</dc:creator>
  <cp:lastModifiedBy>Zara Melyan</cp:lastModifiedBy>
  <cp:revision>65</cp:revision>
  <dcterms:created xsi:type="dcterms:W3CDTF">2021-02-05T16:49:48Z</dcterms:created>
  <dcterms:modified xsi:type="dcterms:W3CDTF">2023-04-27T18:12:46Z</dcterms:modified>
</cp:coreProperties>
</file>