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sldIdLst>
    <p:sldId id="256" r:id="rId2"/>
  </p:sldIdLst>
  <p:sldSz cx="30240288" cy="42840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E551218-8947-82FA-B7E8-34E3AEFAD2F3}" name="Vibha Desai" initials="VD" userId="S::vcad_kalvista.com#ext#@livekalvista.onmicrosoft.com::13942cf2-f85e-4058-8afd-9d6fe679a24a" providerId="AD"/>
  <p188:author id="{77CBA71E-F50D-1E08-20B4-FD039D1DD553}" name="Chris Yea" initials="CY" userId="S::cmy_kalvista.com#ext#@livekalvista.onmicrosoft.com::d6f26aaf-e5ee-4ef1-9a14-7a78b9739acb" providerId="AD"/>
  <p188:author id="{38BFCC3D-FE26-1CA8-0E40-2A9B8F854D49}" name="Jarrod Aldom" initials="JA" userId="S::jca_kalvista.com#ext#@livekalvista.onmicrosoft.com::4fc306cd-27ee-4349-8c5c-b4621293aa3e" providerId="AD"/>
  <p188:author id="{D2A23155-F750-6793-C459-C88697CAD98B}" name="Shawn Czado" initials="SC" userId="S::scc_kalvista.com#ext#@livekalvista.onmicrosoft.com::97353138-36a1-4e47-8101-243f60fb9750" providerId="AD"/>
  <p188:author id="{30398D59-6041-AEA8-EAAB-9AE1458DF028}" name="Donna Goolkasian" initials="DG" userId="S::dlg_kalvista.com#ext#@livekalvista.onmicrosoft.com::9e0b8c6b-ed0c-4d47-9172-c8624362de7d" providerId="AD"/>
  <p188:author id="{E59C5785-C6EC-73BA-5DCC-6A984CE98151}" name="Peter Parsonson" initials="PP" userId="S::psp_kalvista.com#ext#@livekalvista.onmicrosoft.com::77056771-49e5-4afe-a1d3-28f1669438f3" providerId="AD"/>
  <p188:author id="{A1B4B886-4582-902B-97BF-B86129998F31}" name="Myers, Kelley" initials="MK" userId="S::kmyers@rti.org::eb72cc7a-5b99-4100-9701-54d5edc5cfa6" providerId="AD"/>
  <p188:author id="{606852AF-2318-32C4-D37D-CDD9C8F3622B}" name="Ledia Goga" initials="LG" userId="S::lgo_kalvista.com#ext#@livekalvista.onmicrosoft.com::89850f19-8ef6-49c9-b125-ad0aa49948e6" providerId="AD"/>
  <p188:author id="{DBC3D1BC-F754-8A48-A136-F8B79E32BECF}" name="Vibha Desai" initials="VCAD" userId="Vibha Desai"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1C7"/>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8" autoAdjust="0"/>
    <p:restoredTop sz="94796" autoAdjust="0"/>
  </p:normalViewPr>
  <p:slideViewPr>
    <p:cSldViewPr snapToGrid="0">
      <p:cViewPr>
        <p:scale>
          <a:sx n="42" d="100"/>
          <a:sy n="42" d="100"/>
        </p:scale>
        <p:origin x="60"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en-US"/>
              <a:t>Click to edit Master title style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27584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19436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312385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303197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en-US"/>
              <a:t>Click to edit Master title style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4077801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3780026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4" name="Content Placeholder 3"/>
          <p:cNvSpPr>
            <a:spLocks noGrp="1"/>
          </p:cNvSpPr>
          <p:nvPr>
            <p:ph sz="half" idx="2"/>
          </p:nvPr>
        </p:nvSpPr>
        <p:spPr>
          <a:xfrm>
            <a:off x="2082962" y="15648601"/>
            <a:ext cx="12793057"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6" name="Content Placeholder 5"/>
          <p:cNvSpPr>
            <a:spLocks noGrp="1"/>
          </p:cNvSpPr>
          <p:nvPr>
            <p:ph sz="quarter" idx="4"/>
          </p:nvPr>
        </p:nvSpPr>
        <p:spPr>
          <a:xfrm>
            <a:off x="15309148" y="15648601"/>
            <a:ext cx="12856061"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291606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115002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51845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326590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en-US"/>
              <a:t>Click icon to add picture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E013007F-99A2-4698-9AEE-7B1A88A35C20}" type="datetimeFigureOut">
              <a:rPr lang="en-CA" smtClean="0"/>
              <a:t>2023-04-29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DEACB4E4-F3D0-4F30-B59A-2CEC4263190C}" type="slidenum">
              <a:rPr lang="en-CA" smtClean="0"/>
              <a:t>‹#›</a:t>
            </a:fld>
            <a:endParaRPr lang="en-CA" dirty="0"/>
          </a:p>
        </p:txBody>
      </p:sp>
    </p:spTree>
    <p:extLst>
      <p:ext uri="{BB962C8B-B14F-4D97-AF65-F5344CB8AC3E}">
        <p14:creationId xmlns:p14="http://schemas.microsoft.com/office/powerpoint/2010/main" val="53471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75000"/>
                  </a:schemeClr>
                </a:solidFill>
              </a:defRPr>
            </a:lvl1pPr>
          </a:lstStyle>
          <a:p>
            <a:fld id="{E013007F-99A2-4698-9AEE-7B1A88A35C20}" type="datetimeFigureOut">
              <a:rPr lang="en-CA" smtClean="0"/>
              <a:t>2023-04-29</a:t>
            </a:fld>
            <a:endParaRPr lang="en-CA" dirty="0"/>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75000"/>
                  </a:schemeClr>
                </a:solidFill>
              </a:defRPr>
            </a:lvl1pPr>
          </a:lstStyle>
          <a:p>
            <a:fld id="{DEACB4E4-F3D0-4F30-B59A-2CEC4263190C}" type="slidenum">
              <a:rPr lang="en-CA" smtClean="0"/>
              <a:t>‹#›</a:t>
            </a:fld>
            <a:endParaRPr lang="en-CA" dirty="0"/>
          </a:p>
        </p:txBody>
      </p:sp>
    </p:spTree>
    <p:extLst>
      <p:ext uri="{BB962C8B-B14F-4D97-AF65-F5344CB8AC3E}">
        <p14:creationId xmlns:p14="http://schemas.microsoft.com/office/powerpoint/2010/main" val="3176989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0161324-5740-9167-F1C3-8DF493338D36}"/>
              </a:ext>
            </a:extLst>
          </p:cNvPr>
          <p:cNvSpPr/>
          <p:nvPr/>
        </p:nvSpPr>
        <p:spPr>
          <a:xfrm>
            <a:off x="0" y="47032"/>
            <a:ext cx="30240288" cy="49303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5" name="TextBox 4">
            <a:extLst>
              <a:ext uri="{FF2B5EF4-FFF2-40B4-BE49-F238E27FC236}">
                <a16:creationId xmlns:a16="http://schemas.microsoft.com/office/drawing/2014/main" id="{00942821-B64B-27CC-9269-7604F1BD3B4F}"/>
              </a:ext>
            </a:extLst>
          </p:cNvPr>
          <p:cNvSpPr txBox="1"/>
          <p:nvPr/>
        </p:nvSpPr>
        <p:spPr>
          <a:xfrm>
            <a:off x="991966" y="310539"/>
            <a:ext cx="28538319" cy="4532010"/>
          </a:xfrm>
          <a:prstGeom prst="rect">
            <a:avLst/>
          </a:prstGeom>
          <a:noFill/>
        </p:spPr>
        <p:txBody>
          <a:bodyPr wrap="square" rtlCol="0">
            <a:spAutoFit/>
          </a:bodyPr>
          <a:lstStyle/>
          <a:p>
            <a:pPr algn="ctr">
              <a:spcBef>
                <a:spcPts val="543"/>
              </a:spcBef>
            </a:pPr>
            <a:r>
              <a:rPr lang="en-US" sz="6000" b="1" dirty="0">
                <a:solidFill>
                  <a:schemeClr val="bg1"/>
                </a:solidFill>
                <a:latin typeface="Arial" panose="020B0604020202020204" pitchFamily="34" charset="0"/>
                <a:cs typeface="Arial" panose="020B0604020202020204" pitchFamily="34" charset="0"/>
              </a:rPr>
              <a:t> Route of administration preferences of people living with hereditary angioedema for on-demand treatment: A US-based qualitative study </a:t>
            </a:r>
          </a:p>
          <a:p>
            <a:pPr algn="ctr">
              <a:spcBef>
                <a:spcPts val="543"/>
              </a:spcBef>
            </a:pPr>
            <a:r>
              <a:rPr lang="en-US" sz="3600" dirty="0">
                <a:solidFill>
                  <a:schemeClr val="bg1"/>
                </a:solidFill>
                <a:latin typeface="Arial" panose="020B0604020202020204" pitchFamily="34" charset="0"/>
                <a:cs typeface="Arial" panose="020B0604020202020204" pitchFamily="34" charset="0"/>
              </a:rPr>
              <a:t>Don Bukstein,</a:t>
            </a:r>
            <a:r>
              <a:rPr lang="en-US" sz="3600" baseline="30000" dirty="0">
                <a:solidFill>
                  <a:schemeClr val="bg1"/>
                </a:solidFill>
                <a:latin typeface="Arial" panose="020B0604020202020204" pitchFamily="34" charset="0"/>
                <a:cs typeface="Arial" panose="020B0604020202020204" pitchFamily="34" charset="0"/>
              </a:rPr>
              <a:t>1</a:t>
            </a:r>
            <a:r>
              <a:rPr lang="en-US" sz="3600" dirty="0">
                <a:solidFill>
                  <a:schemeClr val="bg1"/>
                </a:solidFill>
                <a:latin typeface="Arial" panose="020B0604020202020204" pitchFamily="34" charset="0"/>
                <a:cs typeface="Arial" panose="020B0604020202020204" pitchFamily="34" charset="0"/>
              </a:rPr>
              <a:t> Vibha Desai,</a:t>
            </a:r>
            <a:r>
              <a:rPr lang="en-US" sz="3600" baseline="30000" dirty="0">
                <a:solidFill>
                  <a:schemeClr val="bg1"/>
                </a:solidFill>
                <a:latin typeface="Arial" panose="020B0604020202020204" pitchFamily="34" charset="0"/>
                <a:cs typeface="Arial" panose="020B0604020202020204" pitchFamily="34" charset="0"/>
              </a:rPr>
              <a:t>2</a:t>
            </a:r>
            <a:r>
              <a:rPr lang="en-US" sz="3600" dirty="0">
                <a:solidFill>
                  <a:schemeClr val="bg1"/>
                </a:solidFill>
                <a:latin typeface="Arial" panose="020B0604020202020204" pitchFamily="34" charset="0"/>
                <a:cs typeface="Arial" panose="020B0604020202020204" pitchFamily="34" charset="0"/>
              </a:rPr>
              <a:t> Ledia Goga,</a:t>
            </a:r>
            <a:r>
              <a:rPr lang="en-US" sz="3600" baseline="30000" dirty="0">
                <a:solidFill>
                  <a:schemeClr val="bg1"/>
                </a:solidFill>
                <a:latin typeface="Arial" panose="020B0604020202020204" pitchFamily="34" charset="0"/>
                <a:cs typeface="Arial" panose="020B0604020202020204" pitchFamily="34" charset="0"/>
              </a:rPr>
              <a:t>2</a:t>
            </a:r>
            <a:r>
              <a:rPr lang="en-US" sz="3600" dirty="0">
                <a:solidFill>
                  <a:schemeClr val="bg1"/>
                </a:solidFill>
                <a:latin typeface="Arial" panose="020B0604020202020204" pitchFamily="34" charset="0"/>
                <a:cs typeface="Arial" panose="020B0604020202020204" pitchFamily="34" charset="0"/>
              </a:rPr>
              <a:t> Shawn Czado,</a:t>
            </a:r>
            <a:r>
              <a:rPr lang="en-US" sz="3600" baseline="30000" dirty="0">
                <a:solidFill>
                  <a:schemeClr val="bg1"/>
                </a:solidFill>
                <a:latin typeface="Arial" panose="020B0604020202020204" pitchFamily="34" charset="0"/>
                <a:cs typeface="Arial" panose="020B0604020202020204" pitchFamily="34" charset="0"/>
              </a:rPr>
              <a:t>3</a:t>
            </a:r>
            <a:r>
              <a:rPr lang="en-US" sz="3600" dirty="0">
                <a:solidFill>
                  <a:schemeClr val="bg1"/>
                </a:solidFill>
                <a:latin typeface="Arial" panose="020B0604020202020204" pitchFamily="34" charset="0"/>
                <a:cs typeface="Arial" panose="020B0604020202020204" pitchFamily="34" charset="0"/>
              </a:rPr>
              <a:t> Michelle Brown,</a:t>
            </a:r>
            <a:r>
              <a:rPr lang="en-US" sz="3600" baseline="30000" dirty="0">
                <a:solidFill>
                  <a:schemeClr val="bg1"/>
                </a:solidFill>
                <a:latin typeface="Arial" panose="020B0604020202020204" pitchFamily="34" charset="0"/>
                <a:cs typeface="Arial" panose="020B0604020202020204" pitchFamily="34" charset="0"/>
              </a:rPr>
              <a:t>4</a:t>
            </a:r>
            <a:r>
              <a:rPr lang="en-US" sz="3600" dirty="0">
                <a:solidFill>
                  <a:schemeClr val="bg1"/>
                </a:solidFill>
                <a:latin typeface="Arial" panose="020B0604020202020204" pitchFamily="34" charset="0"/>
                <a:cs typeface="Arial" panose="020B0604020202020204" pitchFamily="34" charset="0"/>
              </a:rPr>
              <a:t> Kelley Myers,</a:t>
            </a:r>
            <a:r>
              <a:rPr lang="en-US" sz="3600" baseline="30000" dirty="0">
                <a:solidFill>
                  <a:schemeClr val="bg1"/>
                </a:solidFill>
                <a:latin typeface="Arial" panose="020B0604020202020204" pitchFamily="34" charset="0"/>
                <a:cs typeface="Arial" panose="020B0604020202020204" pitchFamily="34" charset="0"/>
              </a:rPr>
              <a:t>4</a:t>
            </a:r>
            <a:r>
              <a:rPr lang="en-US" sz="3600" dirty="0">
                <a:solidFill>
                  <a:schemeClr val="bg1"/>
                </a:solidFill>
                <a:latin typeface="Arial" panose="020B0604020202020204" pitchFamily="34" charset="0"/>
                <a:cs typeface="Arial" panose="020B0604020202020204" pitchFamily="34" charset="0"/>
              </a:rPr>
              <a:t> Paul Audhya,</a:t>
            </a:r>
            <a:r>
              <a:rPr lang="en-US" sz="3600" baseline="30000" dirty="0">
                <a:solidFill>
                  <a:schemeClr val="bg1"/>
                </a:solidFill>
                <a:latin typeface="Arial" panose="020B0604020202020204" pitchFamily="34" charset="0"/>
                <a:cs typeface="Arial" panose="020B0604020202020204" pitchFamily="34" charset="0"/>
              </a:rPr>
              <a:t>2</a:t>
            </a:r>
            <a:r>
              <a:rPr lang="en-US" sz="3600" dirty="0">
                <a:solidFill>
                  <a:schemeClr val="bg1"/>
                </a:solidFill>
                <a:latin typeface="Arial" panose="020B0604020202020204" pitchFamily="34" charset="0"/>
                <a:cs typeface="Arial" panose="020B0604020202020204" pitchFamily="34" charset="0"/>
              </a:rPr>
              <a:t> Laurence Bouillet,</a:t>
            </a:r>
            <a:r>
              <a:rPr lang="en-US" sz="3600" baseline="30000" dirty="0">
                <a:solidFill>
                  <a:schemeClr val="bg1"/>
                </a:solidFill>
                <a:latin typeface="Arial" panose="020B0604020202020204" pitchFamily="34" charset="0"/>
                <a:cs typeface="Arial" panose="020B0604020202020204" pitchFamily="34" charset="0"/>
              </a:rPr>
              <a:t>5</a:t>
            </a:r>
          </a:p>
          <a:p>
            <a:pPr algn="ctr">
              <a:spcBef>
                <a:spcPts val="543"/>
              </a:spcBef>
            </a:pPr>
            <a:endParaRPr lang="en-US" sz="3600" dirty="0">
              <a:solidFill>
                <a:schemeClr val="bg1"/>
              </a:solidFill>
              <a:latin typeface="Arial" panose="020B0604020202020204" pitchFamily="34" charset="0"/>
              <a:cs typeface="Arial" panose="020B0604020202020204" pitchFamily="34" charset="0"/>
            </a:endParaRPr>
          </a:p>
          <a:p>
            <a:pPr algn="ctr">
              <a:spcBef>
                <a:spcPts val="543"/>
              </a:spcBef>
            </a:pPr>
            <a:r>
              <a:rPr lang="en-US" sz="2800" i="1" baseline="30000" dirty="0">
                <a:solidFill>
                  <a:schemeClr val="bg1"/>
                </a:solidFill>
                <a:latin typeface="Arial" panose="020B0604020202020204" pitchFamily="34" charset="0"/>
                <a:cs typeface="Arial" panose="020B0604020202020204" pitchFamily="34" charset="0"/>
              </a:rPr>
              <a:t>1</a:t>
            </a:r>
            <a:r>
              <a:rPr lang="en-US" sz="2800" i="1" dirty="0">
                <a:solidFill>
                  <a:schemeClr val="bg1"/>
                </a:solidFill>
                <a:latin typeface="Arial" panose="020B0604020202020204" pitchFamily="34" charset="0"/>
                <a:cs typeface="Arial" panose="020B0604020202020204" pitchFamily="34" charset="0"/>
              </a:rPr>
              <a:t>The PBL Institute, Madison, Wisconsin, USA; </a:t>
            </a:r>
            <a:r>
              <a:rPr lang="en-US" sz="2800" i="1" baseline="30000" dirty="0">
                <a:solidFill>
                  <a:schemeClr val="bg1"/>
                </a:solidFill>
                <a:latin typeface="Arial" panose="020B0604020202020204" pitchFamily="34" charset="0"/>
                <a:cs typeface="Arial" panose="020B0604020202020204" pitchFamily="34" charset="0"/>
              </a:rPr>
              <a:t>2</a:t>
            </a:r>
            <a:r>
              <a:rPr lang="en-US" sz="2800" i="1" dirty="0">
                <a:solidFill>
                  <a:schemeClr val="bg1"/>
                </a:solidFill>
                <a:latin typeface="Arial" panose="020B0604020202020204" pitchFamily="34" charset="0"/>
                <a:cs typeface="Arial" panose="020B0604020202020204" pitchFamily="34" charset="0"/>
              </a:rPr>
              <a:t>Global Medical Affairs/Outcomes Research, KalVista Pharmaceuticals, Inc., Cambridge, Massachusetts, USA; </a:t>
            </a:r>
            <a:r>
              <a:rPr lang="en-US" sz="2800" i="1" baseline="30000" dirty="0">
                <a:solidFill>
                  <a:schemeClr val="bg1"/>
                </a:solidFill>
                <a:latin typeface="Arial" panose="020B0604020202020204" pitchFamily="34" charset="0"/>
                <a:cs typeface="Arial" panose="020B0604020202020204" pitchFamily="34" charset="0"/>
              </a:rPr>
              <a:t>3</a:t>
            </a:r>
            <a:r>
              <a:rPr lang="en-US" sz="2800" i="1" dirty="0">
                <a:solidFill>
                  <a:schemeClr val="bg1"/>
                </a:solidFill>
                <a:latin typeface="Arial" panose="020B0604020202020204" pitchFamily="34" charset="0"/>
                <a:cs typeface="Arial" panose="020B0604020202020204" pitchFamily="34" charset="0"/>
              </a:rPr>
              <a:t>Global Market Access, KalVista Pharmaceuticals, Inc., Cambridge, Massachusetts, USA; </a:t>
            </a:r>
            <a:r>
              <a:rPr lang="en-US" sz="2800" i="1" baseline="30000" dirty="0">
                <a:solidFill>
                  <a:schemeClr val="bg1"/>
                </a:solidFill>
                <a:latin typeface="Arial" panose="020B0604020202020204" pitchFamily="34" charset="0"/>
                <a:cs typeface="Arial" panose="020B0604020202020204" pitchFamily="34" charset="0"/>
              </a:rPr>
              <a:t>4 </a:t>
            </a:r>
            <a:r>
              <a:rPr lang="en-US" sz="2800" i="1" dirty="0">
                <a:solidFill>
                  <a:schemeClr val="bg1"/>
                </a:solidFill>
                <a:latin typeface="Arial" panose="020B0604020202020204" pitchFamily="34" charset="0"/>
                <a:cs typeface="Arial" panose="020B0604020202020204" pitchFamily="34" charset="0"/>
              </a:rPr>
              <a:t>RTI International, Inc., North Carolina, United States; </a:t>
            </a:r>
            <a:r>
              <a:rPr lang="en-US" sz="2800" baseline="30000" dirty="0">
                <a:solidFill>
                  <a:schemeClr val="bg1"/>
                </a:solidFill>
                <a:latin typeface="Arial" panose="020B0604020202020204" pitchFamily="34" charset="0"/>
                <a:cs typeface="Arial" panose="020B0604020202020204" pitchFamily="34" charset="0"/>
              </a:rPr>
              <a:t>5</a:t>
            </a:r>
            <a:r>
              <a:rPr lang="en-US" sz="2800" i="1" dirty="0">
                <a:solidFill>
                  <a:schemeClr val="bg1"/>
                </a:solidFill>
                <a:latin typeface="Arial" panose="020B0604020202020204" pitchFamily="34" charset="0"/>
                <a:cs typeface="Arial" panose="020B0604020202020204" pitchFamily="34" charset="0"/>
              </a:rPr>
              <a:t>Internal Medicine, Grenoble Alpes University, National Reference Center for Angioedema, Grenoble, France </a:t>
            </a:r>
          </a:p>
        </p:txBody>
      </p:sp>
      <p:sp>
        <p:nvSpPr>
          <p:cNvPr id="6" name="TextBox 5">
            <a:extLst>
              <a:ext uri="{FF2B5EF4-FFF2-40B4-BE49-F238E27FC236}">
                <a16:creationId xmlns:a16="http://schemas.microsoft.com/office/drawing/2014/main" id="{27CAE955-4BAD-7AFB-DBCF-220FBA3E4FC1}"/>
              </a:ext>
            </a:extLst>
          </p:cNvPr>
          <p:cNvSpPr txBox="1"/>
          <p:nvPr/>
        </p:nvSpPr>
        <p:spPr>
          <a:xfrm>
            <a:off x="63050" y="87289"/>
            <a:ext cx="2616361" cy="707886"/>
          </a:xfrm>
          <a:prstGeom prst="rect">
            <a:avLst/>
          </a:prstGeom>
          <a:noFill/>
        </p:spPr>
        <p:txBody>
          <a:bodyPr wrap="square" rtlCol="0">
            <a:spAutoFit/>
          </a:bodyPr>
          <a:lstStyle/>
          <a:p>
            <a:r>
              <a:rPr lang="en-CA" sz="4000" dirty="0">
                <a:solidFill>
                  <a:schemeClr val="bg1"/>
                </a:solidFill>
              </a:rPr>
              <a:t>P-16</a:t>
            </a:r>
          </a:p>
        </p:txBody>
      </p:sp>
      <p:sp>
        <p:nvSpPr>
          <p:cNvPr id="7" name="TextBox 6">
            <a:extLst>
              <a:ext uri="{FF2B5EF4-FFF2-40B4-BE49-F238E27FC236}">
                <a16:creationId xmlns:a16="http://schemas.microsoft.com/office/drawing/2014/main" id="{F905888E-02BF-F3BE-878C-375747104BB0}"/>
              </a:ext>
            </a:extLst>
          </p:cNvPr>
          <p:cNvSpPr txBox="1"/>
          <p:nvPr/>
        </p:nvSpPr>
        <p:spPr>
          <a:xfrm>
            <a:off x="790810" y="5567667"/>
            <a:ext cx="10188000" cy="720000"/>
          </a:xfrm>
          <a:prstGeom prst="rect">
            <a:avLst/>
          </a:prstGeom>
          <a:solidFill>
            <a:srgbClr val="ADCF3B"/>
          </a:solidFill>
        </p:spPr>
        <p:txBody>
          <a:bodyPr wrap="none" rtlCol="0" anchor="ctr">
            <a:noAutofit/>
          </a:bodyPr>
          <a:lstStyle/>
          <a:p>
            <a:pPr algn="ctr"/>
            <a:r>
              <a:rPr lang="en-US" sz="4400" dirty="0">
                <a:solidFill>
                  <a:schemeClr val="bg1"/>
                </a:solidFill>
                <a:latin typeface="Arial" panose="020B0604020202020204" pitchFamily="34" charset="0"/>
                <a:cs typeface="Arial" panose="020B0604020202020204" pitchFamily="34" charset="0"/>
              </a:rPr>
              <a:t>Background</a:t>
            </a:r>
          </a:p>
        </p:txBody>
      </p:sp>
      <p:sp>
        <p:nvSpPr>
          <p:cNvPr id="8" name="TextBox 7">
            <a:extLst>
              <a:ext uri="{FF2B5EF4-FFF2-40B4-BE49-F238E27FC236}">
                <a16:creationId xmlns:a16="http://schemas.microsoft.com/office/drawing/2014/main" id="{43298D29-5416-1E5B-5584-83C991A99E36}"/>
              </a:ext>
            </a:extLst>
          </p:cNvPr>
          <p:cNvSpPr txBox="1"/>
          <p:nvPr/>
        </p:nvSpPr>
        <p:spPr>
          <a:xfrm>
            <a:off x="790810" y="13417296"/>
            <a:ext cx="10188000" cy="720000"/>
          </a:xfrm>
          <a:prstGeom prst="rect">
            <a:avLst/>
          </a:prstGeom>
          <a:solidFill>
            <a:srgbClr val="ADCF3B"/>
          </a:solidFill>
        </p:spPr>
        <p:txBody>
          <a:bodyPr wrap="none" rtlCol="0" anchor="ctr">
            <a:noAutofit/>
          </a:bodyPr>
          <a:lstStyle/>
          <a:p>
            <a:pPr algn="ctr"/>
            <a:r>
              <a:rPr lang="en-US" sz="4400" dirty="0">
                <a:solidFill>
                  <a:schemeClr val="bg1"/>
                </a:solidFill>
                <a:latin typeface="Arial" panose="020B0604020202020204" pitchFamily="34" charset="0"/>
                <a:cs typeface="Arial" panose="020B0604020202020204" pitchFamily="34" charset="0"/>
              </a:rPr>
              <a:t>Methods</a:t>
            </a:r>
          </a:p>
        </p:txBody>
      </p:sp>
      <p:sp>
        <p:nvSpPr>
          <p:cNvPr id="9" name="TextBox 8">
            <a:extLst>
              <a:ext uri="{FF2B5EF4-FFF2-40B4-BE49-F238E27FC236}">
                <a16:creationId xmlns:a16="http://schemas.microsoft.com/office/drawing/2014/main" id="{3489E825-83B7-494B-B35B-175EA95A01A2}"/>
              </a:ext>
            </a:extLst>
          </p:cNvPr>
          <p:cNvSpPr txBox="1"/>
          <p:nvPr/>
        </p:nvSpPr>
        <p:spPr>
          <a:xfrm>
            <a:off x="680888" y="38491996"/>
            <a:ext cx="17947337" cy="4075883"/>
          </a:xfrm>
          <a:prstGeom prst="rect">
            <a:avLst/>
          </a:prstGeom>
          <a:noFill/>
        </p:spPr>
        <p:txBody>
          <a:bodyPr wrap="square" lIns="0" tIns="0" rIns="0" bIns="0" rtlCol="0" anchor="t">
            <a:noAutofit/>
          </a:bodyPr>
          <a:lstStyle/>
          <a:p>
            <a:pPr>
              <a:spcAft>
                <a:spcPts val="1200"/>
              </a:spcAft>
            </a:pPr>
            <a:r>
              <a:rPr lang="en-US" sz="3200" b="1" dirty="0">
                <a:solidFill>
                  <a:srgbClr val="0C4066"/>
                </a:solidFill>
                <a:latin typeface="Arial" panose="020B0604020202020204" pitchFamily="34" charset="0"/>
                <a:cs typeface="Arial" panose="020B0604020202020204" pitchFamily="34" charset="0"/>
              </a:rPr>
              <a:t>Disclosures</a:t>
            </a:r>
          </a:p>
          <a:p>
            <a:r>
              <a:rPr lang="en-CA" sz="2000" dirty="0">
                <a:latin typeface="Arial" panose="020B0604020202020204" pitchFamily="34" charset="0"/>
                <a:cs typeface="Arial" panose="020B0604020202020204" pitchFamily="34" charset="0"/>
              </a:rPr>
              <a:t>This study was sponsored by KalVista Pharmaceuticals, Inc. All authors met the ICMJE authorship criteria and had full access to relevant data. The authors had full editorial control of the data presented and provided final approval of all content. Neither honoraria nor payments were made for authorship. </a:t>
            </a:r>
          </a:p>
          <a:p>
            <a:pPr>
              <a:buClr>
                <a:schemeClr val="accent2"/>
              </a:buClr>
            </a:pPr>
            <a:r>
              <a:rPr lang="en-CA" sz="2000" dirty="0">
                <a:latin typeface="Arial" panose="020B0604020202020204" pitchFamily="34" charset="0"/>
                <a:cs typeface="Arial" panose="020B0604020202020204" pitchFamily="34" charset="0"/>
              </a:rPr>
              <a:t>Don Bukstein – </a:t>
            </a:r>
            <a:r>
              <a:rPr lang="en-US" sz="2000" dirty="0">
                <a:latin typeface="Arial" panose="020B0604020202020204" pitchFamily="34" charset="0"/>
                <a:cs typeface="Arial" panose="020B0604020202020204" pitchFamily="34" charset="0"/>
              </a:rPr>
              <a:t>Reports being a speaker for Regeneron.</a:t>
            </a:r>
            <a:r>
              <a:rPr lang="en-CA" sz="2000" dirty="0">
                <a:latin typeface="Arial" panose="020B0604020202020204" pitchFamily="34" charset="0"/>
                <a:cs typeface="Arial" panose="020B0604020202020204" pitchFamily="34" charset="0"/>
              </a:rPr>
              <a:t> </a:t>
            </a:r>
          </a:p>
          <a:p>
            <a:pPr>
              <a:buClr>
                <a:schemeClr val="accent2"/>
              </a:buClr>
            </a:pPr>
            <a:r>
              <a:rPr lang="en-CA" sz="2000" dirty="0">
                <a:latin typeface="Arial" panose="020B0604020202020204" pitchFamily="34" charset="0"/>
                <a:cs typeface="Arial" panose="020B0604020202020204" pitchFamily="34" charset="0"/>
              </a:rPr>
              <a:t>Vibha Desai – Employee of KalVista Pharmaceuticals, Inc.</a:t>
            </a:r>
          </a:p>
          <a:p>
            <a:pPr>
              <a:buClr>
                <a:schemeClr val="accent2"/>
              </a:buClr>
            </a:pPr>
            <a:r>
              <a:rPr lang="nn-NO" sz="2000" dirty="0">
                <a:latin typeface="Arial" panose="020B0604020202020204" pitchFamily="34" charset="0"/>
                <a:cs typeface="Arial" panose="020B0604020202020204" pitchFamily="34" charset="0"/>
              </a:rPr>
              <a:t>Ledia Goga </a:t>
            </a:r>
            <a:r>
              <a:rPr lang="en-CA" sz="2000" dirty="0">
                <a:latin typeface="Arial" panose="020B0604020202020204" pitchFamily="34" charset="0"/>
                <a:cs typeface="Arial" panose="020B0604020202020204" pitchFamily="34" charset="0"/>
              </a:rPr>
              <a:t>– Employee of KalVista Pharmaceuticals, Inc.</a:t>
            </a:r>
          </a:p>
          <a:p>
            <a:r>
              <a:rPr lang="nn-NO" sz="2000" dirty="0">
                <a:latin typeface="Arial" panose="020B0604020202020204" pitchFamily="34" charset="0"/>
                <a:cs typeface="Arial" panose="020B0604020202020204" pitchFamily="34" charset="0"/>
              </a:rPr>
              <a:t>Shawn Czado </a:t>
            </a:r>
            <a:r>
              <a:rPr lang="en-CA" sz="2000" dirty="0">
                <a:latin typeface="Arial" panose="020B0604020202020204" pitchFamily="34" charset="0"/>
                <a:cs typeface="Arial" panose="020B0604020202020204" pitchFamily="34" charset="0"/>
              </a:rPr>
              <a:t>– Employee of KalVista Pharmaceuticals, Inc.</a:t>
            </a:r>
          </a:p>
          <a:p>
            <a:r>
              <a:rPr lang="en-CA" sz="2000" dirty="0">
                <a:latin typeface="Arial" panose="020B0604020202020204" pitchFamily="34" charset="0"/>
                <a:cs typeface="Arial" panose="020B0604020202020204" pitchFamily="34" charset="0"/>
              </a:rPr>
              <a:t>Michelle Brown – Employee of RTI-Health Solutions.</a:t>
            </a:r>
            <a:endParaRPr lang="nn-NO" sz="2000" dirty="0">
              <a:latin typeface="Arial" panose="020B0604020202020204" pitchFamily="34" charset="0"/>
              <a:cs typeface="Arial" panose="020B0604020202020204" pitchFamily="34" charset="0"/>
            </a:endParaRPr>
          </a:p>
          <a:p>
            <a:pPr>
              <a:buClr>
                <a:schemeClr val="accent2"/>
              </a:buClr>
            </a:pPr>
            <a:r>
              <a:rPr lang="en-CA" sz="2000" dirty="0">
                <a:latin typeface="Arial" panose="020B0604020202020204" pitchFamily="34" charset="0"/>
                <a:cs typeface="Arial" panose="020B0604020202020204" pitchFamily="34" charset="0"/>
              </a:rPr>
              <a:t>Kelley Myers – Employee of RTI-Health Solutions.</a:t>
            </a:r>
            <a:endParaRPr lang="en-CA" sz="2000" dirty="0">
              <a:highlight>
                <a:srgbClr val="FFFF00"/>
              </a:highlight>
              <a:latin typeface="Arial" panose="020B0604020202020204" pitchFamily="34" charset="0"/>
              <a:cs typeface="Arial" panose="020B0604020202020204" pitchFamily="34" charset="0"/>
            </a:endParaRPr>
          </a:p>
          <a:p>
            <a:pPr>
              <a:buClr>
                <a:schemeClr val="accent2"/>
              </a:buClr>
            </a:pPr>
            <a:r>
              <a:rPr lang="en-CA" sz="2000" dirty="0">
                <a:latin typeface="Arial" panose="020B0604020202020204" pitchFamily="34" charset="0"/>
                <a:cs typeface="Arial" panose="020B0604020202020204" pitchFamily="34" charset="0"/>
              </a:rPr>
              <a:t>Paul Audhya – Employee of KalVista Pharmaceuticals, Inc.</a:t>
            </a:r>
          </a:p>
          <a:p>
            <a:pPr>
              <a:buClr>
                <a:schemeClr val="accent2"/>
              </a:buClr>
            </a:pPr>
            <a:r>
              <a:rPr lang="en-CA" sz="2000" dirty="0">
                <a:latin typeface="Arial" panose="020B0604020202020204" pitchFamily="34" charset="0"/>
                <a:cs typeface="Arial" panose="020B0604020202020204" pitchFamily="34" charset="0"/>
              </a:rPr>
              <a:t>Laurence Bouillet – </a:t>
            </a:r>
            <a:r>
              <a:rPr lang="en-US" sz="2000" dirty="0">
                <a:latin typeface="Arial" panose="020B0604020202020204" pitchFamily="34" charset="0"/>
                <a:cs typeface="Arial" panose="020B0604020202020204" pitchFamily="34" charset="0"/>
              </a:rPr>
              <a:t>Reports grants and personal fees from Takeda, Biocryst, Behring, Blueprint, GSK.</a:t>
            </a:r>
            <a:endParaRPr lang="en-CA" sz="2000" dirty="0">
              <a:highlight>
                <a:srgbClr val="FFFF00"/>
              </a:highlight>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5B52CFD-8CCC-36B3-8E0D-2A5B8679C845}"/>
              </a:ext>
            </a:extLst>
          </p:cNvPr>
          <p:cNvSpPr txBox="1"/>
          <p:nvPr/>
        </p:nvSpPr>
        <p:spPr>
          <a:xfrm>
            <a:off x="625340" y="36748275"/>
            <a:ext cx="28713990" cy="1331968"/>
          </a:xfrm>
          <a:prstGeom prst="rect">
            <a:avLst/>
          </a:prstGeom>
          <a:noFill/>
        </p:spPr>
        <p:txBody>
          <a:bodyPr wrap="square" lIns="0" tIns="0" rIns="0" bIns="0" rtlCol="0" anchor="t">
            <a:noAutofit/>
          </a:bodyPr>
          <a:lstStyle/>
          <a:p>
            <a:pPr>
              <a:spcAft>
                <a:spcPts val="1200"/>
              </a:spcAft>
            </a:pPr>
            <a:r>
              <a:rPr lang="en-US" sz="3200" b="1" dirty="0">
                <a:solidFill>
                  <a:srgbClr val="0C4066"/>
                </a:solidFill>
                <a:latin typeface="Arial" panose="020B0604020202020204" pitchFamily="34" charset="0"/>
                <a:cs typeface="Arial" panose="020B0604020202020204" pitchFamily="34" charset="0"/>
              </a:rPr>
              <a:t>References</a:t>
            </a:r>
          </a:p>
          <a:p>
            <a:pPr marL="232872" indent="-232872">
              <a:buClr>
                <a:schemeClr val="tx1"/>
              </a:buClr>
              <a:buFont typeface="+mj-lt"/>
              <a:buAutoNum type="arabicPeriod"/>
            </a:pPr>
            <a:r>
              <a:rPr lang="en-US" sz="2400" dirty="0">
                <a:latin typeface="Arial" panose="020B0604020202020204" pitchFamily="34" charset="0"/>
                <a:cs typeface="Arial" panose="020B0604020202020204" pitchFamily="34" charset="0"/>
              </a:rPr>
              <a:t>Bork K, Anderson JT, Caballero T, Craig T, Johnston DT, Li HH, et al. Assessment and management of disease burden and quality of life in patients with hereditary angioedema: a consensus report. Allergy Asthma Clin Immunol. 2021; 17: 40 </a:t>
            </a:r>
            <a:endParaRPr lang="en-CA" sz="2400"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B70AB321-C1E6-E5CA-2993-164A7DA72B9F}"/>
              </a:ext>
            </a:extLst>
          </p:cNvPr>
          <p:cNvPicPr>
            <a:picLocks noChangeAspect="1"/>
          </p:cNvPicPr>
          <p:nvPr/>
        </p:nvPicPr>
        <p:blipFill>
          <a:blip r:embed="rId2"/>
          <a:srcRect/>
          <a:stretch/>
        </p:blipFill>
        <p:spPr>
          <a:xfrm>
            <a:off x="26200017" y="39944638"/>
            <a:ext cx="2290762" cy="2290762"/>
          </a:xfrm>
          <a:prstGeom prst="rect">
            <a:avLst/>
          </a:prstGeom>
        </p:spPr>
      </p:pic>
      <p:sp>
        <p:nvSpPr>
          <p:cNvPr id="12" name="Rectangle 11">
            <a:extLst>
              <a:ext uri="{FF2B5EF4-FFF2-40B4-BE49-F238E27FC236}">
                <a16:creationId xmlns:a16="http://schemas.microsoft.com/office/drawing/2014/main" id="{2F39150D-107E-060E-8049-FA6F6771DB4D}"/>
              </a:ext>
            </a:extLst>
          </p:cNvPr>
          <p:cNvSpPr/>
          <p:nvPr/>
        </p:nvSpPr>
        <p:spPr>
          <a:xfrm>
            <a:off x="20287667" y="38491996"/>
            <a:ext cx="9151722" cy="965324"/>
          </a:xfrm>
          <a:prstGeom prst="rect">
            <a:avLst/>
          </a:prstGeom>
        </p:spPr>
        <p:txBody>
          <a:bodyPr wrap="square" lIns="41592" tIns="20794" rIns="41592" bIns="20794">
            <a:spAutoFit/>
          </a:bodyPr>
          <a:lstStyle/>
          <a:p>
            <a:pPr defTabSz="2715125">
              <a:spcAft>
                <a:spcPts val="275"/>
              </a:spcAft>
            </a:pPr>
            <a:r>
              <a:rPr lang="en-US" sz="3200" b="1" dirty="0">
                <a:solidFill>
                  <a:srgbClr val="0C4066"/>
                </a:solidFill>
                <a:latin typeface="Arial" panose="020B0604020202020204" pitchFamily="34" charset="0"/>
                <a:cs typeface="Arial" panose="020B0604020202020204" pitchFamily="34" charset="0"/>
              </a:rPr>
              <a:t>Presented</a:t>
            </a:r>
            <a:r>
              <a:rPr lang="en-US" sz="3200" b="1" dirty="0">
                <a:solidFill>
                  <a:srgbClr val="255881"/>
                </a:solidFill>
                <a:latin typeface="Arial" panose="020B0604020202020204" pitchFamily="34" charset="0"/>
                <a:cs typeface="Arial" panose="020B0604020202020204" pitchFamily="34" charset="0"/>
              </a:rPr>
              <a:t>: </a:t>
            </a:r>
            <a:r>
              <a:rPr lang="en-CA" sz="2800" dirty="0">
                <a:solidFill>
                  <a:prstClr val="black"/>
                </a:solidFill>
                <a:latin typeface="Arial" panose="020B0604020202020204" pitchFamily="34" charset="0"/>
                <a:cs typeface="Arial" panose="020B0604020202020204" pitchFamily="34" charset="0"/>
              </a:rPr>
              <a:t>13</a:t>
            </a:r>
            <a:r>
              <a:rPr lang="en-CA" sz="2800" baseline="30000" dirty="0">
                <a:solidFill>
                  <a:prstClr val="black"/>
                </a:solidFill>
                <a:latin typeface="Arial" panose="020B0604020202020204" pitchFamily="34" charset="0"/>
                <a:cs typeface="Arial" panose="020B0604020202020204" pitchFamily="34" charset="0"/>
              </a:rPr>
              <a:t>th</a:t>
            </a:r>
            <a:r>
              <a:rPr lang="en-CA" sz="2800" dirty="0">
                <a:solidFill>
                  <a:prstClr val="black"/>
                </a:solidFill>
                <a:latin typeface="Arial" panose="020B0604020202020204" pitchFamily="34" charset="0"/>
                <a:cs typeface="Arial" panose="020B0604020202020204" pitchFamily="34" charset="0"/>
              </a:rPr>
              <a:t> C1-Inhibitor Deficiency &amp;  Angioedema Workshop,  May 4-7, 2023, in Budapest, Hungary. </a:t>
            </a:r>
          </a:p>
        </p:txBody>
      </p:sp>
      <p:sp>
        <p:nvSpPr>
          <p:cNvPr id="13" name="TextBox 12">
            <a:extLst>
              <a:ext uri="{FF2B5EF4-FFF2-40B4-BE49-F238E27FC236}">
                <a16:creationId xmlns:a16="http://schemas.microsoft.com/office/drawing/2014/main" id="{E525B079-CBCA-985C-D904-D2F0E6E49823}"/>
              </a:ext>
            </a:extLst>
          </p:cNvPr>
          <p:cNvSpPr txBox="1"/>
          <p:nvPr/>
        </p:nvSpPr>
        <p:spPr>
          <a:xfrm>
            <a:off x="790810" y="10047374"/>
            <a:ext cx="10188000" cy="720000"/>
          </a:xfrm>
          <a:prstGeom prst="rect">
            <a:avLst/>
          </a:prstGeom>
          <a:solidFill>
            <a:srgbClr val="ADCF3B"/>
          </a:solidFill>
        </p:spPr>
        <p:txBody>
          <a:bodyPr wrap="none" rtlCol="0" anchor="ctr">
            <a:noAutofit/>
          </a:bodyPr>
          <a:lstStyle/>
          <a:p>
            <a:pPr algn="ctr"/>
            <a:r>
              <a:rPr lang="en-US" sz="4400" dirty="0">
                <a:solidFill>
                  <a:schemeClr val="bg1"/>
                </a:solidFill>
                <a:latin typeface="Arial" panose="020B0604020202020204" pitchFamily="34" charset="0"/>
                <a:cs typeface="Arial" panose="020B0604020202020204" pitchFamily="34" charset="0"/>
              </a:rPr>
              <a:t>Objective</a:t>
            </a:r>
          </a:p>
        </p:txBody>
      </p:sp>
      <p:sp>
        <p:nvSpPr>
          <p:cNvPr id="14" name="TextBox 13">
            <a:extLst>
              <a:ext uri="{FF2B5EF4-FFF2-40B4-BE49-F238E27FC236}">
                <a16:creationId xmlns:a16="http://schemas.microsoft.com/office/drawing/2014/main" id="{8E0707DF-61E8-D6A2-BA89-CAE5B17C5231}"/>
              </a:ext>
            </a:extLst>
          </p:cNvPr>
          <p:cNvSpPr txBox="1"/>
          <p:nvPr/>
        </p:nvSpPr>
        <p:spPr>
          <a:xfrm>
            <a:off x="744320" y="10927183"/>
            <a:ext cx="10280981" cy="2268460"/>
          </a:xfrm>
          <a:prstGeom prst="rect">
            <a:avLst/>
          </a:prstGeom>
          <a:noFill/>
        </p:spPr>
        <p:txBody>
          <a:bodyPr wrap="square" lIns="0" tIns="0" rIns="0" bIns="0" rtlCol="0" anchor="t">
            <a:noAutofit/>
          </a:bodyPr>
          <a:lstStyle/>
          <a:p>
            <a:pPr marL="362194" indent="-354839">
              <a:spcBef>
                <a:spcPts val="951"/>
              </a:spcBef>
              <a:spcAft>
                <a:spcPts val="271"/>
              </a:spcAft>
              <a:buClr>
                <a:schemeClr val="tx2"/>
              </a:buClr>
              <a:buFont typeface="Wingdings" panose="05000000000000000000" pitchFamily="2" charset="2"/>
              <a:buChar char="§"/>
            </a:pPr>
            <a:r>
              <a:rPr lang="en-US" sz="3000" dirty="0">
                <a:latin typeface="Arial"/>
                <a:cs typeface="Arial"/>
              </a:rPr>
              <a:t>The objectives of this qualitative study were to understand patients’ </a:t>
            </a:r>
            <a:r>
              <a:rPr lang="en-CA" sz="3000" dirty="0">
                <a:latin typeface="Arial"/>
                <a:cs typeface="Arial"/>
              </a:rPr>
              <a:t>likes and dislikes related to their current on-demand treatment, their </a:t>
            </a:r>
            <a:r>
              <a:rPr lang="en-US" sz="3000" dirty="0">
                <a:latin typeface="Arial"/>
                <a:cs typeface="Arial"/>
              </a:rPr>
              <a:t>attack experiences and route of administration (ROA) preferences for on-demand treatment</a:t>
            </a:r>
            <a:endParaRPr lang="en-CA" sz="3000" dirty="0">
              <a:latin typeface="Arial"/>
              <a:cs typeface="Arial"/>
            </a:endParaRPr>
          </a:p>
          <a:p>
            <a:pPr marL="362194" indent="-354839">
              <a:spcBef>
                <a:spcPts val="951"/>
              </a:spcBef>
              <a:spcAft>
                <a:spcPts val="271"/>
              </a:spcAft>
              <a:buClr>
                <a:schemeClr val="tx2"/>
              </a:buClr>
              <a:buFont typeface="Wingdings" panose="05000000000000000000" pitchFamily="2" charset="2"/>
              <a:buChar char="§"/>
            </a:pPr>
            <a:endParaRPr lang="en-CA" sz="3000" dirty="0">
              <a:latin typeface="Arial" panose="020B0604020202020204" pitchFamily="34" charset="0"/>
              <a:cs typeface="Arial" panose="020B0604020202020204" pitchFamily="34" charset="0"/>
            </a:endParaRPr>
          </a:p>
        </p:txBody>
      </p:sp>
      <p:sp>
        <p:nvSpPr>
          <p:cNvPr id="15" name="Rounded Rectangle 20">
            <a:extLst>
              <a:ext uri="{FF2B5EF4-FFF2-40B4-BE49-F238E27FC236}">
                <a16:creationId xmlns:a16="http://schemas.microsoft.com/office/drawing/2014/main" id="{7CC0523C-E5D0-1202-0925-25E72E85D966}"/>
              </a:ext>
            </a:extLst>
          </p:cNvPr>
          <p:cNvSpPr/>
          <p:nvPr/>
        </p:nvSpPr>
        <p:spPr>
          <a:xfrm>
            <a:off x="436816" y="5352204"/>
            <a:ext cx="10873184" cy="30955802"/>
          </a:xfrm>
          <a:prstGeom prst="roundRect">
            <a:avLst>
              <a:gd name="adj" fmla="val 1253"/>
            </a:avLst>
          </a:prstGeom>
          <a:noFill/>
          <a:ln w="50800">
            <a:solidFill>
              <a:srgbClr val="0C4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2" dirty="0"/>
          </a:p>
        </p:txBody>
      </p:sp>
      <p:sp>
        <p:nvSpPr>
          <p:cNvPr id="16" name="TextBox 15">
            <a:extLst>
              <a:ext uri="{FF2B5EF4-FFF2-40B4-BE49-F238E27FC236}">
                <a16:creationId xmlns:a16="http://schemas.microsoft.com/office/drawing/2014/main" id="{28C25795-A451-271E-DEDA-EDCF5A6FF335}"/>
              </a:ext>
            </a:extLst>
          </p:cNvPr>
          <p:cNvSpPr txBox="1"/>
          <p:nvPr/>
        </p:nvSpPr>
        <p:spPr>
          <a:xfrm>
            <a:off x="20287667" y="40576573"/>
            <a:ext cx="5877610" cy="954107"/>
          </a:xfrm>
          <a:prstGeom prst="rect">
            <a:avLst/>
          </a:prstGeom>
          <a:noFill/>
        </p:spPr>
        <p:txBody>
          <a:bodyPr wrap="square" rtlCol="0">
            <a:spAutoFit/>
          </a:bodyPr>
          <a:lstStyle/>
          <a:p>
            <a:r>
              <a:rPr lang="en-US" sz="2800" dirty="0">
                <a:latin typeface="Arial" panose="020B0604020202020204" pitchFamily="34" charset="0"/>
                <a:ea typeface="Times New Roman" panose="02020603050405020304" pitchFamily="18" charset="0"/>
                <a:cs typeface="Arial" panose="020B0604020202020204" pitchFamily="34" charset="0"/>
              </a:rPr>
              <a:t>Please scan this QR code to view the poster after the congress.  </a:t>
            </a:r>
            <a:endParaRPr lang="en-CA" sz="2800" dirty="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B4C69A69-224D-EA0E-CADA-D33135D92AED}"/>
              </a:ext>
            </a:extLst>
          </p:cNvPr>
          <p:cNvSpPr txBox="1"/>
          <p:nvPr/>
        </p:nvSpPr>
        <p:spPr>
          <a:xfrm>
            <a:off x="903430" y="14357999"/>
            <a:ext cx="9962761" cy="13756173"/>
          </a:xfrm>
          <a:prstGeom prst="rect">
            <a:avLst/>
          </a:prstGeom>
          <a:noFill/>
        </p:spPr>
        <p:txBody>
          <a:bodyPr wrap="square" lIns="0" tIns="0" rIns="0" bIns="0" rtlCol="0" anchor="t">
            <a:noAutofit/>
          </a:bodyPr>
          <a:lstStyle/>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The US Hereditary Angioedema Association (HAEA) recruited </a:t>
            </a:r>
            <a:r>
              <a:rPr lang="en-CA" sz="3000" dirty="0">
                <a:latin typeface="Arial"/>
                <a:cs typeface="Arial"/>
              </a:rPr>
              <a:t>people living with type 1 or type 2 HAE </a:t>
            </a:r>
            <a:r>
              <a:rPr lang="en-US" sz="3000" dirty="0">
                <a:latin typeface="Arial"/>
                <a:cs typeface="Arial"/>
              </a:rPr>
              <a:t>to be interviewed </a:t>
            </a:r>
            <a:endParaRPr lang="en-US" sz="3000" dirty="0"/>
          </a:p>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Participants were not informed of the identity of the study sponsor</a:t>
            </a:r>
            <a:endParaRPr lang="en-US" sz="3000" dirty="0">
              <a:latin typeface="Arial" panose="020B0604020202020204" pitchFamily="34" charset="0"/>
              <a:cs typeface="Arial" panose="020B0604020202020204" pitchFamily="34" charset="0"/>
            </a:endParaRPr>
          </a:p>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Study population included both adults (18 to 69yrs) and adolescents (12 to 17yrs); has had at least one HAE attack within the past six months; currently taking on-demand treatment (C1-INH replacement or bradykinin receptor B2 antagonist or kallikrein inhibitor)</a:t>
            </a:r>
          </a:p>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The sampling plan aimed to obtain half of each age group currently taking both on-demand treatment and long-term prophylaxis (LTP) and half taking only on-demand treatment </a:t>
            </a:r>
          </a:p>
          <a:p>
            <a:pPr marL="361956" indent="-354335">
              <a:spcBef>
                <a:spcPts val="951"/>
              </a:spcBef>
              <a:spcAft>
                <a:spcPts val="271"/>
              </a:spcAft>
              <a:buClr>
                <a:schemeClr val="tx2"/>
              </a:buClr>
              <a:buFont typeface="Wingdings" panose="05000000000000000000" pitchFamily="2" charset="2"/>
              <a:buChar char="§"/>
            </a:pPr>
            <a:r>
              <a:rPr lang="en-CA" sz="3000" dirty="0">
                <a:latin typeface="Arial"/>
                <a:cs typeface="Arial"/>
              </a:rPr>
              <a:t>Open-ended questions were asked to participants to understand their likes and dislikes associated with their current on-demand treatment</a:t>
            </a:r>
          </a:p>
          <a:p>
            <a:pPr marL="361956" indent="-354335">
              <a:spcBef>
                <a:spcPts val="951"/>
              </a:spcBef>
              <a:spcAft>
                <a:spcPts val="271"/>
              </a:spcAft>
              <a:buClr>
                <a:schemeClr val="tx2"/>
              </a:buClr>
              <a:buFont typeface="Wingdings" panose="05000000000000000000" pitchFamily="2" charset="2"/>
              <a:buChar char="§"/>
            </a:pPr>
            <a:r>
              <a:rPr lang="en-CA" sz="3000" dirty="0">
                <a:latin typeface="Arial"/>
                <a:cs typeface="Arial"/>
              </a:rPr>
              <a:t>Open-ended questions were then asked to understand the </a:t>
            </a:r>
            <a:r>
              <a:rPr lang="en-US" sz="3000" dirty="0">
                <a:latin typeface="Arial"/>
                <a:cs typeface="Arial"/>
              </a:rPr>
              <a:t>trade-offs patients are willing to make when choosing a preferred ROA. Hypothetical self-administered injection and oral on-demand treatments were initially presented with similar efficacy and tolerability/mild side-effect risk profiles (Figure 1), which were then made better/worse depending upon participants’ initial treatment choice </a:t>
            </a:r>
            <a:endParaRPr lang="en-US" sz="3000" strike="sngStrike" dirty="0">
              <a:latin typeface="Arial"/>
              <a:cs typeface="Arial"/>
            </a:endParaRPr>
          </a:p>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Profiles were based on on-demand injection treatments’ US package inserts and clinical trial data for oral on-demand treatment in development</a:t>
            </a:r>
            <a:endParaRPr lang="en-CA" sz="3000" dirty="0">
              <a:latin typeface="Arial"/>
              <a:cs typeface="Arial"/>
            </a:endParaRPr>
          </a:p>
        </p:txBody>
      </p:sp>
      <p:sp>
        <p:nvSpPr>
          <p:cNvPr id="18" name="TextBox 17">
            <a:extLst>
              <a:ext uri="{FF2B5EF4-FFF2-40B4-BE49-F238E27FC236}">
                <a16:creationId xmlns:a16="http://schemas.microsoft.com/office/drawing/2014/main" id="{8F2E0962-1D79-731B-3766-BD1AAB50339F}"/>
              </a:ext>
            </a:extLst>
          </p:cNvPr>
          <p:cNvSpPr txBox="1"/>
          <p:nvPr/>
        </p:nvSpPr>
        <p:spPr>
          <a:xfrm>
            <a:off x="790811" y="6472232"/>
            <a:ext cx="10187999" cy="3023067"/>
          </a:xfrm>
          <a:prstGeom prst="rect">
            <a:avLst/>
          </a:prstGeom>
          <a:noFill/>
        </p:spPr>
        <p:txBody>
          <a:bodyPr wrap="square" lIns="0" tIns="0" rIns="0" bIns="0" rtlCol="0" anchor="t">
            <a:noAutofit/>
          </a:bodyPr>
          <a:lstStyle/>
          <a:p>
            <a:pPr marL="361956" indent="-354335">
              <a:spcBef>
                <a:spcPts val="951"/>
              </a:spcBef>
              <a:spcAft>
                <a:spcPts val="271"/>
              </a:spcAft>
              <a:buClr>
                <a:schemeClr val="tx2"/>
              </a:buClr>
              <a:buFont typeface="Wingdings" panose="05000000000000000000" pitchFamily="2" charset="2"/>
              <a:buChar char="§"/>
            </a:pPr>
            <a:r>
              <a:rPr lang="en-CA" sz="3000" dirty="0">
                <a:latin typeface="Arial"/>
                <a:cs typeface="Arial"/>
              </a:rPr>
              <a:t>Hereditary angioedema (HAE) is characterized by recurrent and unpredictable episodes of subcutaneous or submucosal swelling which can affect the abdomen, extremities, genitals, face, and larynx</a:t>
            </a:r>
            <a:r>
              <a:rPr lang="en-CA" sz="3000" baseline="30000" dirty="0">
                <a:latin typeface="Arial"/>
                <a:cs typeface="Arial"/>
              </a:rPr>
              <a:t>1</a:t>
            </a:r>
            <a:r>
              <a:rPr lang="en-US" sz="3000" baseline="30000" dirty="0">
                <a:solidFill>
                  <a:schemeClr val="bg1"/>
                </a:solidFill>
                <a:latin typeface="Arial"/>
                <a:cs typeface="Arial"/>
              </a:rPr>
              <a:t>3</a:t>
            </a:r>
            <a:endParaRPr lang="en-CA" sz="3000" dirty="0">
              <a:solidFill>
                <a:schemeClr val="bg1"/>
              </a:solidFill>
              <a:latin typeface="Arial"/>
              <a:cs typeface="Arial"/>
            </a:endParaRPr>
          </a:p>
          <a:p>
            <a:pPr marL="361956" indent="-354335">
              <a:spcBef>
                <a:spcPts val="951"/>
              </a:spcBef>
              <a:spcAft>
                <a:spcPts val="271"/>
              </a:spcAft>
              <a:buClr>
                <a:schemeClr val="tx2"/>
              </a:buClr>
              <a:buFont typeface="Wingdings" panose="05000000000000000000" pitchFamily="2" charset="2"/>
              <a:buChar char="§"/>
            </a:pPr>
            <a:r>
              <a:rPr lang="en-US" sz="3000" dirty="0">
                <a:latin typeface="Arial"/>
                <a:cs typeface="Arial"/>
              </a:rPr>
              <a:t>All currently approved HAE on-demand treatments must be administered parenterally, which results in significant treatment burden</a:t>
            </a:r>
          </a:p>
        </p:txBody>
      </p:sp>
      <p:sp>
        <p:nvSpPr>
          <p:cNvPr id="19" name="TextBox 18">
            <a:extLst>
              <a:ext uri="{FF2B5EF4-FFF2-40B4-BE49-F238E27FC236}">
                <a16:creationId xmlns:a16="http://schemas.microsoft.com/office/drawing/2014/main" id="{D0AAFE1B-80C8-79CD-7CE1-2380CDB4F0E6}"/>
              </a:ext>
            </a:extLst>
          </p:cNvPr>
          <p:cNvSpPr txBox="1"/>
          <p:nvPr/>
        </p:nvSpPr>
        <p:spPr>
          <a:xfrm>
            <a:off x="11763703" y="5567667"/>
            <a:ext cx="17869408" cy="720000"/>
          </a:xfrm>
          <a:prstGeom prst="rect">
            <a:avLst/>
          </a:prstGeom>
          <a:solidFill>
            <a:srgbClr val="ADCF3B"/>
          </a:solidFill>
        </p:spPr>
        <p:txBody>
          <a:bodyPr wrap="none" rtlCol="0" anchor="ctr">
            <a:noAutofit/>
          </a:bodyPr>
          <a:lstStyle/>
          <a:p>
            <a:pPr algn="ctr"/>
            <a:r>
              <a:rPr lang="en-US" sz="4400" dirty="0">
                <a:solidFill>
                  <a:schemeClr val="bg1"/>
                </a:solidFill>
                <a:latin typeface="Arial" panose="020B0604020202020204" pitchFamily="34" charset="0"/>
                <a:cs typeface="Arial" panose="020B0604020202020204" pitchFamily="34" charset="0"/>
              </a:rPr>
              <a:t>Results</a:t>
            </a:r>
          </a:p>
        </p:txBody>
      </p:sp>
      <p:sp>
        <p:nvSpPr>
          <p:cNvPr id="21" name="Rounded Rectangle 20">
            <a:extLst>
              <a:ext uri="{FF2B5EF4-FFF2-40B4-BE49-F238E27FC236}">
                <a16:creationId xmlns:a16="http://schemas.microsoft.com/office/drawing/2014/main" id="{3313609D-F7E7-9F9C-247D-4F4A0CEC7BE2}"/>
              </a:ext>
            </a:extLst>
          </p:cNvPr>
          <p:cNvSpPr/>
          <p:nvPr/>
        </p:nvSpPr>
        <p:spPr>
          <a:xfrm>
            <a:off x="11558465" y="5330662"/>
            <a:ext cx="18245014" cy="30955802"/>
          </a:xfrm>
          <a:prstGeom prst="roundRect">
            <a:avLst>
              <a:gd name="adj" fmla="val 1253"/>
            </a:avLst>
          </a:prstGeom>
          <a:noFill/>
          <a:ln w="50800">
            <a:solidFill>
              <a:srgbClr val="0C4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2" dirty="0"/>
          </a:p>
        </p:txBody>
      </p:sp>
      <p:graphicFrame>
        <p:nvGraphicFramePr>
          <p:cNvPr id="22" name="Table 21">
            <a:extLst>
              <a:ext uri="{FF2B5EF4-FFF2-40B4-BE49-F238E27FC236}">
                <a16:creationId xmlns:a16="http://schemas.microsoft.com/office/drawing/2014/main" id="{D613A4A4-BBB1-3983-E501-A1CF2168AA66}"/>
              </a:ext>
            </a:extLst>
          </p:cNvPr>
          <p:cNvGraphicFramePr>
            <a:graphicFrameLocks noGrp="1"/>
          </p:cNvGraphicFramePr>
          <p:nvPr>
            <p:extLst>
              <p:ext uri="{D42A27DB-BD31-4B8C-83A1-F6EECF244321}">
                <p14:modId xmlns:p14="http://schemas.microsoft.com/office/powerpoint/2010/main" val="121377730"/>
              </p:ext>
            </p:extLst>
          </p:nvPr>
        </p:nvGraphicFramePr>
        <p:xfrm>
          <a:off x="11725475" y="7004084"/>
          <a:ext cx="9274846" cy="9633331"/>
        </p:xfrm>
        <a:graphic>
          <a:graphicData uri="http://schemas.openxmlformats.org/drawingml/2006/table">
            <a:tbl>
              <a:tblPr firstRow="1" bandRow="1"/>
              <a:tblGrid>
                <a:gridCol w="4614712">
                  <a:extLst>
                    <a:ext uri="{9D8B030D-6E8A-4147-A177-3AD203B41FA5}">
                      <a16:colId xmlns:a16="http://schemas.microsoft.com/office/drawing/2014/main" val="3667235818"/>
                    </a:ext>
                  </a:extLst>
                </a:gridCol>
                <a:gridCol w="1509311">
                  <a:extLst>
                    <a:ext uri="{9D8B030D-6E8A-4147-A177-3AD203B41FA5}">
                      <a16:colId xmlns:a16="http://schemas.microsoft.com/office/drawing/2014/main" val="478920349"/>
                    </a:ext>
                  </a:extLst>
                </a:gridCol>
                <a:gridCol w="1597446">
                  <a:extLst>
                    <a:ext uri="{9D8B030D-6E8A-4147-A177-3AD203B41FA5}">
                      <a16:colId xmlns:a16="http://schemas.microsoft.com/office/drawing/2014/main" val="3084101939"/>
                    </a:ext>
                  </a:extLst>
                </a:gridCol>
                <a:gridCol w="1553377">
                  <a:extLst>
                    <a:ext uri="{9D8B030D-6E8A-4147-A177-3AD203B41FA5}">
                      <a16:colId xmlns:a16="http://schemas.microsoft.com/office/drawing/2014/main" val="254245572"/>
                    </a:ext>
                  </a:extLst>
                </a:gridCol>
              </a:tblGrid>
              <a:tr h="604139">
                <a:tc>
                  <a:txBody>
                    <a:bodyPr/>
                    <a:lstStyle/>
                    <a:p>
                      <a:pPr>
                        <a:lnSpc>
                          <a:spcPct val="115000"/>
                        </a:lnSpc>
                        <a:spcBef>
                          <a:spcPts val="600"/>
                        </a:spcBef>
                        <a:spcAft>
                          <a:spcPts val="200"/>
                        </a:spcAft>
                      </a:pP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Characteristics</a:t>
                      </a:r>
                      <a:endParaRPr lang="en-CA"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w="28575" cap="flat" cmpd="sng" algn="ctr">
                      <a:noFill/>
                      <a:prstDash val="solid"/>
                      <a:round/>
                      <a:headEnd type="none" w="med" len="med"/>
                      <a:tailEnd type="none" w="med" len="med"/>
                    </a:lnL>
                    <a:lnR w="9525"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C4066"/>
                    </a:solidFill>
                  </a:tcPr>
                </a:tc>
                <a:tc>
                  <a:txBody>
                    <a:bodyPr/>
                    <a:lstStyle/>
                    <a:p>
                      <a:pPr algn="ctr">
                        <a:lnSpc>
                          <a:spcPct val="115000"/>
                        </a:lnSpc>
                        <a:spcBef>
                          <a:spcPts val="600"/>
                        </a:spcBef>
                        <a:spcAft>
                          <a:spcPts val="200"/>
                        </a:spcAft>
                      </a:pP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Adolescents</a:t>
                      </a:r>
                      <a:b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 = 10)</a:t>
                      </a:r>
                      <a:endParaRPr lang="en-CA"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w="9525" cap="flat" cmpd="sng" algn="ctr">
                      <a:solidFill>
                        <a:srgbClr val="FFFFFF">
                          <a:lumMod val="85000"/>
                        </a:srgbClr>
                      </a:solidFill>
                      <a:prstDash val="solid"/>
                      <a:round/>
                      <a:headEnd type="none" w="med" len="med"/>
                      <a:tailEnd type="none" w="med" len="med"/>
                    </a:lnL>
                    <a:lnR w="9525"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C4066"/>
                    </a:solidFill>
                  </a:tcPr>
                </a:tc>
                <a:tc>
                  <a:txBody>
                    <a:bodyPr/>
                    <a:lstStyle/>
                    <a:p>
                      <a:pPr algn="ctr">
                        <a:lnSpc>
                          <a:spcPct val="115000"/>
                        </a:lnSpc>
                        <a:spcBef>
                          <a:spcPts val="600"/>
                        </a:spcBef>
                        <a:spcAft>
                          <a:spcPts val="200"/>
                        </a:spcAft>
                      </a:pP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Adults</a:t>
                      </a:r>
                      <a:b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 = 10)</a:t>
                      </a:r>
                      <a:endParaRPr lang="en-CA"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w="9525" cap="flat" cmpd="sng" algn="ctr">
                      <a:solidFill>
                        <a:srgbClr val="FFFFFF">
                          <a:lumMod val="85000"/>
                        </a:srgbClr>
                      </a:solidFill>
                      <a:prstDash val="solid"/>
                      <a:round/>
                      <a:headEnd type="none" w="med" len="med"/>
                      <a:tailEnd type="none" w="med" len="med"/>
                    </a:lnL>
                    <a:lnR w="9525"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C4066"/>
                    </a:solidFill>
                  </a:tcPr>
                </a:tc>
                <a:tc>
                  <a:txBody>
                    <a:bodyPr/>
                    <a:lstStyle/>
                    <a:p>
                      <a:pPr algn="ctr">
                        <a:lnSpc>
                          <a:spcPct val="115000"/>
                        </a:lnSpc>
                        <a:spcBef>
                          <a:spcPts val="600"/>
                        </a:spcBef>
                        <a:spcAft>
                          <a:spcPts val="200"/>
                        </a:spcAft>
                      </a:pP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Total</a:t>
                      </a:r>
                      <a:b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r>
                        <a:rPr lang="en-US"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 = 20)</a:t>
                      </a:r>
                      <a:endParaRPr lang="en-CA"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b">
                    <a:lnL w="9525" cap="flat" cmpd="sng" algn="ctr">
                      <a:solidFill>
                        <a:srgbClr val="FFFFFF">
                          <a:lumMod val="85000"/>
                        </a:srgbClr>
                      </a:solidFill>
                      <a:prstDash val="solid"/>
                      <a:round/>
                      <a:headEnd type="none" w="med" len="med"/>
                      <a:tailEnd type="none" w="med" len="med"/>
                    </a:lnL>
                    <a:lnR w="9525"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C4066"/>
                    </a:solidFill>
                  </a:tcPr>
                </a:tc>
                <a:extLst>
                  <a:ext uri="{0D108BD9-81ED-4DB2-BD59-A6C34878D82A}">
                    <a16:rowId xmlns:a16="http://schemas.microsoft.com/office/drawing/2014/main" val="407324322"/>
                  </a:ext>
                </a:extLst>
              </a:tr>
              <a:tr h="628142">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Age, mean years (SD) </a:t>
                      </a:r>
                      <a:br>
                        <a:rPr lang="en-US" sz="1800" dirty="0">
                          <a:effectLst/>
                          <a:latin typeface="Arial" panose="020B0604020202020204" pitchFamily="34" charset="0"/>
                          <a:ea typeface="Calibri" panose="020F0502020204030204" pitchFamily="34" charset="0"/>
                          <a:cs typeface="Arial" panose="020B0604020202020204" pitchFamily="34" charset="0"/>
                        </a:rPr>
                      </a:br>
                      <a:r>
                        <a:rPr lang="en-US" sz="1800" dirty="0">
                          <a:effectLst/>
                          <a:latin typeface="Arial" panose="020B0604020202020204" pitchFamily="34" charset="0"/>
                          <a:ea typeface="Calibri" panose="020F0502020204030204" pitchFamily="34" charset="0"/>
                          <a:cs typeface="Arial" panose="020B0604020202020204" pitchFamily="34" charset="0"/>
                        </a:rPr>
                        <a:t>[min-max]</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15.5 (1.5)</a:t>
                      </a:r>
                      <a:br>
                        <a:rPr lang="en-US" sz="1800" dirty="0">
                          <a:effectLst/>
                          <a:latin typeface="Arial" panose="020B0604020202020204" pitchFamily="34" charset="0"/>
                          <a:ea typeface="Times New Roman" panose="02020603050405020304" pitchFamily="18" charset="0"/>
                          <a:cs typeface="Arial" panose="020B0604020202020204" pitchFamily="34" charset="0"/>
                        </a:rPr>
                      </a:br>
                      <a:r>
                        <a:rPr lang="en-US" sz="1800" dirty="0">
                          <a:effectLst/>
                          <a:latin typeface="Arial" panose="020B0604020202020204" pitchFamily="34" charset="0"/>
                          <a:ea typeface="Times New Roman" panose="02020603050405020304" pitchFamily="18" charset="0"/>
                          <a:cs typeface="Arial" panose="020B0604020202020204" pitchFamily="34" charset="0"/>
                        </a:rPr>
                        <a:t>[12-17]</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36.7 (16)</a:t>
                      </a:r>
                      <a:br>
                        <a:rPr lang="en-US" sz="1800" dirty="0">
                          <a:effectLst/>
                          <a:latin typeface="Arial" panose="020B0604020202020204" pitchFamily="34" charset="0"/>
                          <a:ea typeface="Times New Roman" panose="02020603050405020304" pitchFamily="18" charset="0"/>
                          <a:cs typeface="Arial" panose="020B0604020202020204" pitchFamily="34" charset="0"/>
                        </a:rPr>
                      </a:br>
                      <a:r>
                        <a:rPr lang="en-US" sz="1800" dirty="0">
                          <a:effectLst/>
                          <a:latin typeface="Arial" panose="020B0604020202020204" pitchFamily="34" charset="0"/>
                          <a:ea typeface="Times New Roman" panose="02020603050405020304" pitchFamily="18" charset="0"/>
                          <a:cs typeface="Arial" panose="020B0604020202020204" pitchFamily="34" charset="0"/>
                        </a:rPr>
                        <a:t>[18-60]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26.1 (8.9)</a:t>
                      </a:r>
                      <a:br>
                        <a:rPr lang="en-US" sz="1800" dirty="0">
                          <a:effectLst/>
                          <a:latin typeface="Arial" panose="020B0604020202020204" pitchFamily="34" charset="0"/>
                          <a:ea typeface="Times New Roman" panose="02020603050405020304" pitchFamily="18" charset="0"/>
                          <a:cs typeface="Arial" panose="020B0604020202020204" pitchFamily="34" charset="0"/>
                        </a:rPr>
                      </a:br>
                      <a:r>
                        <a:rPr lang="en-US" sz="1800" dirty="0">
                          <a:effectLst/>
                          <a:latin typeface="Arial" panose="020B0604020202020204" pitchFamily="34" charset="0"/>
                          <a:ea typeface="Times New Roman" panose="02020603050405020304" pitchFamily="18" charset="0"/>
                          <a:cs typeface="Arial" panose="020B0604020202020204" pitchFamily="34" charset="0"/>
                        </a:rPr>
                        <a:t>[12-60]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730387819"/>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Gender, n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057850590"/>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Calibri" panose="020F0502020204030204" pitchFamily="34" charset="0"/>
                          <a:cs typeface="Arial" panose="020B0604020202020204" pitchFamily="34" charset="0"/>
                        </a:rPr>
                        <a:t>Female</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6 (60)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11 (55)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637719740"/>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Calibri" panose="020F0502020204030204" pitchFamily="34" charset="0"/>
                          <a:cs typeface="Arial" panose="020B0604020202020204" pitchFamily="34" charset="0"/>
                        </a:rPr>
                        <a:t>Male</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(40)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9 (45)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634203071"/>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Race/ethnicity, n (</a:t>
                      </a:r>
                      <a:r>
                        <a:rPr lang="en-US" sz="1800" b="1" dirty="0">
                          <a:effectLst/>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n-US" sz="1800" b="1" dirty="0">
                          <a:effectLst/>
                          <a:latin typeface="Arial" panose="020B0604020202020204" pitchFamily="34" charset="0"/>
                          <a:ea typeface="Calibri" panose="020F0502020204030204" pitchFamily="34" charset="0"/>
                          <a:cs typeface="Arial" panose="020B0604020202020204" pitchFamily="34" charset="0"/>
                        </a:rPr>
                        <a:t>)</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600213342"/>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African American or Black</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2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130061949"/>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Hispanic, Latin American, or Latinx</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(30)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(20)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2541229382"/>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Middle Eastern or North African</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626617905"/>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White</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8 (80)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13 (65)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4088903961"/>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Age at HAE diagnosis, mean years (SD)</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6.7 (4.3)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17.2 (12)</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11.9 (8.3)</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3718425135"/>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HAE type 1, n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10 (100)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7 (70)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17 (85)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173171742"/>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Number of attacks, last 6 months, n (SD)</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4.4 (5.1)</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3564557911"/>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Most recent attack location, n (%)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118254140"/>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Face</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2158479800"/>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Extremities</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(30)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(40)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7 (35)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480570400"/>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Abdomen</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(40)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9 (45)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796014314"/>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Throat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2 (20)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(15)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732867030"/>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Lifetime specific attack location, n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1711428533"/>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Abdominal</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8 (80)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9 (90)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17 (85)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4085805603"/>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Throat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(40)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6 (60)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10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1997676713"/>
                  </a:ext>
                </a:extLst>
              </a:tr>
              <a:tr h="298958">
                <a:tc>
                  <a:txBody>
                    <a:bodyPr/>
                    <a:lstStyle/>
                    <a:p>
                      <a:pPr>
                        <a:lnSpc>
                          <a:spcPct val="120000"/>
                        </a:lnSpc>
                        <a:spcBef>
                          <a:spcPts val="200"/>
                        </a:spcBef>
                        <a:spcAft>
                          <a:spcPts val="200"/>
                        </a:spcAft>
                      </a:pPr>
                      <a:r>
                        <a:rPr lang="en-US" sz="1800" b="1" dirty="0">
                          <a:effectLst/>
                          <a:latin typeface="Arial" panose="020B0604020202020204" pitchFamily="34" charset="0"/>
                          <a:ea typeface="Calibri" panose="020F0502020204030204" pitchFamily="34" charset="0"/>
                          <a:cs typeface="Arial" panose="020B0604020202020204" pitchFamily="34" charset="0"/>
                        </a:rPr>
                        <a:t>Current type of HAE treatment, n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1094254861"/>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On-demand treatment and LTPT</a:t>
                      </a:r>
                      <a:r>
                        <a:rPr lang="en-US" sz="1800" baseline="30000"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8 (80)</a:t>
                      </a:r>
                      <a:r>
                        <a:rPr lang="en-US" sz="1800" baseline="30000" dirty="0">
                          <a:effectLst/>
                          <a:latin typeface="Arial" panose="020B0604020202020204" pitchFamily="34" charset="0"/>
                          <a:ea typeface="Times New Roman" panose="02020603050405020304" pitchFamily="18" charset="0"/>
                          <a:cs typeface="Arial" panose="020B0604020202020204" pitchFamily="34" charset="0"/>
                        </a:rPr>
                        <a:t>c</a:t>
                      </a:r>
                      <a:endParaRPr lang="en-CA" sz="1800" baseline="30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13 (65)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3008787495"/>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On-demand treatment only</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2 (20)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5 (50)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7 (35)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F1C7"/>
                    </a:solidFill>
                  </a:tcPr>
                </a:tc>
                <a:extLst>
                  <a:ext uri="{0D108BD9-81ED-4DB2-BD59-A6C34878D82A}">
                    <a16:rowId xmlns:a16="http://schemas.microsoft.com/office/drawing/2014/main" val="2096354001"/>
                  </a:ext>
                </a:extLst>
              </a:tr>
              <a:tr h="628142">
                <a:tc>
                  <a:txBody>
                    <a:bodyPr/>
                    <a:lstStyle/>
                    <a:p>
                      <a:pP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On-demand treatment used for most recent attack, n (%)</a:t>
                      </a:r>
                      <a:endParaRPr lang="en-CA"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841577379"/>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Firazyr, icatibant</a:t>
                      </a:r>
                      <a:r>
                        <a:rPr lang="en-US" sz="1800" baseline="30000" dirty="0">
                          <a:effectLst/>
                          <a:latin typeface="Arial" panose="020B0604020202020204" pitchFamily="34" charset="0"/>
                          <a:ea typeface="Times New Roman" panose="02020603050405020304" pitchFamily="18" charset="0"/>
                          <a:cs typeface="Arial" panose="020B0604020202020204" pitchFamily="34" charset="0"/>
                        </a:rPr>
                        <a:t> a</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8 (80)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9 (45)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2615952154"/>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Berinert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(30)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(20)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2084709104"/>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Ruconest, conestat alfa</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(30)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(15)</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3249365504"/>
                  </a:ext>
                </a:extLst>
              </a:tr>
              <a:tr h="298958">
                <a:tc>
                  <a:txBody>
                    <a:bodyPr/>
                    <a:lstStyle/>
                    <a:p>
                      <a:pPr marL="137160">
                        <a:lnSpc>
                          <a:spcPct val="120000"/>
                        </a:lnSpc>
                        <a:spcBef>
                          <a:spcPts val="200"/>
                        </a:spcBef>
                        <a:spcAft>
                          <a:spcPts val="1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Used LTPT</a:t>
                      </a:r>
                      <a:r>
                        <a:rPr lang="en-US" sz="1800" baseline="30000" dirty="0">
                          <a:effectLst/>
                          <a:latin typeface="Arial" panose="020B0604020202020204" pitchFamily="34" charset="0"/>
                          <a:ea typeface="Times New Roman" panose="02020603050405020304" pitchFamily="18" charset="0"/>
                          <a:cs typeface="Arial" panose="020B0604020202020204" pitchFamily="34" charset="0"/>
                        </a:rPr>
                        <a:t>b</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3 (30)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1 (10)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tc>
                  <a:txBody>
                    <a:bodyPr/>
                    <a:lstStyle/>
                    <a:p>
                      <a:pPr algn="ctr">
                        <a:lnSpc>
                          <a:spcPct val="120000"/>
                        </a:lnSpc>
                        <a:spcBef>
                          <a:spcPts val="200"/>
                        </a:spcBef>
                        <a:spcAft>
                          <a:spcPts val="2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4 (20)</a:t>
                      </a:r>
                      <a:endParaRPr lang="en-CA"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6DCE5"/>
                    </a:solidFill>
                  </a:tcPr>
                </a:tc>
                <a:extLst>
                  <a:ext uri="{0D108BD9-81ED-4DB2-BD59-A6C34878D82A}">
                    <a16:rowId xmlns:a16="http://schemas.microsoft.com/office/drawing/2014/main" val="421754639"/>
                  </a:ext>
                </a:extLst>
              </a:tr>
            </a:tbl>
          </a:graphicData>
        </a:graphic>
      </p:graphicFrame>
      <p:sp>
        <p:nvSpPr>
          <p:cNvPr id="23" name="Rectangle 22">
            <a:extLst>
              <a:ext uri="{FF2B5EF4-FFF2-40B4-BE49-F238E27FC236}">
                <a16:creationId xmlns:a16="http://schemas.microsoft.com/office/drawing/2014/main" id="{7091DF34-0AC5-2DF9-D30B-5F912E9A03DA}"/>
              </a:ext>
            </a:extLst>
          </p:cNvPr>
          <p:cNvSpPr/>
          <p:nvPr/>
        </p:nvSpPr>
        <p:spPr>
          <a:xfrm>
            <a:off x="11754713" y="6379425"/>
            <a:ext cx="9274846" cy="522000"/>
          </a:xfrm>
          <a:prstGeom prst="rect">
            <a:avLst/>
          </a:prstGeom>
          <a:solidFill>
            <a:srgbClr val="0C40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295" tIns="31645" rIns="63295" bIns="31645" rtlCol="0" anchor="ctr"/>
          <a:lstStyle/>
          <a:p>
            <a:pPr marL="221560"/>
            <a:r>
              <a:rPr lang="en-CA" sz="2400" b="1"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Table 1. Respondent Characteristics</a:t>
            </a:r>
          </a:p>
        </p:txBody>
      </p:sp>
      <p:sp>
        <p:nvSpPr>
          <p:cNvPr id="24" name="TextBox 23">
            <a:extLst>
              <a:ext uri="{FF2B5EF4-FFF2-40B4-BE49-F238E27FC236}">
                <a16:creationId xmlns:a16="http://schemas.microsoft.com/office/drawing/2014/main" id="{FD98B086-7A10-EF7E-1575-5EDFADE34CAC}"/>
              </a:ext>
            </a:extLst>
          </p:cNvPr>
          <p:cNvSpPr txBox="1"/>
          <p:nvPr/>
        </p:nvSpPr>
        <p:spPr>
          <a:xfrm>
            <a:off x="11822461" y="30756773"/>
            <a:ext cx="17707823" cy="5345640"/>
          </a:xfrm>
          <a:prstGeom prst="rect">
            <a:avLst/>
          </a:prstGeom>
          <a:solidFill>
            <a:schemeClr val="accent1">
              <a:alpha val="18372"/>
            </a:schemeClr>
          </a:solidFill>
        </p:spPr>
        <p:txBody>
          <a:bodyPr wrap="square" lIns="124202" tIns="124202" rIns="124202" bIns="124202" rtlCol="0" anchor="ctr">
            <a:noAutofit/>
          </a:bodyPr>
          <a:lstStyle/>
          <a:p>
            <a:pPr marL="354335" indent="-354335">
              <a:spcBef>
                <a:spcPts val="1200"/>
              </a:spcBef>
              <a:spcAft>
                <a:spcPts val="1200"/>
              </a:spcAft>
              <a:buClr>
                <a:schemeClr val="tx2"/>
              </a:buClr>
              <a:buFont typeface="Wingdings" panose="05000000000000000000" pitchFamily="2" charset="2"/>
              <a:buChar char="§"/>
            </a:pPr>
            <a:r>
              <a:rPr lang="en-US" sz="3200" b="1" dirty="0">
                <a:latin typeface="Arial"/>
                <a:cs typeface="Arial"/>
              </a:rPr>
              <a:t>All participants preferred the hypothetical oral on-demand treatment over hypothetical self-administered injection on-demand treatment when efficacy and tolerability/mild side-effect risk were the same </a:t>
            </a:r>
          </a:p>
          <a:p>
            <a:pPr marL="354335" indent="-354335">
              <a:spcBef>
                <a:spcPts val="1200"/>
              </a:spcBef>
              <a:spcAft>
                <a:spcPts val="1200"/>
              </a:spcAft>
              <a:buClr>
                <a:schemeClr val="tx2"/>
              </a:buClr>
              <a:buFont typeface="Wingdings" panose="05000000000000000000" pitchFamily="2" charset="2"/>
              <a:buChar char="§"/>
            </a:pPr>
            <a:r>
              <a:rPr lang="en-US" sz="3200" b="1" dirty="0">
                <a:latin typeface="Arial"/>
                <a:cs typeface="Arial"/>
              </a:rPr>
              <a:t>In the hypothetical comparison, self-administered injection was only preferred over oral on-demand treatment if it offered substantially better efficacy over oral treatment, and only if the oral treatment had substantively worse tolerability/</a:t>
            </a:r>
            <a:r>
              <a:rPr lang="en-CA" sz="3200" b="1" dirty="0">
                <a:latin typeface="Arial"/>
                <a:cs typeface="Arial"/>
              </a:rPr>
              <a:t>mild side-effect risk </a:t>
            </a:r>
            <a:r>
              <a:rPr lang="en-US" sz="3200" b="1" dirty="0">
                <a:latin typeface="Arial"/>
                <a:cs typeface="Arial"/>
              </a:rPr>
              <a:t>than observed in available clinical studies</a:t>
            </a:r>
            <a:endParaRPr lang="en-US" sz="3200" dirty="0">
              <a:latin typeface="Arial"/>
              <a:cs typeface="Arial"/>
            </a:endParaRPr>
          </a:p>
          <a:p>
            <a:pPr marL="354335" indent="-354335">
              <a:spcBef>
                <a:spcPts val="1200"/>
              </a:spcBef>
              <a:spcAft>
                <a:spcPts val="1200"/>
              </a:spcAft>
              <a:buClr>
                <a:schemeClr val="tx2"/>
              </a:buClr>
              <a:buFont typeface="Wingdings" panose="05000000000000000000" pitchFamily="2" charset="2"/>
              <a:buChar char="§"/>
            </a:pPr>
            <a:r>
              <a:rPr lang="en-US" sz="3200" b="1" dirty="0">
                <a:latin typeface="Arial"/>
                <a:cs typeface="Arial"/>
              </a:rPr>
              <a:t>Quantitative analyses in a larger cohort are warranted to better refine on-demand treatment preferences, for shared decision-making</a:t>
            </a:r>
            <a:endParaRPr lang="en-US" sz="3200" b="1" dirty="0">
              <a:latin typeface="Arial" panose="020B0604020202020204" pitchFamily="34" charset="0"/>
              <a:cs typeface="Arial" panose="020B0604020202020204" pitchFamily="34" charset="0"/>
            </a:endParaRPr>
          </a:p>
        </p:txBody>
      </p:sp>
      <p:cxnSp>
        <p:nvCxnSpPr>
          <p:cNvPr id="28" name="Straight Connector 27">
            <a:extLst>
              <a:ext uri="{FF2B5EF4-FFF2-40B4-BE49-F238E27FC236}">
                <a16:creationId xmlns:a16="http://schemas.microsoft.com/office/drawing/2014/main" id="{265A04CC-440B-BB4A-0FBA-CDC8581F1EC4}"/>
              </a:ext>
            </a:extLst>
          </p:cNvPr>
          <p:cNvCxnSpPr/>
          <p:nvPr/>
        </p:nvCxnSpPr>
        <p:spPr>
          <a:xfrm>
            <a:off x="19178337" y="38530224"/>
            <a:ext cx="0" cy="37800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659793A-2F5E-3795-EF4C-07E1AA42177B}"/>
              </a:ext>
            </a:extLst>
          </p:cNvPr>
          <p:cNvSpPr txBox="1"/>
          <p:nvPr/>
        </p:nvSpPr>
        <p:spPr>
          <a:xfrm>
            <a:off x="11820317" y="30102064"/>
            <a:ext cx="17712332" cy="720000"/>
          </a:xfrm>
          <a:prstGeom prst="rect">
            <a:avLst/>
          </a:prstGeom>
          <a:solidFill>
            <a:srgbClr val="ADCF3B"/>
          </a:solidFill>
        </p:spPr>
        <p:txBody>
          <a:bodyPr wrap="none" rtlCol="0" anchor="ctr">
            <a:noAutofit/>
          </a:bodyPr>
          <a:lstStyle/>
          <a:p>
            <a:pPr algn="ctr"/>
            <a:r>
              <a:rPr lang="en-US" sz="4400" dirty="0">
                <a:solidFill>
                  <a:schemeClr val="bg1"/>
                </a:solidFill>
                <a:latin typeface="Arial" panose="020B0604020202020204" pitchFamily="34" charset="0"/>
                <a:cs typeface="Arial" panose="020B0604020202020204" pitchFamily="34" charset="0"/>
              </a:rPr>
              <a:t>Conclusions</a:t>
            </a:r>
          </a:p>
        </p:txBody>
      </p:sp>
      <p:sp>
        <p:nvSpPr>
          <p:cNvPr id="30" name="Rectangle 1">
            <a:extLst>
              <a:ext uri="{FF2B5EF4-FFF2-40B4-BE49-F238E27FC236}">
                <a16:creationId xmlns:a16="http://schemas.microsoft.com/office/drawing/2014/main" id="{0C1C12E1-1015-12CF-696B-49152A44D898}"/>
              </a:ext>
            </a:extLst>
          </p:cNvPr>
          <p:cNvSpPr>
            <a:spLocks noChangeArrowheads="1"/>
          </p:cNvSpPr>
          <p:nvPr/>
        </p:nvSpPr>
        <p:spPr bwMode="auto">
          <a:xfrm>
            <a:off x="11926433" y="28740755"/>
            <a:ext cx="16564353"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15"/>
            <a:r>
              <a:rPr lang="en-US" altLang="en-US" sz="1600" dirty="0">
                <a:ea typeface="Times New Roman" panose="02020603050405020304" pitchFamily="18" charset="0"/>
                <a:cs typeface="Arial" panose="020B0604020202020204" pitchFamily="34" charset="0"/>
              </a:rPr>
              <a:t>IV = intravenous; IVI = intravenous infusion; SCI = subcutaneous injection.</a:t>
            </a:r>
            <a:endParaRPr lang="en-CA" altLang="en-US" sz="1600" dirty="0"/>
          </a:p>
          <a:p>
            <a:pPr defTabSz="914415"/>
            <a:r>
              <a:rPr lang="en-US" altLang="en-US" sz="1600" baseline="30000" dirty="0" bmk="_Hlk111470722">
                <a:ea typeface="Times New Roman" panose="02020603050405020304" pitchFamily="18" charset="0"/>
                <a:cs typeface="Arial" panose="020B0604020202020204" pitchFamily="34" charset="0"/>
              </a:rPr>
              <a:t>a</a:t>
            </a:r>
            <a:r>
              <a:rPr lang="en-US" altLang="en-US" sz="1600" dirty="0" bmk="_Hlk111470722">
                <a:ea typeface="Times New Roman" panose="02020603050405020304" pitchFamily="18" charset="0"/>
                <a:cs typeface="Arial" panose="020B0604020202020204" pitchFamily="34" charset="0"/>
              </a:rPr>
              <a:t> Reported likes and dislikes were based on the treatment used for their most recent attack, including 4 participants who used a long-term prophylactic treatment.</a:t>
            </a:r>
            <a:endParaRPr lang="en-CA" altLang="en-US" sz="1600" dirty="0"/>
          </a:p>
          <a:p>
            <a:pPr defTabSz="914415"/>
            <a:r>
              <a:rPr lang="en-US" altLang="en-US" sz="1600" baseline="30000" dirty="0">
                <a:latin typeface="Verdana" panose="020B0604030504040204" pitchFamily="34" charset="0"/>
                <a:ea typeface="Times New Roman" panose="02020603050405020304" pitchFamily="18" charset="0"/>
                <a:cs typeface="Times New Roman" panose="02020603050405020304" pitchFamily="18" charset="0"/>
              </a:rPr>
              <a:t>b </a:t>
            </a:r>
            <a:r>
              <a:rPr lang="en-US" altLang="en-US" sz="1600" dirty="0">
                <a:ea typeface="Times New Roman" panose="02020603050405020304" pitchFamily="18" charset="0"/>
                <a:cs typeface="Arial" panose="020B0604020202020204" pitchFamily="34" charset="0"/>
              </a:rPr>
              <a:t>Ten adolescents took Firazyr (n = 1, SCI), Haegarda (n = 1, SCI), Takhzyro (n = 1, SCI), Berinert (n = 3, IVI), Ruconest (n = 3), and Orladeyo (n = 1, pill).</a:t>
            </a:r>
            <a:endParaRPr lang="en-CA" altLang="en-US" sz="1600" dirty="0"/>
          </a:p>
          <a:p>
            <a:pPr defTabSz="914415"/>
            <a:r>
              <a:rPr lang="en-US" altLang="en-US" sz="1600" baseline="30000" dirty="0">
                <a:ea typeface="Times New Roman" panose="02020603050405020304" pitchFamily="18" charset="0"/>
                <a:cs typeface="Arial" panose="020B0604020202020204" pitchFamily="34" charset="0"/>
              </a:rPr>
              <a:t>c</a:t>
            </a:r>
            <a:r>
              <a:rPr lang="en-US" altLang="en-US" sz="1600" dirty="0">
                <a:ea typeface="Times New Roman" panose="02020603050405020304" pitchFamily="18" charset="0"/>
                <a:cs typeface="Arial" panose="020B0604020202020204" pitchFamily="34" charset="0"/>
              </a:rPr>
              <a:t> Ten adults took Firazyr (n = 8, SCI), Haegarda (n = 1, SCI), and Berinert (n = 1, IVI).</a:t>
            </a:r>
            <a:endParaRPr lang="en-CA" altLang="en-US" sz="1600" dirty="0"/>
          </a:p>
          <a:p>
            <a:pPr defTabSz="914415"/>
            <a:r>
              <a:rPr lang="en-US" altLang="en-US" sz="1600" baseline="30000" dirty="0">
                <a:ea typeface="Times New Roman" panose="02020603050405020304" pitchFamily="18" charset="0"/>
                <a:cs typeface="Arial" panose="020B0604020202020204" pitchFamily="34" charset="0"/>
              </a:rPr>
              <a:t>d</a:t>
            </a:r>
            <a:r>
              <a:rPr lang="en-US" altLang="en-US" sz="1600" dirty="0">
                <a:ea typeface="Times New Roman" panose="02020603050405020304" pitchFamily="18" charset="0"/>
                <a:cs typeface="Arial" panose="020B0604020202020204" pitchFamily="34" charset="0"/>
              </a:rPr>
              <a:t> Multiple response question; percentages sum to greater than 100% per column.</a:t>
            </a:r>
            <a:endParaRPr lang="en-US" altLang="en-US" sz="1600" dirty="0"/>
          </a:p>
        </p:txBody>
      </p:sp>
      <p:sp>
        <p:nvSpPr>
          <p:cNvPr id="31" name="Rectangle 30">
            <a:extLst>
              <a:ext uri="{FF2B5EF4-FFF2-40B4-BE49-F238E27FC236}">
                <a16:creationId xmlns:a16="http://schemas.microsoft.com/office/drawing/2014/main" id="{A1C9811A-B9D4-D87A-6E60-774894B554A8}"/>
              </a:ext>
            </a:extLst>
          </p:cNvPr>
          <p:cNvSpPr/>
          <p:nvPr/>
        </p:nvSpPr>
        <p:spPr>
          <a:xfrm>
            <a:off x="11771014" y="18739210"/>
            <a:ext cx="17784000" cy="522958"/>
          </a:xfrm>
          <a:prstGeom prst="rect">
            <a:avLst/>
          </a:prstGeom>
          <a:solidFill>
            <a:srgbClr val="0C40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295" tIns="31645" rIns="63295" bIns="31645" rtlCol="0" anchor="ctr"/>
          <a:lstStyle/>
          <a:p>
            <a:pPr marL="221560"/>
            <a:r>
              <a:rPr lang="en-CA" sz="2400" b="1"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Table 2. </a:t>
            </a:r>
            <a:r>
              <a:rPr lang="en-US" sz="2400" b="1"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Reported “Likes” and “Dislikes” of Most Recent Acute Attack Treatment by Mode of Administration </a:t>
            </a:r>
            <a:r>
              <a:rPr lang="en-US" sz="2400" b="1" baseline="30000"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a</a:t>
            </a:r>
            <a:endParaRPr lang="en-CA" sz="2400" b="1" baseline="30000"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endParaRPr>
          </a:p>
        </p:txBody>
      </p:sp>
      <p:graphicFrame>
        <p:nvGraphicFramePr>
          <p:cNvPr id="32" name="Table 31">
            <a:extLst>
              <a:ext uri="{FF2B5EF4-FFF2-40B4-BE49-F238E27FC236}">
                <a16:creationId xmlns:a16="http://schemas.microsoft.com/office/drawing/2014/main" id="{DB690717-9F88-A5E9-FA8E-AECA2C079869}"/>
              </a:ext>
            </a:extLst>
          </p:cNvPr>
          <p:cNvGraphicFramePr>
            <a:graphicFrameLocks noGrp="1"/>
          </p:cNvGraphicFramePr>
          <p:nvPr>
            <p:extLst>
              <p:ext uri="{D42A27DB-BD31-4B8C-83A1-F6EECF244321}">
                <p14:modId xmlns:p14="http://schemas.microsoft.com/office/powerpoint/2010/main" val="2147224878"/>
              </p:ext>
            </p:extLst>
          </p:nvPr>
        </p:nvGraphicFramePr>
        <p:xfrm>
          <a:off x="21173112" y="7000623"/>
          <a:ext cx="8460000" cy="8411502"/>
        </p:xfrm>
        <a:graphic>
          <a:graphicData uri="http://schemas.openxmlformats.org/drawingml/2006/table">
            <a:tbl>
              <a:tblPr firstRow="1" firstCol="1" lastRow="1" lastCol="1" bandRow="1" bandCol="1">
                <a:tableStyleId>{5C22544A-7EE6-4342-B048-85BDC9FD1C3A}</a:tableStyleId>
              </a:tblPr>
              <a:tblGrid>
                <a:gridCol w="4618348">
                  <a:extLst>
                    <a:ext uri="{9D8B030D-6E8A-4147-A177-3AD203B41FA5}">
                      <a16:colId xmlns:a16="http://schemas.microsoft.com/office/drawing/2014/main" val="895353344"/>
                    </a:ext>
                  </a:extLst>
                </a:gridCol>
                <a:gridCol w="1586753">
                  <a:extLst>
                    <a:ext uri="{9D8B030D-6E8A-4147-A177-3AD203B41FA5}">
                      <a16:colId xmlns:a16="http://schemas.microsoft.com/office/drawing/2014/main" val="1480365035"/>
                    </a:ext>
                  </a:extLst>
                </a:gridCol>
                <a:gridCol w="1129553">
                  <a:extLst>
                    <a:ext uri="{9D8B030D-6E8A-4147-A177-3AD203B41FA5}">
                      <a16:colId xmlns:a16="http://schemas.microsoft.com/office/drawing/2014/main" val="2275448093"/>
                    </a:ext>
                  </a:extLst>
                </a:gridCol>
                <a:gridCol w="1125346">
                  <a:extLst>
                    <a:ext uri="{9D8B030D-6E8A-4147-A177-3AD203B41FA5}">
                      <a16:colId xmlns:a16="http://schemas.microsoft.com/office/drawing/2014/main" val="2864848907"/>
                    </a:ext>
                  </a:extLst>
                </a:gridCol>
              </a:tblGrid>
              <a:tr h="696180">
                <a:tc>
                  <a:txBody>
                    <a:bodyPr/>
                    <a:lstStyle/>
                    <a:p>
                      <a:pPr algn="ctr">
                        <a:lnSpc>
                          <a:spcPct val="115000"/>
                        </a:lnSpc>
                        <a:spcBef>
                          <a:spcPts val="600"/>
                        </a:spcBef>
                        <a:spcAft>
                          <a:spcPts val="200"/>
                        </a:spcAft>
                      </a:pPr>
                      <a:endParaRPr lang="en-CA" sz="1800" b="1" dirty="0">
                        <a:effectLst/>
                        <a:latin typeface="Arial"/>
                        <a:ea typeface="Times New Roman" panose="02020603050405020304" pitchFamily="18" charset="0"/>
                        <a:cs typeface="Arial"/>
                      </a:endParaRPr>
                    </a:p>
                  </a:txBody>
                  <a:tcPr marL="36830" marR="36830" marT="0" marB="0" anchor="b">
                    <a:lnB w="12700" cap="flat" cmpd="sng" algn="ctr">
                      <a:noFill/>
                      <a:prstDash val="solid"/>
                      <a:round/>
                      <a:headEnd type="none" w="med" len="med"/>
                      <a:tailEnd type="none" w="med" len="med"/>
                    </a:lnB>
                    <a:solidFill>
                      <a:schemeClr val="accent1">
                        <a:lumMod val="50000"/>
                      </a:schemeClr>
                    </a:solidFill>
                  </a:tcPr>
                </a:tc>
                <a:tc>
                  <a:txBody>
                    <a:bodyPr/>
                    <a:lstStyle/>
                    <a:p>
                      <a:pPr algn="ctr"/>
                      <a:r>
                        <a:rPr lang="en-US" sz="1800" dirty="0">
                          <a:effectLst/>
                          <a:latin typeface="Arial"/>
                          <a:cs typeface="Arial"/>
                        </a:rPr>
                        <a:t>Adolescents (n = 10)</a:t>
                      </a:r>
                      <a:endParaRPr lang="en-CA" sz="5900" dirty="0">
                        <a:latin typeface="Arial"/>
                        <a:cs typeface="Arial"/>
                      </a:endParaRPr>
                    </a:p>
                  </a:txBody>
                  <a:tcPr marL="36830" marR="36830" marT="0" marB="0" anchor="b">
                    <a:lnB w="12700" cap="flat" cmpd="sng" algn="ctr">
                      <a:noFill/>
                      <a:prstDash val="solid"/>
                      <a:round/>
                      <a:headEnd type="none" w="med" len="med"/>
                      <a:tailEnd type="none" w="med" len="med"/>
                    </a:lnB>
                    <a:solidFill>
                      <a:schemeClr val="accent1">
                        <a:lumMod val="50000"/>
                      </a:schemeClr>
                    </a:solidFill>
                  </a:tcPr>
                </a:tc>
                <a:tc>
                  <a:txBody>
                    <a:bodyPr/>
                    <a:lstStyle/>
                    <a:p>
                      <a:pPr algn="ctr"/>
                      <a:r>
                        <a:rPr lang="en-US" sz="1800" dirty="0">
                          <a:effectLst/>
                          <a:latin typeface="Arial"/>
                          <a:cs typeface="Arial"/>
                        </a:rPr>
                        <a:t>Adults (n = 10)</a:t>
                      </a:r>
                      <a:endParaRPr lang="en-CA" sz="5900" dirty="0">
                        <a:latin typeface="Arial"/>
                        <a:cs typeface="Arial"/>
                      </a:endParaRPr>
                    </a:p>
                  </a:txBody>
                  <a:tcPr marL="36830" marR="36830" marT="0" marB="0" anchor="b">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15000"/>
                        </a:lnSpc>
                        <a:spcBef>
                          <a:spcPts val="600"/>
                        </a:spcBef>
                        <a:spcAft>
                          <a:spcPts val="200"/>
                        </a:spcAft>
                      </a:pPr>
                      <a:r>
                        <a:rPr lang="en-US" sz="1800" dirty="0">
                          <a:effectLst/>
                          <a:latin typeface="Arial"/>
                          <a:cs typeface="Arial"/>
                        </a:rPr>
                        <a:t>Total (N = 20)</a:t>
                      </a:r>
                      <a:endParaRPr lang="en-CA" sz="1800" b="1" dirty="0">
                        <a:effectLst/>
                        <a:latin typeface="Arial"/>
                        <a:ea typeface="Times New Roman" panose="02020603050405020304" pitchFamily="18" charset="0"/>
                        <a:cs typeface="Arial"/>
                      </a:endParaRPr>
                    </a:p>
                  </a:txBody>
                  <a:tcPr marL="36830" marR="36830" marT="0" marB="0" anchor="b">
                    <a:lnB w="12700" cap="flat" cmpd="sng" algn="ctr">
                      <a:no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927235573"/>
                  </a:ext>
                </a:extLst>
              </a:tr>
              <a:tr h="344504">
                <a:tc>
                  <a:txBody>
                    <a:bodyPr/>
                    <a:lstStyle/>
                    <a:p>
                      <a:pPr>
                        <a:lnSpc>
                          <a:spcPct val="120000"/>
                        </a:lnSpc>
                        <a:spcBef>
                          <a:spcPts val="200"/>
                        </a:spcBef>
                        <a:spcAft>
                          <a:spcPts val="100"/>
                        </a:spcAft>
                      </a:pPr>
                      <a:r>
                        <a:rPr lang="en-US" sz="1800" b="1" dirty="0">
                          <a:solidFill>
                            <a:schemeClr val="tx1"/>
                          </a:solidFill>
                          <a:effectLst/>
                          <a:latin typeface="Arial"/>
                          <a:cs typeface="Arial"/>
                        </a:rPr>
                        <a:t>Treatment choice, n (%)</a:t>
                      </a:r>
                      <a:endParaRPr lang="en-CA" sz="1800" b="1"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100"/>
                        </a:spcAft>
                      </a:pPr>
                      <a:endParaRPr lang="en-CA" sz="1800" b="1"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3809468036"/>
                  </a:ext>
                </a:extLst>
              </a:tr>
              <a:tr h="530099">
                <a:tc>
                  <a:txBody>
                    <a:bodyPr/>
                    <a:lstStyle/>
                    <a:p>
                      <a:pPr>
                        <a:lnSpc>
                          <a:spcPct val="120000"/>
                        </a:lnSpc>
                        <a:spcBef>
                          <a:spcPts val="200"/>
                        </a:spcBef>
                        <a:spcAft>
                          <a:spcPts val="200"/>
                        </a:spcAft>
                      </a:pPr>
                      <a:r>
                        <a:rPr lang="en-US" sz="1800" b="0" dirty="0">
                          <a:solidFill>
                            <a:schemeClr val="tx1"/>
                          </a:solidFill>
                          <a:effectLst/>
                          <a:latin typeface="Arial"/>
                          <a:cs typeface="Arial"/>
                        </a:rPr>
                        <a:t>    Treatment A (self-administered injection)</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r>
                        <a:rPr lang="en-US" sz="1800" dirty="0">
                          <a:solidFill>
                            <a:schemeClr val="tx1"/>
                          </a:solidFill>
                          <a:effectLst/>
                          <a:latin typeface="Arial"/>
                          <a:cs typeface="Arial"/>
                        </a:rPr>
                        <a:t>—</a:t>
                      </a: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r>
                        <a:rPr lang="en-US" sz="1800" dirty="0">
                          <a:solidFill>
                            <a:schemeClr val="tx1"/>
                          </a:solidFill>
                          <a:effectLst/>
                          <a:latin typeface="Arial"/>
                          <a:cs typeface="Arial"/>
                        </a:rPr>
                        <a:t>—</a:t>
                      </a: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637438002"/>
                  </a:ext>
                </a:extLst>
              </a:tr>
              <a:tr h="401672">
                <a:tc>
                  <a:txBody>
                    <a:bodyPr/>
                    <a:lstStyle/>
                    <a:p>
                      <a:pPr>
                        <a:lnSpc>
                          <a:spcPct val="120000"/>
                        </a:lnSpc>
                        <a:spcBef>
                          <a:spcPts val="200"/>
                        </a:spcBef>
                        <a:spcAft>
                          <a:spcPts val="200"/>
                        </a:spcAft>
                      </a:pPr>
                      <a:r>
                        <a:rPr lang="en-US" sz="1800" b="0" dirty="0">
                          <a:solidFill>
                            <a:schemeClr val="tx1"/>
                          </a:solidFill>
                          <a:effectLst/>
                          <a:latin typeface="Arial"/>
                          <a:cs typeface="Arial"/>
                        </a:rPr>
                        <a:t>    Treatment B (oral)</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r>
                        <a:rPr lang="en-US" sz="1800" dirty="0">
                          <a:solidFill>
                            <a:schemeClr val="tx1"/>
                          </a:solidFill>
                          <a:effectLst/>
                          <a:latin typeface="Arial"/>
                          <a:cs typeface="Arial"/>
                        </a:rPr>
                        <a:t>10 (100)</a:t>
                      </a: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r>
                        <a:rPr lang="en-US" sz="1800" dirty="0">
                          <a:solidFill>
                            <a:schemeClr val="tx1"/>
                          </a:solidFill>
                          <a:effectLst/>
                          <a:latin typeface="Arial"/>
                          <a:cs typeface="Arial"/>
                        </a:rPr>
                        <a:t>10 (100)</a:t>
                      </a: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20 (100)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3025826726"/>
                  </a:ext>
                </a:extLst>
              </a:tr>
              <a:tr h="401672">
                <a:tc>
                  <a:txBody>
                    <a:bodyPr/>
                    <a:lstStyle/>
                    <a:p>
                      <a:pPr marL="35560">
                        <a:lnSpc>
                          <a:spcPct val="120000"/>
                        </a:lnSpc>
                        <a:spcBef>
                          <a:spcPts val="200"/>
                        </a:spcBef>
                        <a:spcAft>
                          <a:spcPts val="100"/>
                        </a:spcAft>
                      </a:pPr>
                      <a:r>
                        <a:rPr lang="en-US" sz="1800" b="1" dirty="0">
                          <a:solidFill>
                            <a:schemeClr val="tx1"/>
                          </a:solidFill>
                          <a:effectLst/>
                          <a:latin typeface="Arial"/>
                          <a:cs typeface="Arial"/>
                        </a:rPr>
                        <a:t>Reasons for treatment B, n (%)</a:t>
                      </a:r>
                      <a:r>
                        <a:rPr lang="en-US" sz="1800" b="1" baseline="30000" dirty="0">
                          <a:solidFill>
                            <a:schemeClr val="tx1"/>
                          </a:solidFill>
                          <a:effectLst/>
                          <a:latin typeface="Arial"/>
                          <a:cs typeface="Arial"/>
                        </a:rPr>
                        <a:t> a</a:t>
                      </a:r>
                      <a:endParaRPr lang="en-CA" sz="1800" b="1"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endParaRPr lang="en-CA" sz="18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2909068103"/>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Less pain/burning</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5 (30)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5 (50)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10 (50)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33278434"/>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Convenient to take/carry</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3 (30)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4 (40)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7 (35)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1269365217"/>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4 hours before second dose</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4 (40)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2 (20)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6 (30)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461189819"/>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Safer (due to no injection/infusion)</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1 (10)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1 (5)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124561748"/>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No needles</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1 (10)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1 (10)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2 (10)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679621908"/>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Less time to take</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2 (20)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r>
                        <a:rPr lang="en-US" sz="1800" dirty="0">
                          <a:solidFill>
                            <a:schemeClr val="tx1"/>
                          </a:solidFill>
                          <a:effectLst/>
                          <a:latin typeface="Arial"/>
                          <a:cs typeface="Arial"/>
                        </a:rPr>
                        <a:t>1 (10)</a:t>
                      </a:r>
                      <a:endParaRPr lang="en-CA" sz="5900" dirty="0">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3 (15)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586742968"/>
                  </a:ext>
                </a:extLst>
              </a:tr>
              <a:tr h="401672">
                <a:tc>
                  <a:txBody>
                    <a:bodyPr/>
                    <a:lstStyle/>
                    <a:p>
                      <a:pPr marL="35560">
                        <a:lnSpc>
                          <a:spcPct val="120000"/>
                        </a:lnSpc>
                        <a:spcBef>
                          <a:spcPts val="200"/>
                        </a:spcBef>
                        <a:spcAft>
                          <a:spcPts val="100"/>
                        </a:spcAft>
                      </a:pPr>
                      <a:r>
                        <a:rPr lang="en-US" sz="1800" b="1" dirty="0">
                          <a:solidFill>
                            <a:schemeClr val="bg1"/>
                          </a:solidFill>
                          <a:effectLst/>
                          <a:latin typeface="Arial"/>
                          <a:cs typeface="Arial"/>
                        </a:rPr>
                        <a:t>“What if” scenarios…</a:t>
                      </a:r>
                      <a:endParaRPr lang="en-CA" sz="1800" b="1" dirty="0">
                        <a:solidFill>
                          <a:schemeClr val="bg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endParaRPr lang="en-CA" sz="1800" dirty="0">
                        <a:solidFill>
                          <a:schemeClr val="bg1"/>
                        </a:solidFill>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endParaRPr lang="en-CA" sz="1800" dirty="0">
                        <a:solidFill>
                          <a:schemeClr val="bg1"/>
                        </a:solidFill>
                        <a:latin typeface="Arial"/>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20000"/>
                        </a:lnSpc>
                        <a:spcBef>
                          <a:spcPts val="200"/>
                        </a:spcBef>
                        <a:spcAft>
                          <a:spcPts val="100"/>
                        </a:spcAft>
                      </a:pPr>
                      <a:endParaRPr lang="en-CA" sz="1800" b="1" dirty="0">
                        <a:solidFill>
                          <a:schemeClr val="bg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val="1158799199"/>
                  </a:ext>
                </a:extLst>
              </a:tr>
              <a:tr h="723839">
                <a:tc gridSpan="4">
                  <a:txBody>
                    <a:bodyPr/>
                    <a:lstStyle/>
                    <a:p>
                      <a:pPr>
                        <a:lnSpc>
                          <a:spcPct val="120000"/>
                        </a:lnSpc>
                        <a:spcBef>
                          <a:spcPts val="200"/>
                        </a:spcBef>
                        <a:spcAft>
                          <a:spcPts val="100"/>
                        </a:spcAft>
                      </a:pPr>
                      <a:r>
                        <a:rPr lang="en-US" sz="1800" b="1" dirty="0">
                          <a:solidFill>
                            <a:schemeClr val="tx1"/>
                          </a:solidFill>
                          <a:effectLst/>
                          <a:latin typeface="Arial"/>
                          <a:cs typeface="Arial"/>
                        </a:rPr>
                        <a:t>Treatment A offered “substantial improvement” (vs. Treatment B, “little improvement”) within the same timeframe, n (%)</a:t>
                      </a:r>
                      <a:endParaRPr lang="en-CA"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hMerge="1">
                  <a:txBody>
                    <a:bodyPr/>
                    <a:lstStyle/>
                    <a:p>
                      <a:endParaRPr lang="en-CA"/>
                    </a:p>
                  </a:txBody>
                  <a:tcPr>
                    <a:lnL w="12700" cmpd="sng">
                      <a:noFill/>
                    </a:lnL>
                    <a:lnT w="12700" cmpd="sng">
                      <a:noFill/>
                    </a:lnT>
                  </a:tcPr>
                </a:tc>
                <a:tc hMerge="1">
                  <a:txBody>
                    <a:bodyPr/>
                    <a:lstStyle/>
                    <a:p>
                      <a:endParaRPr lang="en-CA"/>
                    </a:p>
                  </a:txBody>
                  <a:tcPr>
                    <a:lnL w="12700" cmpd="sng">
                      <a:noFill/>
                    </a:lnL>
                    <a:lnT w="12700" cmpd="sng">
                      <a:noFill/>
                    </a:lnT>
                  </a:tcPr>
                </a:tc>
                <a:tc hMerge="1">
                  <a:txBody>
                    <a:bodyPr/>
                    <a:lstStyle/>
                    <a:p>
                      <a:pPr>
                        <a:lnSpc>
                          <a:spcPct val="120000"/>
                        </a:lnSpc>
                        <a:spcBef>
                          <a:spcPts val="200"/>
                        </a:spcBef>
                        <a:spcAft>
                          <a:spcPts val="100"/>
                        </a:spcAft>
                      </a:pPr>
                      <a:endParaRPr lang="en-CA" sz="1800" b="1">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511684917"/>
                  </a:ext>
                </a:extLst>
              </a:tr>
              <a:tr h="401672">
                <a:tc>
                  <a:txBody>
                    <a:bodyPr/>
                    <a:lstStyle/>
                    <a:p>
                      <a:pPr>
                        <a:lnSpc>
                          <a:spcPct val="120000"/>
                        </a:lnSpc>
                        <a:spcBef>
                          <a:spcPts val="200"/>
                        </a:spcBef>
                        <a:spcAft>
                          <a:spcPts val="200"/>
                        </a:spcAft>
                      </a:pPr>
                      <a:r>
                        <a:rPr lang="en-US" sz="1800" b="0" dirty="0">
                          <a:solidFill>
                            <a:schemeClr val="tx1"/>
                          </a:solidFill>
                          <a:effectLst/>
                          <a:latin typeface="Arial"/>
                          <a:cs typeface="Arial"/>
                        </a:rPr>
                        <a:t>    Treatment A choice</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9 (90)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8 (80)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17 (85)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3258187950"/>
                  </a:ext>
                </a:extLst>
              </a:tr>
              <a:tr h="401672">
                <a:tc>
                  <a:txBody>
                    <a:bodyPr/>
                    <a:lstStyle/>
                    <a:p>
                      <a:pPr>
                        <a:lnSpc>
                          <a:spcPct val="120000"/>
                        </a:lnSpc>
                        <a:spcBef>
                          <a:spcPts val="200"/>
                        </a:spcBef>
                        <a:spcAft>
                          <a:spcPts val="200"/>
                        </a:spcAft>
                      </a:pPr>
                      <a:r>
                        <a:rPr lang="en-US" sz="1800" b="0" dirty="0">
                          <a:solidFill>
                            <a:schemeClr val="tx1"/>
                          </a:solidFill>
                          <a:effectLst/>
                          <a:latin typeface="Arial"/>
                          <a:cs typeface="Arial"/>
                        </a:rPr>
                        <a:t>    Treatment B choice</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1 (10)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2 (20)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3 (15)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959823341"/>
                  </a:ext>
                </a:extLst>
              </a:tr>
              <a:tr h="895144">
                <a:tc gridSpan="4">
                  <a:txBody>
                    <a:bodyPr/>
                    <a:lstStyle/>
                    <a:p>
                      <a:pPr marL="35560">
                        <a:lnSpc>
                          <a:spcPct val="120000"/>
                        </a:lnSpc>
                        <a:spcBef>
                          <a:spcPts val="200"/>
                        </a:spcBef>
                        <a:spcAft>
                          <a:spcPts val="100"/>
                        </a:spcAft>
                      </a:pPr>
                      <a:r>
                        <a:rPr lang="en-US" sz="1800" b="1" dirty="0">
                          <a:solidFill>
                            <a:schemeClr val="tx1"/>
                          </a:solidFill>
                          <a:effectLst/>
                          <a:latin typeface="Arial"/>
                          <a:cs typeface="Arial"/>
                        </a:rPr>
                        <a:t>The risk for mild side effects was higher for Treatment B?</a:t>
                      </a:r>
                      <a:endParaRPr lang="en-CA" sz="1800" b="1" dirty="0">
                        <a:solidFill>
                          <a:schemeClr val="tx1"/>
                        </a:solidFill>
                        <a:effectLst/>
                        <a:latin typeface="Arial"/>
                        <a:cs typeface="Arial"/>
                      </a:endParaRPr>
                    </a:p>
                    <a:p>
                      <a:pPr marL="35560">
                        <a:lnSpc>
                          <a:spcPct val="120000"/>
                        </a:lnSpc>
                        <a:spcBef>
                          <a:spcPts val="200"/>
                        </a:spcBef>
                        <a:spcAft>
                          <a:spcPts val="100"/>
                        </a:spcAft>
                      </a:pPr>
                      <a:r>
                        <a:rPr lang="en-US" sz="1800" b="1" dirty="0">
                          <a:solidFill>
                            <a:schemeClr val="tx1"/>
                          </a:solidFill>
                          <a:effectLst/>
                          <a:latin typeface="Arial"/>
                          <a:cs typeface="Arial"/>
                        </a:rPr>
                        <a:t>Odds before switching to Treatment A, n (%)</a:t>
                      </a:r>
                      <a:r>
                        <a:rPr lang="en-US" sz="1800" b="1" baseline="30000" dirty="0">
                          <a:solidFill>
                            <a:schemeClr val="tx1"/>
                          </a:solidFill>
                          <a:effectLst/>
                          <a:latin typeface="Arial"/>
                          <a:cs typeface="Arial"/>
                        </a:rPr>
                        <a:t> b</a:t>
                      </a:r>
                      <a:endParaRPr lang="en-CA" sz="1800" b="1"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hMerge="1">
                  <a:txBody>
                    <a:bodyPr/>
                    <a:lstStyle/>
                    <a:p>
                      <a:endParaRPr lang="en-CA"/>
                    </a:p>
                  </a:txBody>
                  <a:tcPr>
                    <a:lnL w="12700" cmpd="sng">
                      <a:noFill/>
                    </a:lnL>
                    <a:lnT w="12700" cmpd="sng">
                      <a:noFill/>
                    </a:lnT>
                  </a:tcPr>
                </a:tc>
                <a:tc hMerge="1">
                  <a:txBody>
                    <a:bodyPr/>
                    <a:lstStyle/>
                    <a:p>
                      <a:endParaRPr lang="en-CA"/>
                    </a:p>
                  </a:txBody>
                  <a:tcPr>
                    <a:lnL w="12700" cmpd="sng">
                      <a:noFill/>
                    </a:lnL>
                    <a:lnT w="12700" cmpd="sng">
                      <a:noFill/>
                    </a:lnT>
                  </a:tcPr>
                </a:tc>
                <a:tc hMerge="1">
                  <a:txBody>
                    <a:bodyPr/>
                    <a:lstStyle/>
                    <a:p>
                      <a:pPr marL="35560">
                        <a:lnSpc>
                          <a:spcPct val="120000"/>
                        </a:lnSpc>
                        <a:spcBef>
                          <a:spcPts val="200"/>
                        </a:spcBef>
                        <a:spcAft>
                          <a:spcPts val="100"/>
                        </a:spcAft>
                      </a:pPr>
                      <a:endParaRPr lang="en-CA" sz="1800" b="1">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4013223575"/>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a:cs typeface="Arial"/>
                        </a:rPr>
                        <a:t>&lt; 5 in 10</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2 (20)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3 (30)</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5 (25)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1424387846"/>
                  </a:ext>
                </a:extLst>
              </a:tr>
              <a:tr h="401672">
                <a:tc>
                  <a:txBody>
                    <a:bodyPr/>
                    <a:lstStyle/>
                    <a:p>
                      <a:pPr marL="27432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 </a:t>
                      </a:r>
                      <a:r>
                        <a:rPr lang="en-US" sz="1800" b="0" dirty="0">
                          <a:solidFill>
                            <a:schemeClr val="tx1"/>
                          </a:solidFill>
                          <a:effectLst/>
                          <a:latin typeface="Arial"/>
                          <a:cs typeface="Arial"/>
                        </a:rPr>
                        <a:t>5 in 10</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a:cs typeface="Arial"/>
                        </a:rPr>
                        <a:t>8 (80)</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a:cs typeface="Arial"/>
                        </a:rPr>
                        <a:t>7 (70)</a:t>
                      </a:r>
                      <a:endParaRPr lang="en-CA" sz="1800" b="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a:cs typeface="Arial"/>
                        </a:rPr>
                        <a:t>15 (75)</a:t>
                      </a:r>
                      <a:endParaRPr lang="en-CA" sz="1800" dirty="0">
                        <a:solidFill>
                          <a:schemeClr val="tx1"/>
                        </a:solidFill>
                        <a:effectLst/>
                        <a:latin typeface="Arial"/>
                        <a:ea typeface="Times New Roman" panose="02020603050405020304" pitchFamily="18" charset="0"/>
                        <a:cs typeface="Arial"/>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185041386"/>
                  </a:ext>
                </a:extLst>
              </a:tr>
            </a:tbl>
          </a:graphicData>
        </a:graphic>
      </p:graphicFrame>
      <p:sp>
        <p:nvSpPr>
          <p:cNvPr id="57" name="Rectangle 2">
            <a:extLst>
              <a:ext uri="{FF2B5EF4-FFF2-40B4-BE49-F238E27FC236}">
                <a16:creationId xmlns:a16="http://schemas.microsoft.com/office/drawing/2014/main" id="{8B9211FF-901A-2867-F282-0B41C9D1F4B2}"/>
              </a:ext>
            </a:extLst>
          </p:cNvPr>
          <p:cNvSpPr>
            <a:spLocks noChangeArrowheads="1"/>
          </p:cNvSpPr>
          <p:nvPr/>
        </p:nvSpPr>
        <p:spPr bwMode="auto">
          <a:xfrm>
            <a:off x="21202614" y="15492674"/>
            <a:ext cx="8352407"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4300" algn="l"/>
              </a:tabLst>
              <a:defRPr>
                <a:solidFill>
                  <a:schemeClr val="tx1"/>
                </a:solidFill>
                <a:latin typeface="Arial" panose="020B0604020202020204" pitchFamily="34" charset="0"/>
              </a:defRPr>
            </a:lvl1pPr>
            <a:lvl2pPr eaLnBrk="0" fontAlgn="base" hangingPunct="0">
              <a:spcBef>
                <a:spcPct val="0"/>
              </a:spcBef>
              <a:spcAft>
                <a:spcPct val="0"/>
              </a:spcAft>
              <a:tabLst>
                <a:tab pos="114300" algn="l"/>
              </a:tabLst>
              <a:defRPr>
                <a:solidFill>
                  <a:schemeClr val="tx1"/>
                </a:solidFill>
                <a:latin typeface="Arial" panose="020B0604020202020204" pitchFamily="34" charset="0"/>
              </a:defRPr>
            </a:lvl2pPr>
            <a:lvl3pPr eaLnBrk="0" fontAlgn="base" hangingPunct="0">
              <a:spcBef>
                <a:spcPct val="0"/>
              </a:spcBef>
              <a:spcAft>
                <a:spcPct val="0"/>
              </a:spcAft>
              <a:tabLst>
                <a:tab pos="114300" algn="l"/>
              </a:tabLst>
              <a:defRPr>
                <a:solidFill>
                  <a:schemeClr val="tx1"/>
                </a:solidFill>
                <a:latin typeface="Arial" panose="020B0604020202020204" pitchFamily="34" charset="0"/>
              </a:defRPr>
            </a:lvl3pPr>
            <a:lvl4pPr eaLnBrk="0" fontAlgn="base" hangingPunct="0">
              <a:spcBef>
                <a:spcPct val="0"/>
              </a:spcBef>
              <a:spcAft>
                <a:spcPct val="0"/>
              </a:spcAft>
              <a:tabLst>
                <a:tab pos="114300" algn="l"/>
              </a:tabLst>
              <a:defRPr>
                <a:solidFill>
                  <a:schemeClr val="tx1"/>
                </a:solidFill>
                <a:latin typeface="Arial" panose="020B0604020202020204" pitchFamily="34" charset="0"/>
              </a:defRPr>
            </a:lvl4pPr>
            <a:lvl5pPr eaLnBrk="0" fontAlgn="base" hangingPunct="0">
              <a:spcBef>
                <a:spcPct val="0"/>
              </a:spcBef>
              <a:spcAft>
                <a:spcPct val="0"/>
              </a:spcAft>
              <a:tabLst>
                <a:tab pos="114300" algn="l"/>
              </a:tabLst>
              <a:defRPr>
                <a:solidFill>
                  <a:schemeClr val="tx1"/>
                </a:solidFill>
                <a:latin typeface="Arial" panose="020B0604020202020204" pitchFamily="34" charset="0"/>
              </a:defRPr>
            </a:lvl5pPr>
            <a:lvl6pPr eaLnBrk="0" fontAlgn="base" hangingPunct="0">
              <a:spcBef>
                <a:spcPct val="0"/>
              </a:spcBef>
              <a:spcAft>
                <a:spcPct val="0"/>
              </a:spcAft>
              <a:tabLst>
                <a:tab pos="114300" algn="l"/>
              </a:tabLst>
              <a:defRPr>
                <a:solidFill>
                  <a:schemeClr val="tx1"/>
                </a:solidFill>
                <a:latin typeface="Arial" panose="020B0604020202020204" pitchFamily="34" charset="0"/>
              </a:defRPr>
            </a:lvl6pPr>
            <a:lvl7pPr eaLnBrk="0" fontAlgn="base" hangingPunct="0">
              <a:spcBef>
                <a:spcPct val="0"/>
              </a:spcBef>
              <a:spcAft>
                <a:spcPct val="0"/>
              </a:spcAft>
              <a:tabLst>
                <a:tab pos="114300" algn="l"/>
              </a:tabLst>
              <a:defRPr>
                <a:solidFill>
                  <a:schemeClr val="tx1"/>
                </a:solidFill>
                <a:latin typeface="Arial" panose="020B0604020202020204" pitchFamily="34" charset="0"/>
              </a:defRPr>
            </a:lvl7pPr>
            <a:lvl8pPr eaLnBrk="0" fontAlgn="base" hangingPunct="0">
              <a:spcBef>
                <a:spcPct val="0"/>
              </a:spcBef>
              <a:spcAft>
                <a:spcPct val="0"/>
              </a:spcAft>
              <a:tabLst>
                <a:tab pos="114300" algn="l"/>
              </a:tabLst>
              <a:defRPr>
                <a:solidFill>
                  <a:schemeClr val="tx1"/>
                </a:solidFill>
                <a:latin typeface="Arial" panose="020B0604020202020204" pitchFamily="34" charset="0"/>
              </a:defRPr>
            </a:lvl8pPr>
            <a:lvl9pPr eaLnBrk="0" fontAlgn="base" hangingPunct="0">
              <a:spcBef>
                <a:spcPct val="0"/>
              </a:spcBef>
              <a:spcAft>
                <a:spcPct val="0"/>
              </a:spcAft>
              <a:tabLst>
                <a:tab pos="114300" algn="l"/>
              </a:tabLst>
              <a:defRPr>
                <a:solidFill>
                  <a:schemeClr val="tx1"/>
                </a:solidFill>
                <a:latin typeface="Arial" panose="020B0604020202020204" pitchFamily="34" charset="0"/>
              </a:defRPr>
            </a:lvl9pPr>
          </a:lstStyle>
          <a:p>
            <a:pPr defTabSz="914415"/>
            <a:r>
              <a:rPr lang="en-US" altLang="en-US" sz="1400" dirty="0">
                <a:ea typeface="Times New Roman" panose="02020603050405020304" pitchFamily="18" charset="0"/>
                <a:cs typeface="Arial" panose="020B0604020202020204" pitchFamily="34" charset="0"/>
              </a:rPr>
              <a:t>SD = standard deviation.</a:t>
            </a:r>
            <a:endParaRPr lang="en-CA" altLang="en-US" sz="1400" dirty="0">
              <a:cs typeface="Arial" panose="020B0604020202020204" pitchFamily="34" charset="0"/>
            </a:endParaRPr>
          </a:p>
          <a:p>
            <a:pPr defTabSz="914415"/>
            <a:r>
              <a:rPr lang="en-US" altLang="en-US" sz="1400" baseline="30000" dirty="0">
                <a:ea typeface="Times New Roman" panose="02020603050405020304" pitchFamily="18" charset="0"/>
                <a:cs typeface="Arial" panose="020B0604020202020204" pitchFamily="34" charset="0"/>
              </a:rPr>
              <a:t>a </a:t>
            </a:r>
            <a:r>
              <a:rPr lang="en-US" altLang="en-US" sz="1400" dirty="0">
                <a:ea typeface="Times New Roman" panose="02020603050405020304" pitchFamily="18" charset="0"/>
                <a:cs typeface="Arial" panose="020B0604020202020204" pitchFamily="34" charset="0"/>
              </a:rPr>
              <a:t>Multiple response question; percentages sum to greater than 100% per column.</a:t>
            </a:r>
            <a:br>
              <a:rPr lang="en-US" altLang="en-US" sz="1400" dirty="0">
                <a:ea typeface="Times New Roman" panose="02020603050405020304" pitchFamily="18" charset="0"/>
                <a:cs typeface="Arial" panose="020B0604020202020204" pitchFamily="34" charset="0"/>
              </a:rPr>
            </a:br>
            <a:r>
              <a:rPr lang="en-US" altLang="en-US" sz="1400" baseline="30000" dirty="0">
                <a:ea typeface="Times New Roman" panose="02020603050405020304" pitchFamily="18" charset="0"/>
                <a:cs typeface="Arial" panose="020B0604020202020204" pitchFamily="34" charset="0"/>
              </a:rPr>
              <a:t> b </a:t>
            </a:r>
            <a:r>
              <a:rPr lang="en-US" altLang="en-US" sz="1400" dirty="0">
                <a:ea typeface="Times New Roman" panose="02020603050405020304" pitchFamily="18" charset="0"/>
                <a:cs typeface="Arial" panose="020B0604020202020204" pitchFamily="34" charset="0"/>
              </a:rPr>
              <a:t>When 14 participants were asked about the specific side effects of headache, nausea, and dizziness, 9 participants reported that they were more likely to tolerate a headache; 5 participants reported that they were less likely to tolerate a headache.</a:t>
            </a:r>
            <a:endParaRPr lang="en-US" altLang="en-US" sz="1400" dirty="0">
              <a:cs typeface="Arial" panose="020B0604020202020204" pitchFamily="34" charset="0"/>
            </a:endParaRPr>
          </a:p>
        </p:txBody>
      </p:sp>
      <p:sp>
        <p:nvSpPr>
          <p:cNvPr id="69" name="Rectangle 68">
            <a:extLst>
              <a:ext uri="{FF2B5EF4-FFF2-40B4-BE49-F238E27FC236}">
                <a16:creationId xmlns:a16="http://schemas.microsoft.com/office/drawing/2014/main" id="{7A5F581B-6E51-AF5C-E1CD-A63495AFBC90}"/>
              </a:ext>
            </a:extLst>
          </p:cNvPr>
          <p:cNvSpPr/>
          <p:nvPr/>
        </p:nvSpPr>
        <p:spPr>
          <a:xfrm>
            <a:off x="21173112" y="6378477"/>
            <a:ext cx="8460000" cy="522958"/>
          </a:xfrm>
          <a:prstGeom prst="rect">
            <a:avLst/>
          </a:prstGeom>
          <a:solidFill>
            <a:srgbClr val="0C40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3295" tIns="31645" rIns="63295" bIns="31645" rtlCol="0" anchor="ctr"/>
          <a:lstStyle/>
          <a:p>
            <a:pPr marL="221560"/>
            <a:r>
              <a:rPr lang="en-CA" sz="2400" b="1"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Table 3. </a:t>
            </a:r>
            <a:r>
              <a:rPr lang="en-US" sz="2400" b="1"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rPr>
              <a:t>Responses to Trade-off Scenarios</a:t>
            </a:r>
            <a:endParaRPr lang="en-CA" sz="2400" b="1" baseline="30000" dirty="0">
              <a:solidFill>
                <a:schemeClr val="bg1"/>
              </a:solidFill>
              <a:effectLst>
                <a:outerShdw blurRad="38100" dist="38100" dir="2700000" algn="ctr" rotWithShape="0">
                  <a:srgbClr val="000000">
                    <a:alpha val="43000"/>
                  </a:srgbClr>
                </a:outerShdw>
              </a:effectLst>
              <a:latin typeface="Arial" panose="020B0604020202020204" pitchFamily="34" charset="0"/>
              <a:cs typeface="Arial" panose="020B0604020202020204" pitchFamily="34" charset="0"/>
            </a:endParaRPr>
          </a:p>
        </p:txBody>
      </p:sp>
      <p:sp>
        <p:nvSpPr>
          <p:cNvPr id="71" name="TextBox 70">
            <a:extLst>
              <a:ext uri="{FF2B5EF4-FFF2-40B4-BE49-F238E27FC236}">
                <a16:creationId xmlns:a16="http://schemas.microsoft.com/office/drawing/2014/main" id="{535104BA-08BA-8149-F199-CD11863F10C0}"/>
              </a:ext>
            </a:extLst>
          </p:cNvPr>
          <p:cNvSpPr txBox="1"/>
          <p:nvPr/>
        </p:nvSpPr>
        <p:spPr>
          <a:xfrm>
            <a:off x="11775682" y="16680824"/>
            <a:ext cx="9274846" cy="2008242"/>
          </a:xfrm>
          <a:prstGeom prst="rect">
            <a:avLst/>
          </a:prstGeom>
          <a:noFill/>
        </p:spPr>
        <p:txBody>
          <a:bodyPr wrap="square" lIns="91440" tIns="45720" rIns="91440" bIns="45720" anchor="t">
            <a:spAutoFit/>
          </a:bodyPr>
          <a:lstStyle/>
          <a:p>
            <a:pPr marL="137162" indent="-137162">
              <a:spcBef>
                <a:spcPts val="300"/>
              </a:spcBef>
              <a:spcAft>
                <a:spcPts val="200"/>
              </a:spcAft>
            </a:pPr>
            <a:r>
              <a:rPr lang="en-US" sz="1400" dirty="0">
                <a:latin typeface="Arial"/>
                <a:ea typeface="Times New Roman" panose="02020603050405020304" pitchFamily="18" charset="0"/>
                <a:cs typeface="Arial"/>
              </a:rPr>
              <a:t>LTPT = long-term prophylactic treatment; SD = standard deviation.</a:t>
            </a:r>
            <a:endParaRPr lang="en-CA" sz="1400" dirty="0">
              <a:latin typeface="Arial"/>
              <a:ea typeface="Times New Roman" panose="02020603050405020304" pitchFamily="18" charset="0"/>
              <a:cs typeface="Arial"/>
            </a:endParaRPr>
          </a:p>
          <a:p>
            <a:pPr>
              <a:spcBef>
                <a:spcPts val="300"/>
              </a:spcBef>
              <a:spcAft>
                <a:spcPts val="200"/>
              </a:spcAft>
            </a:pPr>
            <a:r>
              <a:rPr lang="en-US" sz="1400" baseline="30000" dirty="0">
                <a:latin typeface="Arial"/>
                <a:ea typeface="Times New Roman" panose="02020603050405020304" pitchFamily="18" charset="0"/>
                <a:cs typeface="Arial"/>
              </a:rPr>
              <a:t>a </a:t>
            </a:r>
            <a:r>
              <a:rPr lang="en-US" sz="1400" dirty="0">
                <a:latin typeface="Arial"/>
                <a:ea typeface="Times New Roman" panose="02020603050405020304" pitchFamily="18" charset="0"/>
                <a:cs typeface="Arial"/>
              </a:rPr>
              <a:t>While indicated for individuals aged 18 years and older, 1 adolescent (aged 15 years) reported recent first-time use of Firazyr for their on-demand treatment.</a:t>
            </a:r>
          </a:p>
          <a:p>
            <a:pPr>
              <a:spcBef>
                <a:spcPts val="300"/>
              </a:spcBef>
              <a:spcAft>
                <a:spcPts val="200"/>
              </a:spcAft>
            </a:pPr>
            <a:r>
              <a:rPr lang="en-US" sz="1400" baseline="30000" dirty="0">
                <a:latin typeface="Arial"/>
                <a:ea typeface="Times New Roman" panose="02020603050405020304" pitchFamily="18" charset="0"/>
                <a:cs typeface="Arial"/>
              </a:rPr>
              <a:t>b </a:t>
            </a:r>
            <a:r>
              <a:rPr lang="en-US" sz="1400" dirty="0">
                <a:latin typeface="Arial"/>
                <a:ea typeface="Times New Roman" panose="02020603050405020304" pitchFamily="18" charset="0"/>
                <a:cs typeface="Arial"/>
              </a:rPr>
              <a:t>One adult (Haegarda) and 3 adolescents (Haegarda, Orladeyo, Takhzyro) reported using their LTPT as an on-demand treatment for their most recent attack. At screening, these participants reported use of Firazyr (n = 1) and Berinert (n = 3) as their current on-demand treatment.</a:t>
            </a:r>
          </a:p>
          <a:p>
            <a:pPr>
              <a:spcBef>
                <a:spcPts val="300"/>
              </a:spcBef>
              <a:spcAft>
                <a:spcPts val="200"/>
              </a:spcAft>
            </a:pPr>
            <a:r>
              <a:rPr lang="en-US" sz="1400" baseline="30000" dirty="0">
                <a:latin typeface="Arial"/>
                <a:ea typeface="Times New Roman" panose="02020603050405020304" pitchFamily="18" charset="0"/>
                <a:cs typeface="Arial"/>
              </a:rPr>
              <a:t>c </a:t>
            </a:r>
            <a:r>
              <a:rPr lang="en-CA" sz="1400" dirty="0">
                <a:latin typeface="Arial"/>
                <a:ea typeface="Times New Roman" panose="02020603050405020304" pitchFamily="18" charset="0"/>
                <a:cs typeface="Arial"/>
              </a:rPr>
              <a:t>Although the sampling plan aimed to obtain half of each age group currently taking both on-demand treatment and LTPT and half taking only on-demand treatment, this was not able to be achieved in the adolescent cohort.</a:t>
            </a:r>
          </a:p>
        </p:txBody>
      </p:sp>
      <p:sp>
        <p:nvSpPr>
          <p:cNvPr id="27" name="Rectangle 26">
            <a:extLst>
              <a:ext uri="{FF2B5EF4-FFF2-40B4-BE49-F238E27FC236}">
                <a16:creationId xmlns:a16="http://schemas.microsoft.com/office/drawing/2014/main" id="{004B7EBA-30C8-EC06-F7A3-700DFB7D4D86}"/>
              </a:ext>
            </a:extLst>
          </p:cNvPr>
          <p:cNvSpPr/>
          <p:nvPr/>
        </p:nvSpPr>
        <p:spPr>
          <a:xfrm>
            <a:off x="767565" y="28376835"/>
            <a:ext cx="10234491" cy="791990"/>
          </a:xfrm>
          <a:prstGeom prst="rect">
            <a:avLst/>
          </a:prstGeom>
          <a:solidFill>
            <a:srgbClr val="E7F1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41592" tIns="20794" rIns="41592" bIns="20794" rtlCol="0" anchor="ctr"/>
          <a:lstStyle/>
          <a:p>
            <a:pPr marL="145587"/>
            <a:r>
              <a:rPr lang="en-CA" sz="2800" b="1" dirty="0">
                <a:solidFill>
                  <a:schemeClr val="tx1"/>
                </a:solidFill>
                <a:latin typeface="Arial" panose="020B0604020202020204" pitchFamily="34" charset="0"/>
                <a:cs typeface="Arial" panose="020B0604020202020204" pitchFamily="34" charset="0"/>
              </a:rPr>
              <a:t>Figure 1. </a:t>
            </a:r>
            <a:r>
              <a:rPr lang="en-US" sz="2800" b="1" dirty="0">
                <a:solidFill>
                  <a:schemeClr val="tx1"/>
                </a:solidFill>
                <a:latin typeface="Arial" panose="020B0604020202020204" pitchFamily="34" charset="0"/>
                <a:cs typeface="Arial" panose="020B0604020202020204" pitchFamily="34" charset="0"/>
              </a:rPr>
              <a:t>Hypothetical Trade-off Scenario</a:t>
            </a:r>
            <a:endParaRPr lang="en-CA" sz="2800" dirty="0">
              <a:solidFill>
                <a:schemeClr val="tx1"/>
              </a:solidFill>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A732F150-23E0-C2C6-F51C-03FA1B6FF902}"/>
              </a:ext>
            </a:extLst>
          </p:cNvPr>
          <p:cNvGraphicFramePr>
            <a:graphicFrameLocks noGrp="1"/>
          </p:cNvGraphicFramePr>
          <p:nvPr>
            <p:extLst>
              <p:ext uri="{D42A27DB-BD31-4B8C-83A1-F6EECF244321}">
                <p14:modId xmlns:p14="http://schemas.microsoft.com/office/powerpoint/2010/main" val="3112936817"/>
              </p:ext>
            </p:extLst>
          </p:nvPr>
        </p:nvGraphicFramePr>
        <p:xfrm>
          <a:off x="11744887" y="19326460"/>
          <a:ext cx="17803102" cy="9377641"/>
        </p:xfrm>
        <a:graphic>
          <a:graphicData uri="http://schemas.openxmlformats.org/drawingml/2006/table">
            <a:tbl>
              <a:tblPr firstRow="1" firstCol="1" lastRow="1" lastCol="1" bandRow="1" bandCol="1">
                <a:tableStyleId>{5C22544A-7EE6-4342-B048-85BDC9FD1C3A}</a:tableStyleId>
              </a:tblPr>
              <a:tblGrid>
                <a:gridCol w="5621384">
                  <a:extLst>
                    <a:ext uri="{9D8B030D-6E8A-4147-A177-3AD203B41FA5}">
                      <a16:colId xmlns:a16="http://schemas.microsoft.com/office/drawing/2014/main" val="2227123002"/>
                    </a:ext>
                  </a:extLst>
                </a:gridCol>
                <a:gridCol w="945484">
                  <a:extLst>
                    <a:ext uri="{9D8B030D-6E8A-4147-A177-3AD203B41FA5}">
                      <a16:colId xmlns:a16="http://schemas.microsoft.com/office/drawing/2014/main" val="3878220743"/>
                    </a:ext>
                  </a:extLst>
                </a:gridCol>
                <a:gridCol w="945484">
                  <a:extLst>
                    <a:ext uri="{9D8B030D-6E8A-4147-A177-3AD203B41FA5}">
                      <a16:colId xmlns:a16="http://schemas.microsoft.com/office/drawing/2014/main" val="3276081799"/>
                    </a:ext>
                  </a:extLst>
                </a:gridCol>
                <a:gridCol w="1155593">
                  <a:extLst>
                    <a:ext uri="{9D8B030D-6E8A-4147-A177-3AD203B41FA5}">
                      <a16:colId xmlns:a16="http://schemas.microsoft.com/office/drawing/2014/main" val="1986688222"/>
                    </a:ext>
                  </a:extLst>
                </a:gridCol>
                <a:gridCol w="1155593">
                  <a:extLst>
                    <a:ext uri="{9D8B030D-6E8A-4147-A177-3AD203B41FA5}">
                      <a16:colId xmlns:a16="http://schemas.microsoft.com/office/drawing/2014/main" val="1662568830"/>
                    </a:ext>
                  </a:extLst>
                </a:gridCol>
                <a:gridCol w="1050537">
                  <a:extLst>
                    <a:ext uri="{9D8B030D-6E8A-4147-A177-3AD203B41FA5}">
                      <a16:colId xmlns:a16="http://schemas.microsoft.com/office/drawing/2014/main" val="2001029082"/>
                    </a:ext>
                  </a:extLst>
                </a:gridCol>
                <a:gridCol w="1152589">
                  <a:extLst>
                    <a:ext uri="{9D8B030D-6E8A-4147-A177-3AD203B41FA5}">
                      <a16:colId xmlns:a16="http://schemas.microsoft.com/office/drawing/2014/main" val="1639752604"/>
                    </a:ext>
                  </a:extLst>
                </a:gridCol>
                <a:gridCol w="1152589">
                  <a:extLst>
                    <a:ext uri="{9D8B030D-6E8A-4147-A177-3AD203B41FA5}">
                      <a16:colId xmlns:a16="http://schemas.microsoft.com/office/drawing/2014/main" val="854756804"/>
                    </a:ext>
                  </a:extLst>
                </a:gridCol>
                <a:gridCol w="1152589">
                  <a:extLst>
                    <a:ext uri="{9D8B030D-6E8A-4147-A177-3AD203B41FA5}">
                      <a16:colId xmlns:a16="http://schemas.microsoft.com/office/drawing/2014/main" val="3059492840"/>
                    </a:ext>
                  </a:extLst>
                </a:gridCol>
                <a:gridCol w="1050537">
                  <a:extLst>
                    <a:ext uri="{9D8B030D-6E8A-4147-A177-3AD203B41FA5}">
                      <a16:colId xmlns:a16="http://schemas.microsoft.com/office/drawing/2014/main" val="802502194"/>
                    </a:ext>
                  </a:extLst>
                </a:gridCol>
                <a:gridCol w="1199331">
                  <a:extLst>
                    <a:ext uri="{9D8B030D-6E8A-4147-A177-3AD203B41FA5}">
                      <a16:colId xmlns:a16="http://schemas.microsoft.com/office/drawing/2014/main" val="1813377032"/>
                    </a:ext>
                  </a:extLst>
                </a:gridCol>
                <a:gridCol w="1221392">
                  <a:extLst>
                    <a:ext uri="{9D8B030D-6E8A-4147-A177-3AD203B41FA5}">
                      <a16:colId xmlns:a16="http://schemas.microsoft.com/office/drawing/2014/main" val="3120467555"/>
                    </a:ext>
                  </a:extLst>
                </a:gridCol>
              </a:tblGrid>
              <a:tr h="307171">
                <a:tc rowSpan="2">
                  <a:txBody>
                    <a:bodyPr/>
                    <a:lstStyle/>
                    <a:p>
                      <a:pP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Characteristic</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gridSpan="4">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Adolescents</a:t>
                      </a:r>
                      <a:r>
                        <a:rPr lang="en-US" sz="1800" baseline="30000" dirty="0">
                          <a:solidFill>
                            <a:schemeClr val="bg1"/>
                          </a:solidFill>
                          <a:effectLst/>
                          <a:latin typeface="Arial" panose="020B0604020202020204" pitchFamily="34" charset="0"/>
                          <a:cs typeface="Arial" panose="020B0604020202020204" pitchFamily="34" charset="0"/>
                        </a:rPr>
                        <a:t> b</a:t>
                      </a:r>
                      <a:r>
                        <a:rPr lang="en-US" sz="1800" dirty="0">
                          <a:solidFill>
                            <a:schemeClr val="bg1"/>
                          </a:solidFill>
                          <a:effectLst/>
                          <a:latin typeface="Arial" panose="020B0604020202020204" pitchFamily="34" charset="0"/>
                          <a:cs typeface="Arial" panose="020B0604020202020204" pitchFamily="34" charset="0"/>
                        </a:rPr>
                        <a:t>, n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tc gridSpan="3">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Adults</a:t>
                      </a:r>
                      <a:r>
                        <a:rPr lang="en-US" sz="1800" baseline="30000" dirty="0">
                          <a:solidFill>
                            <a:schemeClr val="bg1"/>
                          </a:solidFill>
                          <a:effectLst/>
                          <a:latin typeface="Arial" panose="020B0604020202020204" pitchFamily="34" charset="0"/>
                          <a:cs typeface="Arial" panose="020B0604020202020204" pitchFamily="34" charset="0"/>
                        </a:rPr>
                        <a:t> c</a:t>
                      </a:r>
                      <a:r>
                        <a:rPr lang="en-US" sz="1800" dirty="0">
                          <a:solidFill>
                            <a:schemeClr val="bg1"/>
                          </a:solidFill>
                          <a:effectLst/>
                          <a:latin typeface="Arial" panose="020B0604020202020204" pitchFamily="34" charset="0"/>
                          <a:cs typeface="Arial" panose="020B0604020202020204" pitchFamily="34" charset="0"/>
                        </a:rPr>
                        <a:t>, n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hMerge="1">
                  <a:txBody>
                    <a:bodyPr/>
                    <a:lstStyle/>
                    <a:p>
                      <a:endParaRPr lang="en-CA"/>
                    </a:p>
                  </a:txBody>
                  <a:tcPr/>
                </a:tc>
                <a:tc hMerge="1">
                  <a:txBody>
                    <a:bodyPr/>
                    <a:lstStyle/>
                    <a:p>
                      <a:endParaRPr lang="en-CA"/>
                    </a:p>
                  </a:txBody>
                  <a:tcPr/>
                </a:tc>
                <a:tc gridSpan="4">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Total, n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hMerge="1">
                  <a:txBody>
                    <a:bodyPr/>
                    <a:lstStyle/>
                    <a:p>
                      <a:endParaRPr lang="en-CA"/>
                    </a:p>
                  </a:txBody>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2075369294"/>
                  </a:ext>
                </a:extLst>
              </a:tr>
              <a:tr h="679117">
                <a:tc vMerge="1">
                  <a:txBody>
                    <a:bodyPr/>
                    <a:lstStyle/>
                    <a:p>
                      <a:endParaRPr lang="en-CA"/>
                    </a:p>
                  </a:txBody>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SCI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3)</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IVI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6)</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Pill</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1)</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Total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10)</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SCI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9)</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IVI</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1)</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Total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10)</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SCI</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12)</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IVI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7)</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Pill</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 (n = 1)</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tc>
                  <a:txBody>
                    <a:bodyPr/>
                    <a:lstStyle/>
                    <a:p>
                      <a:pPr algn="ctr">
                        <a:lnSpc>
                          <a:spcPct val="115000"/>
                        </a:lnSpc>
                        <a:spcBef>
                          <a:spcPts val="600"/>
                        </a:spcBef>
                        <a:spcAft>
                          <a:spcPts val="200"/>
                        </a:spcAft>
                      </a:pPr>
                      <a:r>
                        <a:rPr lang="en-US" sz="1800" dirty="0">
                          <a:solidFill>
                            <a:schemeClr val="bg1"/>
                          </a:solidFill>
                          <a:effectLst/>
                          <a:latin typeface="Arial" panose="020B0604020202020204" pitchFamily="34" charset="0"/>
                          <a:cs typeface="Arial" panose="020B0604020202020204" pitchFamily="34" charset="0"/>
                        </a:rPr>
                        <a:t>Total </a:t>
                      </a:r>
                      <a:br>
                        <a:rPr lang="en-US" sz="1800" dirty="0">
                          <a:solidFill>
                            <a:schemeClr val="bg1"/>
                          </a:solidFill>
                          <a:effectLst/>
                          <a:latin typeface="Arial" panose="020B0604020202020204" pitchFamily="34" charset="0"/>
                          <a:cs typeface="Arial" panose="020B0604020202020204" pitchFamily="34" charset="0"/>
                        </a:rPr>
                      </a:br>
                      <a:r>
                        <a:rPr lang="en-US" sz="1800" dirty="0">
                          <a:solidFill>
                            <a:schemeClr val="bg1"/>
                          </a:solidFill>
                          <a:effectLst/>
                          <a:latin typeface="Arial" panose="020B0604020202020204" pitchFamily="34" charset="0"/>
                          <a:cs typeface="Arial" panose="020B0604020202020204" pitchFamily="34" charset="0"/>
                        </a:rPr>
                        <a:t>(N = 20)</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nchor="b">
                    <a:solidFill>
                      <a:schemeClr val="accent1">
                        <a:lumMod val="50000"/>
                      </a:schemeClr>
                    </a:solidFill>
                  </a:tcPr>
                </a:tc>
                <a:extLst>
                  <a:ext uri="{0D108BD9-81ED-4DB2-BD59-A6C34878D82A}">
                    <a16:rowId xmlns:a16="http://schemas.microsoft.com/office/drawing/2014/main" val="3497374837"/>
                  </a:ext>
                </a:extLst>
              </a:tr>
              <a:tr h="318117">
                <a:tc>
                  <a:txBody>
                    <a:bodyPr/>
                    <a:lstStyle/>
                    <a:p>
                      <a:pP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Likes</a:t>
                      </a:r>
                      <a:r>
                        <a:rPr lang="en-US" sz="1800" b="1" baseline="30000" dirty="0">
                          <a:solidFill>
                            <a:schemeClr val="bg1"/>
                          </a:solidFill>
                          <a:effectLst/>
                          <a:latin typeface="Arial" panose="020B0604020202020204" pitchFamily="34" charset="0"/>
                          <a:cs typeface="Arial" panose="020B0604020202020204" pitchFamily="34" charset="0"/>
                        </a:rPr>
                        <a:t> d , </a:t>
                      </a:r>
                      <a:r>
                        <a:rPr lang="en-US" sz="1800" b="1" baseline="0" dirty="0">
                          <a:solidFill>
                            <a:schemeClr val="bg1"/>
                          </a:solidFill>
                          <a:effectLst/>
                          <a:latin typeface="Arial" panose="020B0604020202020204" pitchFamily="34" charset="0"/>
                          <a:cs typeface="Arial" panose="020B0604020202020204" pitchFamily="34" charset="0"/>
                        </a:rPr>
                        <a:t>n (%)</a:t>
                      </a:r>
                      <a:endParaRPr lang="en-CA" sz="2000" b="1" baseline="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 </a:t>
                      </a:r>
                      <a:endParaRPr lang="en-CA"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B w="12700" cap="flat" cmpd="sng" algn="ctr">
                      <a:no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24343539"/>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Effective/reliable; “it works”</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(67)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5 (50)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8 (89)</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8 (80)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8 (80)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(40)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13 (65)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912362749"/>
                  </a:ext>
                </a:extLst>
              </a:tr>
              <a:tr h="66839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Feeling of the medicine going in (emotional relief; mostly IV)</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(50)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(15)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1974920139"/>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Easy to inject (intravenous and subcutaneous)</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(11)</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585307012"/>
                  </a:ext>
                </a:extLst>
              </a:tr>
              <a:tr h="31811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Familiar/comfortable</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2577868850"/>
                  </a:ext>
                </a:extLst>
              </a:tr>
              <a:tr h="66839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Easy to constitute (e.g., referenced previous more cumbersome process)</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1288049610"/>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SCI (vs. IVI)</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(11)</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533419589"/>
                  </a:ext>
                </a:extLst>
              </a:tr>
              <a:tr h="31811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Cost (e.g.,” affordable”)</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(11)</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841773386"/>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Portable</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(22)</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(15)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F1C7"/>
                    </a:solidFill>
                  </a:tcPr>
                </a:tc>
                <a:extLst>
                  <a:ext uri="{0D108BD9-81ED-4DB2-BD59-A6C34878D82A}">
                    <a16:rowId xmlns:a16="http://schemas.microsoft.com/office/drawing/2014/main" val="2758632640"/>
                  </a:ext>
                </a:extLst>
              </a:tr>
              <a:tr h="318117">
                <a:tc>
                  <a:txBody>
                    <a:bodyPr/>
                    <a:lstStyle/>
                    <a:p>
                      <a:pPr>
                        <a:lnSpc>
                          <a:spcPct val="120000"/>
                        </a:lnSpc>
                        <a:spcBef>
                          <a:spcPts val="200"/>
                        </a:spcBef>
                        <a:spcAft>
                          <a:spcPts val="200"/>
                        </a:spcAft>
                      </a:pPr>
                      <a:r>
                        <a:rPr lang="en-US" sz="1800" b="1" dirty="0">
                          <a:solidFill>
                            <a:schemeClr val="bg1"/>
                          </a:solidFill>
                          <a:effectLst/>
                          <a:latin typeface="Arial" panose="020B0604020202020204" pitchFamily="34" charset="0"/>
                          <a:cs typeface="Arial" panose="020B0604020202020204" pitchFamily="34" charset="0"/>
                        </a:rPr>
                        <a:t>Dislikes</a:t>
                      </a:r>
                      <a:r>
                        <a:rPr lang="en-US" sz="1800" b="1" baseline="30000" dirty="0">
                          <a:solidFill>
                            <a:schemeClr val="bg1"/>
                          </a:solidFill>
                          <a:effectLst/>
                          <a:latin typeface="Arial" panose="020B0604020202020204" pitchFamily="34" charset="0"/>
                          <a:cs typeface="Arial" panose="020B0604020202020204" pitchFamily="34" charset="0"/>
                        </a:rPr>
                        <a:t> d </a:t>
                      </a:r>
                      <a:r>
                        <a:rPr lang="en-US" sz="1800" b="1" baseline="0" dirty="0">
                          <a:solidFill>
                            <a:schemeClr val="bg1"/>
                          </a:solidFill>
                          <a:effectLst/>
                          <a:latin typeface="Arial" panose="020B0604020202020204" pitchFamily="34" charset="0"/>
                          <a:cs typeface="Arial" panose="020B0604020202020204" pitchFamily="34" charset="0"/>
                        </a:rPr>
                        <a:t>, n (%)</a:t>
                      </a:r>
                      <a:endParaRPr lang="en-CA" sz="2000" b="1" baseline="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tc>
                  <a:txBody>
                    <a:bodyPr/>
                    <a:lstStyle/>
                    <a:p>
                      <a:pPr algn="ctr">
                        <a:lnSpc>
                          <a:spcPct val="120000"/>
                        </a:lnSpc>
                        <a:spcBef>
                          <a:spcPts val="200"/>
                        </a:spcBef>
                        <a:spcAft>
                          <a:spcPts val="200"/>
                        </a:spcAft>
                      </a:pPr>
                      <a:r>
                        <a:rPr lang="en-US" sz="1800" dirty="0">
                          <a:solidFill>
                            <a:schemeClr val="bg1"/>
                          </a:solidFill>
                          <a:effectLst/>
                          <a:latin typeface="Arial" panose="020B0604020202020204" pitchFamily="34" charset="0"/>
                          <a:cs typeface="Arial" panose="020B0604020202020204" pitchFamily="34" charset="0"/>
                        </a:rPr>
                        <a:t> </a:t>
                      </a:r>
                      <a:endParaRPr lang="en-CA"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081700311"/>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Painful/burning injection </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(50)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(40)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(40)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7 (35)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12781536"/>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Takes too long to work (efficacy)</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(40)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5 (25)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2470377882"/>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Cannot easily take with you (refrigeration and travel)</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(40)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4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1370754536"/>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Needles/injections (fear/avoidance)</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marL="137160" algn="ctr">
                        <a:lnSpc>
                          <a:spcPct val="120000"/>
                        </a:lnSpc>
                        <a:spcBef>
                          <a:spcPts val="200"/>
                        </a:spcBef>
                        <a:spcAft>
                          <a:spcPts val="1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(15)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801433969"/>
                  </a:ext>
                </a:extLst>
              </a:tr>
              <a:tr h="66839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Burden/hassle of administration (i.e., time commitment; refrigeration; preparation)</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(22)</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3 (30)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5 (25)</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874454542"/>
                  </a:ext>
                </a:extLst>
              </a:tr>
              <a:tr h="34538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Dependent on others for administration</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741005880"/>
                  </a:ext>
                </a:extLst>
              </a:tr>
              <a:tr h="1018679">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Body-weight sensitive (i.e., 1 participant was administered too low of a dose due to a recent weight gain)</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(11)</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917444634"/>
                  </a:ext>
                </a:extLst>
              </a:tr>
              <a:tr h="66839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Same infusion site (e.g., they would like to be able to inject in other places)</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(33)</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(17)</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(20)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1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dirty="0">
                          <a:solidFill>
                            <a:schemeClr val="tx1"/>
                          </a:solidFill>
                          <a:effectLst/>
                          <a:latin typeface="Arial" panose="020B0604020202020204" pitchFamily="34" charset="0"/>
                          <a:cs typeface="Arial" panose="020B0604020202020204" pitchFamily="34" charset="0"/>
                        </a:rPr>
                        <a:t>2 (10)</a:t>
                      </a:r>
                      <a:endParaRPr lang="en-CA" sz="2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4113120503"/>
                  </a:ext>
                </a:extLst>
              </a:tr>
              <a:tr h="318117">
                <a:tc>
                  <a:txBody>
                    <a:bodyPr/>
                    <a:lstStyle/>
                    <a:p>
                      <a:pPr marL="137160">
                        <a:lnSpc>
                          <a:spcPct val="120000"/>
                        </a:lnSpc>
                        <a:spcBef>
                          <a:spcPts val="200"/>
                        </a:spcBef>
                        <a:spcAft>
                          <a:spcPts val="100"/>
                        </a:spcAft>
                      </a:pPr>
                      <a:r>
                        <a:rPr lang="en-US" sz="1800" b="0" dirty="0">
                          <a:solidFill>
                            <a:schemeClr val="tx1"/>
                          </a:solidFill>
                          <a:effectLst/>
                          <a:latin typeface="Arial" panose="020B0604020202020204" pitchFamily="34" charset="0"/>
                          <a:cs typeface="Arial" panose="020B0604020202020204" pitchFamily="34" charset="0"/>
                        </a:rPr>
                        <a:t>High cost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1 (11)</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1 (10)</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1 (11)</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0" dirty="0">
                          <a:solidFill>
                            <a:schemeClr val="tx1"/>
                          </a:solidFill>
                          <a:effectLst/>
                          <a:latin typeface="Arial" panose="020B0604020202020204" pitchFamily="34" charset="0"/>
                          <a:cs typeface="Arial" panose="020B0604020202020204" pitchFamily="34" charset="0"/>
                        </a:rPr>
                        <a:t>—</a:t>
                      </a:r>
                      <a:endParaRPr lang="en-CA" sz="2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tc>
                  <a:txBody>
                    <a:bodyPr/>
                    <a:lstStyle/>
                    <a:p>
                      <a:pPr algn="ctr">
                        <a:lnSpc>
                          <a:spcPct val="120000"/>
                        </a:lnSpc>
                        <a:spcBef>
                          <a:spcPts val="200"/>
                        </a:spcBef>
                        <a:spcAft>
                          <a:spcPts val="200"/>
                        </a:spcAft>
                      </a:pPr>
                      <a:r>
                        <a:rPr lang="en-US" sz="1800" b="1" dirty="0">
                          <a:solidFill>
                            <a:schemeClr val="tx1"/>
                          </a:solidFill>
                          <a:effectLst/>
                          <a:latin typeface="Arial" panose="020B0604020202020204" pitchFamily="34" charset="0"/>
                          <a:cs typeface="Arial" panose="020B0604020202020204" pitchFamily="34" charset="0"/>
                        </a:rPr>
                        <a:t>1 (5)</a:t>
                      </a:r>
                      <a:endParaRPr lang="en-CA"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6830" marR="3683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6DCE5"/>
                    </a:solidFill>
                  </a:tcPr>
                </a:tc>
                <a:extLst>
                  <a:ext uri="{0D108BD9-81ED-4DB2-BD59-A6C34878D82A}">
                    <a16:rowId xmlns:a16="http://schemas.microsoft.com/office/drawing/2014/main" val="3088777299"/>
                  </a:ext>
                </a:extLst>
              </a:tr>
            </a:tbl>
          </a:graphicData>
        </a:graphic>
      </p:graphicFrame>
      <p:pic>
        <p:nvPicPr>
          <p:cNvPr id="3" name="Picture 2">
            <a:extLst>
              <a:ext uri="{FF2B5EF4-FFF2-40B4-BE49-F238E27FC236}">
                <a16:creationId xmlns:a16="http://schemas.microsoft.com/office/drawing/2014/main" id="{86FCBB31-3B2A-5792-94A9-8EF251219F93}"/>
              </a:ext>
            </a:extLst>
          </p:cNvPr>
          <p:cNvPicPr>
            <a:picLocks noChangeAspect="1"/>
          </p:cNvPicPr>
          <p:nvPr/>
        </p:nvPicPr>
        <p:blipFill>
          <a:blip r:embed="rId3"/>
          <a:stretch>
            <a:fillRect/>
          </a:stretch>
        </p:blipFill>
        <p:spPr>
          <a:xfrm>
            <a:off x="647956" y="29359945"/>
            <a:ext cx="10473708" cy="6520562"/>
          </a:xfrm>
          <a:prstGeom prst="rect">
            <a:avLst/>
          </a:prstGeom>
        </p:spPr>
      </p:pic>
    </p:spTree>
    <p:extLst>
      <p:ext uri="{BB962C8B-B14F-4D97-AF65-F5344CB8AC3E}">
        <p14:creationId xmlns:p14="http://schemas.microsoft.com/office/powerpoint/2010/main" val="4439359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1698</TotalTime>
  <Words>2578</Words>
  <Application>Microsoft Office PowerPoint</Application>
  <PresentationFormat>Custom</PresentationFormat>
  <Paragraphs>468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Verdana</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Ingram</dc:creator>
  <cp:lastModifiedBy>Vibha Desai</cp:lastModifiedBy>
  <cp:revision>39</cp:revision>
  <dcterms:created xsi:type="dcterms:W3CDTF">2023-03-24T19:27:42Z</dcterms:created>
  <dcterms:modified xsi:type="dcterms:W3CDTF">2023-04-29T10:41:26Z</dcterms:modified>
</cp:coreProperties>
</file>