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  <p:sldMasterId id="2147483690" r:id="rId5"/>
  </p:sldMasterIdLst>
  <p:notesMasterIdLst>
    <p:notesMasterId r:id="rId20"/>
  </p:notesMasterIdLst>
  <p:sldIdLst>
    <p:sldId id="2136" r:id="rId6"/>
    <p:sldId id="2153" r:id="rId7"/>
    <p:sldId id="2172" r:id="rId8"/>
    <p:sldId id="2160" r:id="rId9"/>
    <p:sldId id="2167" r:id="rId10"/>
    <p:sldId id="2163" r:id="rId11"/>
    <p:sldId id="2157" r:id="rId12"/>
    <p:sldId id="2146" r:id="rId13"/>
    <p:sldId id="2148" r:id="rId14"/>
    <p:sldId id="2169" r:id="rId15"/>
    <p:sldId id="2164" r:id="rId16"/>
    <p:sldId id="2173" r:id="rId17"/>
    <p:sldId id="2152" r:id="rId18"/>
    <p:sldId id="2127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0" userDrawn="1">
          <p15:clr>
            <a:srgbClr val="A4A3A4"/>
          </p15:clr>
        </p15:guide>
        <p15:guide id="2" pos="528" userDrawn="1">
          <p15:clr>
            <a:srgbClr val="A4A3A4"/>
          </p15:clr>
        </p15:guide>
        <p15:guide id="3" pos="5592" userDrawn="1">
          <p15:clr>
            <a:srgbClr val="A4A3A4"/>
          </p15:clr>
        </p15:guide>
        <p15:guide id="4" orient="horz" pos="2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69A734-E0B6-A30D-BF39-132D3FBCA5D9}" name="Michael Smith" initials="MS" userId="S::mds_kalvista.com#ext#@livekalvista.onmicrosoft.com::63b6dab9-6ca7-4832-9d2e-06fa76ad48ef" providerId="AD"/>
  <p188:author id="{1FBBC13A-4485-702D-FAB0-D143BFB52972}" name="Sally Hampton" initials="SH" userId="S::slh_kalvista.com#ext#@livekalvista.onmicrosoft.com::fce2be22-eab2-41c7-b162-89c30105380d" providerId="AD"/>
  <p188:author id="{9684CD56-AB17-BA56-0B30-D68465820CB1}" name="Syneos Health" initials="SH" userId="Syneos Health" providerId="None"/>
  <p188:author id="{3EB7D75D-C834-353E-F680-372BCC327C84}" name="Zara Melyan" initials="ZM" userId="S::zme@kalvista.com::da83860d-562b-4b2e-8b79-067fe68dbe1e" providerId="AD"/>
  <p188:author id="{16D8378D-969E-4F77-91F5-690459AF4043}" name="KSF" initials="KSF" userId="KSF" providerId="None"/>
  <p188:author id="{65A85993-B041-BDD2-A601-E9B677EE5A71}" name="Sandi Lusk" initials="SL" userId="Sandi Lusk" providerId="None"/>
  <p188:author id="{7FA571DB-5170-F64A-21C0-5083F45BD269}" name="Matthew S Iverson" initials="MSI" userId="Matthew S Iverson" providerId="None"/>
  <p188:author id="{FE69A5DE-D496-29F1-1360-805FA20F7E98}" name="Tendler, Laura" initials="TL" userId="S::laura.tendler@syneoshealth.com::92a5d778-2959-41c4-89e6-a265343aec7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BF2"/>
    <a:srgbClr val="FFFFFF"/>
    <a:srgbClr val="D9D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 autoAdjust="0"/>
    <p:restoredTop sz="79271" autoAdjust="0"/>
  </p:normalViewPr>
  <p:slideViewPr>
    <p:cSldViewPr snapToGrid="0" snapToObjects="1">
      <p:cViewPr varScale="1">
        <p:scale>
          <a:sx n="90" d="100"/>
          <a:sy n="90" d="100"/>
        </p:scale>
        <p:origin x="1176" y="58"/>
      </p:cViewPr>
      <p:guideLst>
        <p:guide orient="horz" pos="3180"/>
        <p:guide pos="528"/>
        <p:guide pos="5592"/>
        <p:guide orient="horz" pos="252"/>
      </p:guideLst>
    </p:cSldViewPr>
  </p:slideViewPr>
  <p:outlineViewPr>
    <p:cViewPr>
      <p:scale>
        <a:sx n="33" d="100"/>
        <a:sy n="33" d="100"/>
      </p:scale>
      <p:origin x="0" y="-4206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 showGuides="1">
      <p:cViewPr>
        <p:scale>
          <a:sx n="124" d="100"/>
          <a:sy n="124" d="100"/>
        </p:scale>
        <p:origin x="1896" y="-167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410A9-03AB-440D-B410-12522A15DC8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9CDAB-0C85-4D02-9E3D-3BF30069DE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9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36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just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cohort 1 receiving 600 mg sebetralstat q8h, the geometric mean PKa inhibition was &gt;90% for 6 hours, then 84% at 8 hours (before dose 2); at 16 hours (before dose 3), geometric mean inhibition was &gt;90%</a:t>
            </a:r>
          </a:p>
          <a:p>
            <a:pPr marL="171450" marR="0" lvl="0" indent="-171450" algn="just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dose 3, geometric mean inhibition was maintained at &gt;90% through 24 hours, then at &gt;80% through 28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07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69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454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479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227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B152E2-4A60-EAC6-8AA9-EFD1B0E5DB01}"/>
              </a:ext>
            </a:extLst>
          </p:cNvPr>
          <p:cNvSpPr/>
          <p:nvPr/>
        </p:nvSpPr>
        <p:spPr>
          <a:xfrm>
            <a:off x="876300" y="1705747"/>
            <a:ext cx="5090160" cy="6019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ECA266-2564-0076-DC61-CA9A2EC759A9}"/>
              </a:ext>
            </a:extLst>
          </p:cNvPr>
          <p:cNvSpPr/>
          <p:nvPr/>
        </p:nvSpPr>
        <p:spPr>
          <a:xfrm>
            <a:off x="6324600" y="1440180"/>
            <a:ext cx="2217420" cy="14173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Bork_AJM_2006.pdf/p267/col1/para2/ln2–col2/para1/ln1-2/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Longhurst/Lancet/2012/p474/col1/ para1/ln1-2,6-8,11-18/p475/Fig2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Banerji/NEJM/2017/pg717/Abstract/ Background/ln1-3;p718/col1/para1/ln1-8/col2/para1/ln1-3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4408DB8-B12C-9720-72FA-870301652485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5890260" y="2047161"/>
            <a:ext cx="434340" cy="1016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22855FA-9058-FE38-AF62-7F79CEDB4ECC}"/>
              </a:ext>
            </a:extLst>
          </p:cNvPr>
          <p:cNvSpPr/>
          <p:nvPr/>
        </p:nvSpPr>
        <p:spPr>
          <a:xfrm>
            <a:off x="876300" y="2262399"/>
            <a:ext cx="5090160" cy="3627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B53BAB-914D-8540-C5DC-9AE42090692B}"/>
              </a:ext>
            </a:extLst>
          </p:cNvPr>
          <p:cNvSpPr/>
          <p:nvPr/>
        </p:nvSpPr>
        <p:spPr>
          <a:xfrm>
            <a:off x="-1882140" y="2025412"/>
            <a:ext cx="2217420" cy="79549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Maurer/Allergy/2022/p1970/col2/para2/recommendation 10/ln1-3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Busse/J Allergy Clin Immunol Pract/2021/p135/Table 1/Section 3B/row 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2223517-0176-6243-4DD5-67F380D12CF6}"/>
              </a:ext>
            </a:extLst>
          </p:cNvPr>
          <p:cNvCxnSpPr>
            <a:cxnSpLocks/>
          </p:cNvCxnSpPr>
          <p:nvPr/>
        </p:nvCxnSpPr>
        <p:spPr>
          <a:xfrm flipV="1">
            <a:off x="335280" y="2423160"/>
            <a:ext cx="541020" cy="3040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37B1397-619A-EA7E-3C99-AB38AD9986E5}"/>
              </a:ext>
            </a:extLst>
          </p:cNvPr>
          <p:cNvSpPr/>
          <p:nvPr/>
        </p:nvSpPr>
        <p:spPr>
          <a:xfrm>
            <a:off x="876300" y="2643073"/>
            <a:ext cx="5090160" cy="3627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945843-00EE-BB8E-BB42-93E339D14581}"/>
              </a:ext>
            </a:extLst>
          </p:cNvPr>
          <p:cNvSpPr/>
          <p:nvPr/>
        </p:nvSpPr>
        <p:spPr>
          <a:xfrm>
            <a:off x="6324600" y="3030458"/>
            <a:ext cx="2217420" cy="79549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BERINERT_PI.pdf/pg2/col1/sect2/ln 1; /pg4/col1/6.3 Postmarketing Experience/ln4-6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Cinryze PI.pdf/p2/ln3p7/table 3/row: catheter site pain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9A38A7-CD83-B2B2-F07C-5983A61C6E5F}"/>
              </a:ext>
            </a:extLst>
          </p:cNvPr>
          <p:cNvCxnSpPr>
            <a:cxnSpLocks/>
          </p:cNvCxnSpPr>
          <p:nvPr/>
        </p:nvCxnSpPr>
        <p:spPr>
          <a:xfrm flipH="1" flipV="1">
            <a:off x="5924550" y="2847823"/>
            <a:ext cx="365760" cy="1826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2DA6F67-C67A-0C9E-01E3-E783AED32CE5}"/>
              </a:ext>
            </a:extLst>
          </p:cNvPr>
          <p:cNvSpPr/>
          <p:nvPr/>
        </p:nvSpPr>
        <p:spPr>
          <a:xfrm>
            <a:off x="858920" y="3030458"/>
            <a:ext cx="5107540" cy="540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795D9D-129F-73F8-1F71-1FD8ABDB3374}"/>
              </a:ext>
            </a:extLst>
          </p:cNvPr>
          <p:cNvSpPr/>
          <p:nvPr/>
        </p:nvSpPr>
        <p:spPr>
          <a:xfrm>
            <a:off x="-1882140" y="3117026"/>
            <a:ext cx="2217420" cy="238207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err="1">
                <a:solidFill>
                  <a:schemeClr val="tx1"/>
                </a:solidFill>
              </a:rPr>
              <a:t>Busse</a:t>
            </a:r>
            <a:r>
              <a:rPr lang="en-US" sz="800" dirty="0">
                <a:solidFill>
                  <a:schemeClr val="tx1"/>
                </a:solidFill>
              </a:rPr>
              <a:t>/J Allergy Clin Immunol Pract/2021/p138/col2/para4/ln1-2/p139/col1/para2/ln1-8/table III/p144/col2/para2/bullets 1/ln1-4/bullet 2/ln1-5/bullet 3/ln1-3</a:t>
            </a:r>
          </a:p>
          <a:p>
            <a:r>
              <a:rPr lang="en-US" sz="800" dirty="0">
                <a:solidFill>
                  <a:schemeClr val="tx1"/>
                </a:solidFill>
              </a:rPr>
              <a:t>STP: pdC1INH IV or anabolic androgen</a:t>
            </a:r>
          </a:p>
          <a:p>
            <a:r>
              <a:rPr lang="en-US" sz="800" dirty="0">
                <a:solidFill>
                  <a:schemeClr val="tx1"/>
                </a:solidFill>
              </a:rPr>
              <a:t>LTP: (1L) pdC1INH (IV; </a:t>
            </a:r>
            <a:r>
              <a:rPr lang="en-US" sz="800" dirty="0" err="1">
                <a:solidFill>
                  <a:schemeClr val="tx1"/>
                </a:solidFill>
              </a:rPr>
              <a:t>Cinryze</a:t>
            </a:r>
            <a:r>
              <a:rPr lang="en-US" sz="800" dirty="0">
                <a:solidFill>
                  <a:schemeClr val="tx1"/>
                </a:solidFill>
              </a:rPr>
              <a:t>), pdC1INH (SC; </a:t>
            </a:r>
            <a:r>
              <a:rPr lang="en-US" sz="800" dirty="0" err="1">
                <a:solidFill>
                  <a:schemeClr val="tx1"/>
                </a:solidFill>
              </a:rPr>
              <a:t>Haegarda</a:t>
            </a:r>
            <a:r>
              <a:rPr lang="en-US" sz="800" dirty="0">
                <a:solidFill>
                  <a:schemeClr val="tx1"/>
                </a:solidFill>
              </a:rPr>
              <a:t>), </a:t>
            </a:r>
            <a:r>
              <a:rPr lang="en-US" sz="800" dirty="0" err="1">
                <a:solidFill>
                  <a:schemeClr val="tx1"/>
                </a:solidFill>
              </a:rPr>
              <a:t>lanadelumab</a:t>
            </a:r>
            <a:r>
              <a:rPr lang="en-US" sz="800" dirty="0">
                <a:solidFill>
                  <a:schemeClr val="tx1"/>
                </a:solidFill>
              </a:rPr>
              <a:t>; (2L) anabolic androgens, antifibrinolytics </a:t>
            </a:r>
          </a:p>
          <a:p>
            <a:r>
              <a:rPr lang="en-US" sz="800" dirty="0">
                <a:solidFill>
                  <a:schemeClr val="tx1"/>
                </a:solidFill>
              </a:rPr>
              <a:t>On-demand: </a:t>
            </a:r>
            <a:r>
              <a:rPr lang="en-US" sz="800" dirty="0" err="1">
                <a:solidFill>
                  <a:schemeClr val="tx1"/>
                </a:solidFill>
              </a:rPr>
              <a:t>ecallantide</a:t>
            </a:r>
            <a:r>
              <a:rPr lang="en-US" sz="800" dirty="0">
                <a:solidFill>
                  <a:schemeClr val="tx1"/>
                </a:solidFill>
              </a:rPr>
              <a:t>, </a:t>
            </a:r>
            <a:r>
              <a:rPr lang="en-US" sz="800" dirty="0" err="1">
                <a:solidFill>
                  <a:schemeClr val="tx1"/>
                </a:solidFill>
              </a:rPr>
              <a:t>icatibant</a:t>
            </a:r>
            <a:r>
              <a:rPr lang="en-US" sz="800" dirty="0">
                <a:solidFill>
                  <a:schemeClr val="tx1"/>
                </a:solidFill>
              </a:rPr>
              <a:t>, plasma-derived </a:t>
            </a:r>
            <a:r>
              <a:rPr lang="en-US" sz="800" dirty="0" err="1">
                <a:solidFill>
                  <a:schemeClr val="tx1"/>
                </a:solidFill>
              </a:rPr>
              <a:t>nanofiltered</a:t>
            </a:r>
            <a:r>
              <a:rPr lang="en-US" sz="800" dirty="0">
                <a:solidFill>
                  <a:schemeClr val="tx1"/>
                </a:solidFill>
              </a:rPr>
              <a:t> C1INH, recombinant C1INH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Nanda/Ann Allergy Asthma Immunol/2014/p5/para2/ln1-4/para4/ln1-5/para5/ln1-2/p6/para2/ln6;8-15</a:t>
            </a:r>
          </a:p>
          <a:p>
            <a:r>
              <a:rPr lang="en-US" sz="800" dirty="0">
                <a:solidFill>
                  <a:schemeClr val="tx1"/>
                </a:solidFill>
              </a:rPr>
              <a:t>Data indicates low prescription rates and low adherence to guidelines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F53D61-527F-631B-BC03-76FE44C2AE15}"/>
              </a:ext>
            </a:extLst>
          </p:cNvPr>
          <p:cNvCxnSpPr>
            <a:stCxn id="12" idx="3"/>
          </p:cNvCxnSpPr>
          <p:nvPr/>
        </p:nvCxnSpPr>
        <p:spPr>
          <a:xfrm flipV="1">
            <a:off x="335280" y="3373395"/>
            <a:ext cx="523640" cy="934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106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8880F3-DDD7-AD5C-BDD4-D02E52FA6E96}"/>
              </a:ext>
            </a:extLst>
          </p:cNvPr>
          <p:cNvSpPr/>
          <p:nvPr/>
        </p:nvSpPr>
        <p:spPr>
          <a:xfrm>
            <a:off x="998220" y="2016998"/>
            <a:ext cx="5090160" cy="4823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8D7B36-9903-9314-9EE5-670B50DE9FF9}"/>
              </a:ext>
            </a:extLst>
          </p:cNvPr>
          <p:cNvSpPr/>
          <p:nvPr/>
        </p:nvSpPr>
        <p:spPr>
          <a:xfrm>
            <a:off x="6446520" y="1712912"/>
            <a:ext cx="2217420" cy="14036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dirty="0">
                <a:solidFill>
                  <a:schemeClr val="tx1"/>
                </a:solidFill>
              </a:rPr>
              <a:t>Aygoren-Pursun/Lancet/2023/p459/col2/para3/ln1-5/p460/col1/para2/ln1-2/p463/col1/para3/ln1-6/para4/ln1-6/col2/para2/ln1-7/p466/col1/para2/ln1-3/table 3</a:t>
            </a:r>
          </a:p>
          <a:p>
            <a:endParaRPr lang="es-E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Maetzel/J Allergy Clin Immunol/2022/p2041/col1/para1/ln13-20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721D9A5-D8B9-A796-B7EB-38E5238D5237}"/>
              </a:ext>
            </a:extLst>
          </p:cNvPr>
          <p:cNvCxnSpPr>
            <a:cxnSpLocks/>
          </p:cNvCxnSpPr>
          <p:nvPr/>
        </p:nvCxnSpPr>
        <p:spPr>
          <a:xfrm flipH="1">
            <a:off x="6096000" y="2220118"/>
            <a:ext cx="36576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21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07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42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E8FEE4-94CB-0618-7F80-559458C7CE92}"/>
              </a:ext>
            </a:extLst>
          </p:cNvPr>
          <p:cNvSpPr/>
          <p:nvPr/>
        </p:nvSpPr>
        <p:spPr>
          <a:xfrm>
            <a:off x="838200" y="1775817"/>
            <a:ext cx="2529840" cy="4823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B6C70F-2AE2-1F7A-724B-2D198BC3F0FE}"/>
              </a:ext>
            </a:extLst>
          </p:cNvPr>
          <p:cNvSpPr/>
          <p:nvPr/>
        </p:nvSpPr>
        <p:spPr>
          <a:xfrm>
            <a:off x="-1965960" y="1838642"/>
            <a:ext cx="2217420" cy="3368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dirty="0">
                <a:solidFill>
                  <a:schemeClr val="tx1"/>
                </a:solidFill>
              </a:rPr>
              <a:t>Maetzel/J Allergy Clin Immunol/2022/p2035/col1/para3/ln1-2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082E86-3699-19E2-08C8-74BB77049706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51460" y="2007076"/>
            <a:ext cx="586740" cy="99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480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2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9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erson, standing&#10;&#10;Description automatically generated">
            <a:extLst>
              <a:ext uri="{FF2B5EF4-FFF2-40B4-BE49-F238E27FC236}">
                <a16:creationId xmlns:a16="http://schemas.microsoft.com/office/drawing/2014/main" id="{13164B37-1854-6373-77BA-5E9115FCAF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32"/>
          <a:stretch/>
        </p:blipFill>
        <p:spPr>
          <a:xfrm>
            <a:off x="-5" y="0"/>
            <a:ext cx="9221495" cy="5143500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D94D25A4-8E20-1803-9F28-685A197747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0868" y="2309906"/>
            <a:ext cx="6852925" cy="1624647"/>
          </a:xfrm>
          <a:prstGeom prst="rect">
            <a:avLst/>
          </a:prstGeom>
        </p:spPr>
        <p:txBody>
          <a:bodyPr anchor="b"/>
          <a:lstStyle>
            <a:lvl1pPr algn="r" defTabSz="449252" eaLnBrk="1" hangingPunct="1">
              <a:lnSpc>
                <a:spcPct val="90000"/>
              </a:lnSpc>
              <a:buClr>
                <a:srgbClr val="46829E"/>
              </a:buClr>
              <a:tabLst>
                <a:tab pos="0" algn="l"/>
                <a:tab pos="914378" algn="l"/>
                <a:tab pos="1828754" algn="l"/>
                <a:tab pos="2743132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5" algn="l"/>
                <a:tab pos="9143771" algn="l"/>
                <a:tab pos="10058149" algn="l"/>
              </a:tabLst>
              <a:defRPr sz="36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1E29248-14C5-989C-17F4-7C77A4E22B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41271" y="4092889"/>
            <a:ext cx="5032522" cy="46576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sz="1800" b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A5BD9A-5B2D-338F-1C78-63A9BDBD2A4B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2291644" y="4036153"/>
            <a:ext cx="685235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276F6E01-1634-76B8-932F-51748CE6F587}"/>
              </a:ext>
            </a:extLst>
          </p:cNvPr>
          <p:cNvGrpSpPr/>
          <p:nvPr userDrawn="1"/>
        </p:nvGrpSpPr>
        <p:grpSpPr>
          <a:xfrm>
            <a:off x="0" y="1"/>
            <a:ext cx="3785616" cy="4233672"/>
            <a:chOff x="0" y="1"/>
            <a:chExt cx="3785616" cy="4233672"/>
          </a:xfrm>
        </p:grpSpPr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3EAD8FCB-6DA9-4494-4EF2-5CEE69AE030A}"/>
                </a:ext>
              </a:extLst>
            </p:cNvPr>
            <p:cNvSpPr/>
            <p:nvPr userDrawn="1"/>
          </p:nvSpPr>
          <p:spPr bwMode="auto">
            <a:xfrm rot="5400000">
              <a:off x="-224028" y="224029"/>
              <a:ext cx="4233672" cy="3785616"/>
            </a:xfrm>
            <a:prstGeom prst="rt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ＭＳ Ｐゴシック" charset="0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0A0088E-42F8-B15F-8F42-FF8C135562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4429" y="303940"/>
              <a:ext cx="1376439" cy="1389888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D6E8B-A733-A438-A7B8-E3C97D925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333" y="4935342"/>
            <a:ext cx="1563031" cy="121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95606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704302CB-792A-4A41-9593-78A616A89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FB5DD85-C6AF-4F5A-AAB7-F30C7A5F540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6900" y="1074149"/>
            <a:ext cx="8580875" cy="379080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E1ED-3333-4FA6-81CA-E7844D768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2114" y="4832051"/>
            <a:ext cx="391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AA964E7-20FB-4331-BEA5-40D6F309B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333" y="4935342"/>
            <a:ext cx="1563031" cy="121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CONFIDENTIAL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72FE163-535F-206F-6C3D-30488F780F6A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-5760" y="953106"/>
            <a:ext cx="887353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121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543387D8-496A-325B-E244-8141B13F4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B1DAEB5-20F2-1A54-6F3A-5A2AA0E89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2114" y="4832051"/>
            <a:ext cx="391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E34C1EB0-0A8E-C999-A01C-6A2E7744A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333" y="4935342"/>
            <a:ext cx="1563031" cy="121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CONFIDENTIAL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A4E2D4-1380-6F21-7B88-6ECEBA537FF9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-5760" y="953106"/>
            <a:ext cx="887353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3074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132BFD2-43E0-01B8-E5BF-6D2C73081C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7A9EBE9-54F4-5F8A-2874-24EEF75CFFAF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59DD827-A65F-475C-B39D-929800A56A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90088" y="1871773"/>
            <a:ext cx="4937218" cy="1338788"/>
          </a:xfrm>
        </p:spPr>
        <p:txBody>
          <a:bodyPr anchor="b"/>
          <a:lstStyle>
            <a:lvl1pPr algn="l" defTabSz="449252" eaLnBrk="1" hangingPunct="1">
              <a:lnSpc>
                <a:spcPct val="90000"/>
              </a:lnSpc>
              <a:buClr>
                <a:srgbClr val="46829E"/>
              </a:buClr>
              <a:tabLst>
                <a:tab pos="0" algn="l"/>
                <a:tab pos="914378" algn="l"/>
                <a:tab pos="1828754" algn="l"/>
                <a:tab pos="2743132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5" algn="l"/>
                <a:tab pos="9143771" algn="l"/>
                <a:tab pos="10058149" algn="l"/>
              </a:tabLst>
              <a:defRPr sz="36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BC238E7B-C1E0-4669-99FD-F6ADA22BA1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90088" y="3363611"/>
            <a:ext cx="4937218" cy="465766"/>
          </a:xfrm>
        </p:spPr>
        <p:txBody>
          <a:bodyPr anchor="t"/>
          <a:lstStyle>
            <a:lvl1pPr marL="0" indent="0" algn="l">
              <a:lnSpc>
                <a:spcPct val="100000"/>
              </a:lnSpc>
              <a:buFontTx/>
              <a:buNone/>
              <a:defRPr sz="1800" b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/>
              <a:t>Click to edit Master subtitle style</a:t>
            </a:r>
            <a:endParaRPr lang="en-GB" noProof="0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075172CC-9EB5-15BB-4E0C-138B3F89B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333" y="4935342"/>
            <a:ext cx="1563031" cy="121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CONFIDENTIAL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C0475A-9578-7A02-BE60-14E8A00148EB}"/>
              </a:ext>
            </a:extLst>
          </p:cNvPr>
          <p:cNvGrpSpPr/>
          <p:nvPr userDrawn="1"/>
        </p:nvGrpSpPr>
        <p:grpSpPr>
          <a:xfrm>
            <a:off x="0" y="1"/>
            <a:ext cx="3785616" cy="4233672"/>
            <a:chOff x="0" y="1"/>
            <a:chExt cx="3785616" cy="4233672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9157C50D-5FBC-B6BF-5897-BC66BD7F85EA}"/>
                </a:ext>
              </a:extLst>
            </p:cNvPr>
            <p:cNvSpPr/>
            <p:nvPr userDrawn="1"/>
          </p:nvSpPr>
          <p:spPr bwMode="auto">
            <a:xfrm rot="5400000">
              <a:off x="-224028" y="224029"/>
              <a:ext cx="4233672" cy="3785616"/>
            </a:xfrm>
            <a:prstGeom prst="rtTriangle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ＭＳ Ｐゴシック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BC1968C-632A-31E3-1BFE-CA1C3FA33C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1206" y="352314"/>
              <a:ext cx="1379631" cy="13888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279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543387D8-496A-325B-E244-8141B13F4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1" y="184065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B1DAEB5-20F2-1A54-6F3A-5A2AA0E89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2114" y="4832052"/>
            <a:ext cx="391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E34C1EB0-0A8E-C999-A01C-6A2E7744A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334" y="4935343"/>
            <a:ext cx="1563031" cy="121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CONFIDENTIAL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A4E2D4-1380-6F21-7B88-6ECEBA537FF9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-5759" y="953106"/>
            <a:ext cx="887353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299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A63F57B4-15A2-2267-EC22-D64A71EB3534}"/>
              </a:ext>
            </a:extLst>
          </p:cNvPr>
          <p:cNvSpPr/>
          <p:nvPr userDrawn="1"/>
        </p:nvSpPr>
        <p:spPr bwMode="auto">
          <a:xfrm rot="16200000">
            <a:off x="8501543" y="4521360"/>
            <a:ext cx="678578" cy="606335"/>
          </a:xfrm>
          <a:prstGeom prst="rtTriangl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A8B4EC7F-8EF7-49CB-A784-6846B7495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096E23B-8AB7-41FC-B68E-39B7A7455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080" y="983409"/>
            <a:ext cx="8580875" cy="37820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14FCC40-131B-4577-AE56-C1F8FE0EE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1976" y="4801907"/>
            <a:ext cx="52975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0E4924B-1DE6-4EC9-D24D-019C90EC42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3295" y="244524"/>
            <a:ext cx="484480" cy="48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2" r:id="rId2"/>
    <p:sldLayoutId id="2147483683" r:id="rId3"/>
    <p:sldLayoutId id="2147483689" r:id="rId4"/>
  </p:sldLayoutIdLst>
  <p:hf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sz="2400" b="0" baseline="0">
          <a:solidFill>
            <a:schemeClr val="tx2"/>
          </a:solidFill>
          <a:latin typeface="Arial" charset="0"/>
          <a:ea typeface="Arial" charset="0"/>
          <a:cs typeface="Arial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233363" indent="-233363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800" b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57200" indent="-223838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Font typeface="Arial" panose="020B0604020202020204" pitchFamily="34" charset="0"/>
        <a:buChar char="‒"/>
        <a:defRPr sz="1600" b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90563" indent="-233363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914400" indent="-223838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Font typeface="Arial" panose="020B0604020202020204" pitchFamily="34" charset="0"/>
        <a:buChar char="‒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147763" indent="-233363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A63F57B4-15A2-2267-EC22-D64A71EB3534}"/>
              </a:ext>
            </a:extLst>
          </p:cNvPr>
          <p:cNvSpPr/>
          <p:nvPr userDrawn="1"/>
        </p:nvSpPr>
        <p:spPr bwMode="auto">
          <a:xfrm rot="16200000">
            <a:off x="8501544" y="4521361"/>
            <a:ext cx="678578" cy="606335"/>
          </a:xfrm>
          <a:prstGeom prst="rtTriangl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A8B4EC7F-8EF7-49CB-A784-6846B7495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1" y="184065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096E23B-8AB7-41FC-B68E-39B7A7455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081" y="983409"/>
            <a:ext cx="8580875" cy="37820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14FCC40-131B-4577-AE56-C1F8FE0EE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1977" y="4801908"/>
            <a:ext cx="52975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0E4924B-1DE6-4EC9-D24D-019C90EC42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3296" y="244524"/>
            <a:ext cx="484480" cy="48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6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sz="2400" b="0" baseline="0">
          <a:solidFill>
            <a:schemeClr val="tx2"/>
          </a:solidFill>
          <a:latin typeface="Arial" charset="0"/>
          <a:ea typeface="Arial" charset="0"/>
          <a:cs typeface="Arial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5pPr>
      <a:lvl6pPr marL="457189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6pPr>
      <a:lvl7pPr marL="914378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7pPr>
      <a:lvl8pPr marL="1371566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8pPr>
      <a:lvl9pPr marL="1828754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233357" indent="-233357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800" b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57189" indent="-223832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Font typeface="Arial" panose="020B0604020202020204" pitchFamily="34" charset="0"/>
        <a:buChar char="‒"/>
        <a:defRPr sz="1600" b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90546" indent="-233357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914378" indent="-223832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Font typeface="Arial" panose="020B0604020202020204" pitchFamily="34" charset="0"/>
        <a:buChar char="‒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147734" indent="-233357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537" indent="-228594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6pPr>
      <a:lvl7pPr marL="2971726" indent="-228594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7pPr>
      <a:lvl8pPr marL="3428915" indent="-228594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8pPr>
      <a:lvl9pPr marL="3886103" indent="-228594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9">
          <p15:clr>
            <a:srgbClr val="F26B43"/>
          </p15:clr>
        </p15:guide>
        <p15:guide id="2" orient="horz" pos="31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7B3963-C9E7-BC5B-82DC-16AABDFA40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Rationale for the Short-term Prophylaxis Regimen With Sebetralstat in KONFIDENT-S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B96A144-D45C-BCEF-004F-EB884E53A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240" y="4092888"/>
            <a:ext cx="6372553" cy="722951"/>
          </a:xfrm>
        </p:spPr>
        <p:txBody>
          <a:bodyPr/>
          <a:lstStyle/>
          <a:p>
            <a:r>
              <a:rPr lang="en-US" sz="1400" dirty="0"/>
              <a:t>Matthew Iverson, Edward Duckworth, Erik Hansen, Sally L. Hampton, </a:t>
            </a:r>
            <a:br>
              <a:rPr lang="en-US" sz="1400" dirty="0"/>
            </a:br>
            <a:r>
              <a:rPr lang="en-US" sz="1400" b="1" u="sng" dirty="0"/>
              <a:t>Michael D. Smith</a:t>
            </a:r>
            <a:r>
              <a:rPr lang="en-US" sz="1400" dirty="0"/>
              <a:t>, Paul K. Audhya, Christopher M. Yea</a:t>
            </a:r>
          </a:p>
          <a:p>
            <a:r>
              <a:rPr lang="en-US" sz="1050" dirty="0"/>
              <a:t>KalVista Pharmaceuticals, Salisbury, UK, and Cambridge, MA, US</a:t>
            </a:r>
            <a:endParaRPr lang="en-US" sz="1400" dirty="0"/>
          </a:p>
        </p:txBody>
      </p:sp>
      <p:sp>
        <p:nvSpPr>
          <p:cNvPr id="2" name="Subtitle 5">
            <a:extLst>
              <a:ext uri="{FF2B5EF4-FFF2-40B4-BE49-F238E27FC236}">
                <a16:creationId xmlns:a16="http://schemas.microsoft.com/office/drawing/2014/main" id="{7878E3FB-E431-A383-B16F-23BD3B3B9302}"/>
              </a:ext>
            </a:extLst>
          </p:cNvPr>
          <p:cNvSpPr txBox="1">
            <a:spLocks/>
          </p:cNvSpPr>
          <p:nvPr/>
        </p:nvSpPr>
        <p:spPr>
          <a:xfrm>
            <a:off x="4290060" y="584845"/>
            <a:ext cx="4587240" cy="46576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 sz="1800" b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-223838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‒"/>
              <a:defRPr sz="16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690563" indent="-233363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Char char="•"/>
              <a:defRPr sz="14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914400" indent="-223838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147763" indent="-233363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Char char="•"/>
              <a:defRPr sz="14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6pPr>
            <a:lvl7pPr marL="29718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7pPr>
            <a:lvl8pPr marL="34290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8pPr>
            <a:lvl9pPr marL="38862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9pPr>
          </a:lstStyle>
          <a:p>
            <a:pPr defTabSz="914400"/>
            <a:r>
              <a:rPr lang="en-US" sz="1100" kern="0" dirty="0"/>
              <a:t>13th C1 Inhibitor Deficiency and Angioedema Workshop, 4-7 May 2023 Budapest, Hungary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499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Rectangle: Rounded Corners 728">
            <a:extLst>
              <a:ext uri="{FF2B5EF4-FFF2-40B4-BE49-F238E27FC236}">
                <a16:creationId xmlns:a16="http://schemas.microsoft.com/office/drawing/2014/main" id="{C444E008-A889-B448-383E-E6D340688680}"/>
              </a:ext>
            </a:extLst>
          </p:cNvPr>
          <p:cNvSpPr/>
          <p:nvPr/>
        </p:nvSpPr>
        <p:spPr bwMode="auto">
          <a:xfrm>
            <a:off x="1229826" y="1234760"/>
            <a:ext cx="6684349" cy="3012308"/>
          </a:xfrm>
          <a:prstGeom prst="roundRect">
            <a:avLst>
              <a:gd name="adj" fmla="val 3674"/>
            </a:avLst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81" y="184064"/>
            <a:ext cx="7940546" cy="678578"/>
          </a:xfrm>
        </p:spPr>
        <p:txBody>
          <a:bodyPr/>
          <a:lstStyle/>
          <a:p>
            <a:r>
              <a:rPr lang="en-US" sz="1850" dirty="0"/>
              <a:t>Geometric Mean PKa Inhibition Was </a:t>
            </a:r>
            <a:r>
              <a:rPr lang="en-US" sz="18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&gt;90% Through 24 Hours and Then &gt;80% Through 28 Hours After 3 Doses of Sebetralstat in Cohort 1 (q8h)</a:t>
            </a:r>
            <a:endParaRPr lang="en-US" sz="185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213B94A-19F6-28A3-A905-B97DABD5F8F1}"/>
              </a:ext>
            </a:extLst>
          </p:cNvPr>
          <p:cNvSpPr/>
          <p:nvPr/>
        </p:nvSpPr>
        <p:spPr bwMode="auto">
          <a:xfrm>
            <a:off x="1229825" y="4328020"/>
            <a:ext cx="6684350" cy="5996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Sebetralstat plasma concentration (blue, geometric mean ± SD) and inhibition of PKa activity as a percentage of the activity in predose samples (green, geometric mean ± SD) in the q8h cohort (cohort 1, linear scale)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2E398F-633A-6D97-3660-B870ED9F420B}"/>
              </a:ext>
            </a:extLst>
          </p:cNvPr>
          <p:cNvSpPr txBox="1"/>
          <p:nvPr/>
        </p:nvSpPr>
        <p:spPr>
          <a:xfrm>
            <a:off x="335667" y="4911041"/>
            <a:ext cx="8472666" cy="225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PKa, plasma kallikrein activity; q8h, every 8 hours.</a:t>
            </a:r>
          </a:p>
        </p:txBody>
      </p:sp>
      <p:sp>
        <p:nvSpPr>
          <p:cNvPr id="685" name="object 9">
            <a:extLst>
              <a:ext uri="{FF2B5EF4-FFF2-40B4-BE49-F238E27FC236}">
                <a16:creationId xmlns:a16="http://schemas.microsoft.com/office/drawing/2014/main" id="{7559FE4E-5525-A61E-F473-72850C3AADB3}"/>
              </a:ext>
            </a:extLst>
          </p:cNvPr>
          <p:cNvSpPr txBox="1"/>
          <p:nvPr/>
        </p:nvSpPr>
        <p:spPr>
          <a:xfrm>
            <a:off x="6848016" y="1270040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2" name="bg object 16">
            <a:extLst>
              <a:ext uri="{FF2B5EF4-FFF2-40B4-BE49-F238E27FC236}">
                <a16:creationId xmlns:a16="http://schemas.microsoft.com/office/drawing/2014/main" id="{C599211E-60F3-5AB5-888C-3FEE1C1DF9C7}"/>
              </a:ext>
            </a:extLst>
          </p:cNvPr>
          <p:cNvSpPr/>
          <p:nvPr/>
        </p:nvSpPr>
        <p:spPr>
          <a:xfrm>
            <a:off x="2403681" y="3602130"/>
            <a:ext cx="1115302" cy="59425"/>
          </a:xfrm>
          <a:custGeom>
            <a:avLst/>
            <a:gdLst/>
            <a:ahLst/>
            <a:cxnLst/>
            <a:rect l="l" t="t" r="r" b="b"/>
            <a:pathLst>
              <a:path w="1887220" h="128270">
                <a:moveTo>
                  <a:pt x="1373124" y="45719"/>
                </a:moveTo>
                <a:lnTo>
                  <a:pt x="1373124" y="128015"/>
                </a:lnTo>
              </a:path>
              <a:path w="1887220" h="128270">
                <a:moveTo>
                  <a:pt x="1374648" y="45719"/>
                </a:moveTo>
                <a:lnTo>
                  <a:pt x="1374648" y="92963"/>
                </a:lnTo>
              </a:path>
              <a:path w="1887220" h="128270">
                <a:moveTo>
                  <a:pt x="920496" y="45719"/>
                </a:moveTo>
                <a:lnTo>
                  <a:pt x="920496" y="128015"/>
                </a:lnTo>
              </a:path>
              <a:path w="1887220" h="128270">
                <a:moveTo>
                  <a:pt x="693420" y="45719"/>
                </a:moveTo>
                <a:lnTo>
                  <a:pt x="693420" y="128015"/>
                </a:lnTo>
              </a:path>
              <a:path w="1887220" h="128270">
                <a:moveTo>
                  <a:pt x="693420" y="45719"/>
                </a:moveTo>
                <a:lnTo>
                  <a:pt x="693420" y="92963"/>
                </a:lnTo>
              </a:path>
              <a:path w="1887220" h="128270">
                <a:moveTo>
                  <a:pt x="466344" y="45719"/>
                </a:moveTo>
                <a:lnTo>
                  <a:pt x="466344" y="128015"/>
                </a:lnTo>
              </a:path>
              <a:path w="1887220" h="128270">
                <a:moveTo>
                  <a:pt x="467868" y="45719"/>
                </a:moveTo>
                <a:lnTo>
                  <a:pt x="467868" y="92963"/>
                </a:lnTo>
              </a:path>
              <a:path w="1887220" h="128270">
                <a:moveTo>
                  <a:pt x="239268" y="45719"/>
                </a:moveTo>
                <a:lnTo>
                  <a:pt x="239268" y="128015"/>
                </a:lnTo>
              </a:path>
              <a:path w="1887220" h="128270">
                <a:moveTo>
                  <a:pt x="240792" y="45719"/>
                </a:moveTo>
                <a:lnTo>
                  <a:pt x="240792" y="92963"/>
                </a:lnTo>
              </a:path>
              <a:path w="1887220" h="128270">
                <a:moveTo>
                  <a:pt x="1600200" y="45719"/>
                </a:moveTo>
                <a:lnTo>
                  <a:pt x="1600200" y="92963"/>
                </a:lnTo>
              </a:path>
              <a:path w="1887220" h="128270">
                <a:moveTo>
                  <a:pt x="1147572" y="45719"/>
                </a:moveTo>
                <a:lnTo>
                  <a:pt x="1147572" y="92963"/>
                </a:lnTo>
              </a:path>
              <a:path w="1887220" h="128270">
                <a:moveTo>
                  <a:pt x="13715" y="45719"/>
                </a:moveTo>
                <a:lnTo>
                  <a:pt x="13715" y="128015"/>
                </a:lnTo>
              </a:path>
              <a:path w="1887220" h="128270">
                <a:moveTo>
                  <a:pt x="1886712" y="0"/>
                </a:moveTo>
                <a:lnTo>
                  <a:pt x="1795272" y="91439"/>
                </a:lnTo>
              </a:path>
              <a:path w="1887220" h="128270">
                <a:moveTo>
                  <a:pt x="0" y="45719"/>
                </a:moveTo>
                <a:lnTo>
                  <a:pt x="1840992" y="45719"/>
                </a:lnTo>
              </a:path>
            </a:pathLst>
          </a:custGeom>
          <a:ln w="274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" name="bg object 17">
            <a:extLst>
              <a:ext uri="{FF2B5EF4-FFF2-40B4-BE49-F238E27FC236}">
                <a16:creationId xmlns:a16="http://schemas.microsoft.com/office/drawing/2014/main" id="{7FBA4AC8-AB59-BE10-C506-332AB6162695}"/>
              </a:ext>
            </a:extLst>
          </p:cNvPr>
          <p:cNvSpPr/>
          <p:nvPr/>
        </p:nvSpPr>
        <p:spPr>
          <a:xfrm>
            <a:off x="2363152" y="1332210"/>
            <a:ext cx="48785" cy="2297574"/>
          </a:xfrm>
          <a:custGeom>
            <a:avLst/>
            <a:gdLst/>
            <a:ahLst/>
            <a:cxnLst/>
            <a:rect l="l" t="t" r="r" b="b"/>
            <a:pathLst>
              <a:path w="82550" h="4959350">
                <a:moveTo>
                  <a:pt x="82295" y="4945380"/>
                </a:moveTo>
                <a:lnTo>
                  <a:pt x="0" y="4945380"/>
                </a:lnTo>
              </a:path>
              <a:path w="82550" h="4959350">
                <a:moveTo>
                  <a:pt x="82295" y="323088"/>
                </a:moveTo>
                <a:lnTo>
                  <a:pt x="35051" y="323088"/>
                </a:lnTo>
              </a:path>
              <a:path w="82550" h="4959350">
                <a:moveTo>
                  <a:pt x="82295" y="493775"/>
                </a:moveTo>
                <a:lnTo>
                  <a:pt x="35051" y="493775"/>
                </a:lnTo>
              </a:path>
              <a:path w="82550" h="4959350">
                <a:moveTo>
                  <a:pt x="82295" y="665988"/>
                </a:moveTo>
                <a:lnTo>
                  <a:pt x="35051" y="665988"/>
                </a:lnTo>
              </a:path>
              <a:path w="82550" h="4959350">
                <a:moveTo>
                  <a:pt x="82295" y="1007363"/>
                </a:moveTo>
                <a:lnTo>
                  <a:pt x="35051" y="1007363"/>
                </a:lnTo>
              </a:path>
              <a:path w="82550" h="4959350">
                <a:moveTo>
                  <a:pt x="82295" y="1178052"/>
                </a:moveTo>
                <a:lnTo>
                  <a:pt x="35051" y="1178052"/>
                </a:lnTo>
              </a:path>
              <a:path w="82550" h="4959350">
                <a:moveTo>
                  <a:pt x="82295" y="1350264"/>
                </a:moveTo>
                <a:lnTo>
                  <a:pt x="35051" y="1350264"/>
                </a:lnTo>
              </a:path>
              <a:path w="82550" h="4959350">
                <a:moveTo>
                  <a:pt x="82295" y="1693164"/>
                </a:moveTo>
                <a:lnTo>
                  <a:pt x="35051" y="1693164"/>
                </a:lnTo>
              </a:path>
              <a:path w="82550" h="4959350">
                <a:moveTo>
                  <a:pt x="82295" y="1863852"/>
                </a:moveTo>
                <a:lnTo>
                  <a:pt x="35051" y="1863852"/>
                </a:lnTo>
              </a:path>
              <a:path w="82550" h="4959350">
                <a:moveTo>
                  <a:pt x="82295" y="2036064"/>
                </a:moveTo>
                <a:lnTo>
                  <a:pt x="35051" y="2036064"/>
                </a:lnTo>
              </a:path>
              <a:path w="82550" h="4959350">
                <a:moveTo>
                  <a:pt x="82295" y="2377440"/>
                </a:moveTo>
                <a:lnTo>
                  <a:pt x="35051" y="2377440"/>
                </a:lnTo>
              </a:path>
              <a:path w="82550" h="4959350">
                <a:moveTo>
                  <a:pt x="82295" y="2548128"/>
                </a:moveTo>
                <a:lnTo>
                  <a:pt x="35051" y="2548128"/>
                </a:lnTo>
              </a:path>
              <a:path w="82550" h="4959350">
                <a:moveTo>
                  <a:pt x="82295" y="2720340"/>
                </a:moveTo>
                <a:lnTo>
                  <a:pt x="35051" y="2720340"/>
                </a:lnTo>
              </a:path>
              <a:path w="82550" h="4959350">
                <a:moveTo>
                  <a:pt x="82295" y="3063240"/>
                </a:moveTo>
                <a:lnTo>
                  <a:pt x="35051" y="3063240"/>
                </a:lnTo>
              </a:path>
              <a:path w="82550" h="4959350">
                <a:moveTo>
                  <a:pt x="82295" y="3233928"/>
                </a:moveTo>
                <a:lnTo>
                  <a:pt x="35051" y="3233928"/>
                </a:lnTo>
              </a:path>
              <a:path w="82550" h="4959350">
                <a:moveTo>
                  <a:pt x="82295" y="3406140"/>
                </a:moveTo>
                <a:lnTo>
                  <a:pt x="35051" y="3406140"/>
                </a:lnTo>
              </a:path>
              <a:path w="82550" h="4959350">
                <a:moveTo>
                  <a:pt x="82295" y="3747516"/>
                </a:moveTo>
                <a:lnTo>
                  <a:pt x="35051" y="3747516"/>
                </a:lnTo>
              </a:path>
              <a:path w="82550" h="4959350">
                <a:moveTo>
                  <a:pt x="82295" y="3918204"/>
                </a:moveTo>
                <a:lnTo>
                  <a:pt x="35051" y="3918204"/>
                </a:lnTo>
              </a:path>
              <a:path w="82550" h="4959350">
                <a:moveTo>
                  <a:pt x="82295" y="4090416"/>
                </a:moveTo>
                <a:lnTo>
                  <a:pt x="35051" y="4090416"/>
                </a:lnTo>
              </a:path>
              <a:path w="82550" h="4959350">
                <a:moveTo>
                  <a:pt x="82295" y="4431792"/>
                </a:moveTo>
                <a:lnTo>
                  <a:pt x="35051" y="4431792"/>
                </a:lnTo>
              </a:path>
              <a:path w="82550" h="4959350">
                <a:moveTo>
                  <a:pt x="82295" y="4602480"/>
                </a:moveTo>
                <a:lnTo>
                  <a:pt x="35051" y="4602480"/>
                </a:lnTo>
              </a:path>
              <a:path w="82550" h="4959350">
                <a:moveTo>
                  <a:pt x="82295" y="4774692"/>
                </a:moveTo>
                <a:lnTo>
                  <a:pt x="35051" y="4774692"/>
                </a:lnTo>
              </a:path>
              <a:path w="82550" h="4959350">
                <a:moveTo>
                  <a:pt x="82295" y="150875"/>
                </a:moveTo>
                <a:lnTo>
                  <a:pt x="0" y="150875"/>
                </a:lnTo>
              </a:path>
              <a:path w="82550" h="4959350">
                <a:moveTo>
                  <a:pt x="82295" y="836676"/>
                </a:moveTo>
                <a:lnTo>
                  <a:pt x="0" y="836676"/>
                </a:lnTo>
              </a:path>
              <a:path w="82550" h="4959350">
                <a:moveTo>
                  <a:pt x="82295" y="1520952"/>
                </a:moveTo>
                <a:lnTo>
                  <a:pt x="0" y="1520952"/>
                </a:lnTo>
              </a:path>
              <a:path w="82550" h="4959350">
                <a:moveTo>
                  <a:pt x="82295" y="2206752"/>
                </a:moveTo>
                <a:lnTo>
                  <a:pt x="0" y="2206752"/>
                </a:lnTo>
              </a:path>
              <a:path w="82550" h="4959350">
                <a:moveTo>
                  <a:pt x="82295" y="2891028"/>
                </a:moveTo>
                <a:lnTo>
                  <a:pt x="0" y="2891028"/>
                </a:lnTo>
              </a:path>
              <a:path w="82550" h="4959350">
                <a:moveTo>
                  <a:pt x="82295" y="3576828"/>
                </a:moveTo>
                <a:lnTo>
                  <a:pt x="0" y="3576828"/>
                </a:lnTo>
              </a:path>
              <a:path w="82550" h="4959350">
                <a:moveTo>
                  <a:pt x="82295" y="4261104"/>
                </a:moveTo>
                <a:lnTo>
                  <a:pt x="0" y="4261104"/>
                </a:lnTo>
              </a:path>
              <a:path w="82550" h="4959350">
                <a:moveTo>
                  <a:pt x="82295" y="4959096"/>
                </a:moveTo>
                <a:lnTo>
                  <a:pt x="82295" y="0"/>
                </a:lnTo>
              </a:path>
            </a:pathLst>
          </a:custGeom>
          <a:ln w="274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4" name="object 2">
            <a:extLst>
              <a:ext uri="{FF2B5EF4-FFF2-40B4-BE49-F238E27FC236}">
                <a16:creationId xmlns:a16="http://schemas.microsoft.com/office/drawing/2014/main" id="{524ADD97-CD4A-B75A-7075-A8C2A754D2C8}"/>
              </a:ext>
            </a:extLst>
          </p:cNvPr>
          <p:cNvSpPr txBox="1"/>
          <p:nvPr/>
        </p:nvSpPr>
        <p:spPr>
          <a:xfrm>
            <a:off x="2200977" y="3557123"/>
            <a:ext cx="100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5" name="object 3">
            <a:extLst>
              <a:ext uri="{FF2B5EF4-FFF2-40B4-BE49-F238E27FC236}">
                <a16:creationId xmlns:a16="http://schemas.microsoft.com/office/drawing/2014/main" id="{E8F68AB4-D031-03E3-9EAB-9EC4BBC7D38A}"/>
              </a:ext>
            </a:extLst>
          </p:cNvPr>
          <p:cNvSpPr txBox="1"/>
          <p:nvPr/>
        </p:nvSpPr>
        <p:spPr>
          <a:xfrm>
            <a:off x="1944394" y="3240078"/>
            <a:ext cx="35763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6" name="object 4">
            <a:extLst>
              <a:ext uri="{FF2B5EF4-FFF2-40B4-BE49-F238E27FC236}">
                <a16:creationId xmlns:a16="http://schemas.microsoft.com/office/drawing/2014/main" id="{7CC96CEF-D8A8-21D4-0A85-D07005391DC1}"/>
              </a:ext>
            </a:extLst>
          </p:cNvPr>
          <p:cNvSpPr txBox="1"/>
          <p:nvPr/>
        </p:nvSpPr>
        <p:spPr>
          <a:xfrm>
            <a:off x="1944394" y="2923154"/>
            <a:ext cx="35763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7" name="object 5">
            <a:extLst>
              <a:ext uri="{FF2B5EF4-FFF2-40B4-BE49-F238E27FC236}">
                <a16:creationId xmlns:a16="http://schemas.microsoft.com/office/drawing/2014/main" id="{CDBA71FD-F92C-2920-516A-3D2EF5F89467}"/>
              </a:ext>
            </a:extLst>
          </p:cNvPr>
          <p:cNvSpPr txBox="1"/>
          <p:nvPr/>
        </p:nvSpPr>
        <p:spPr>
          <a:xfrm>
            <a:off x="1944394" y="2605385"/>
            <a:ext cx="35763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8" name="object 6">
            <a:extLst>
              <a:ext uri="{FF2B5EF4-FFF2-40B4-BE49-F238E27FC236}">
                <a16:creationId xmlns:a16="http://schemas.microsoft.com/office/drawing/2014/main" id="{44FFFE3B-0FBE-4E3B-5D80-7852F560455D}"/>
              </a:ext>
            </a:extLst>
          </p:cNvPr>
          <p:cNvSpPr txBox="1"/>
          <p:nvPr/>
        </p:nvSpPr>
        <p:spPr>
          <a:xfrm>
            <a:off x="1857840" y="2288461"/>
            <a:ext cx="44319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9" name="object 7">
            <a:extLst>
              <a:ext uri="{FF2B5EF4-FFF2-40B4-BE49-F238E27FC236}">
                <a16:creationId xmlns:a16="http://schemas.microsoft.com/office/drawing/2014/main" id="{FB5F8D4B-C30D-667A-27B1-3E2B9B9AF116}"/>
              </a:ext>
            </a:extLst>
          </p:cNvPr>
          <p:cNvSpPr txBox="1"/>
          <p:nvPr/>
        </p:nvSpPr>
        <p:spPr>
          <a:xfrm>
            <a:off x="1857840" y="1970692"/>
            <a:ext cx="44319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0" name="object 8">
            <a:extLst>
              <a:ext uri="{FF2B5EF4-FFF2-40B4-BE49-F238E27FC236}">
                <a16:creationId xmlns:a16="http://schemas.microsoft.com/office/drawing/2014/main" id="{6ACB4916-8231-294D-3336-EFF1BD5D351C}"/>
              </a:ext>
            </a:extLst>
          </p:cNvPr>
          <p:cNvSpPr txBox="1"/>
          <p:nvPr/>
        </p:nvSpPr>
        <p:spPr>
          <a:xfrm>
            <a:off x="1857840" y="1653768"/>
            <a:ext cx="44319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1" name="object 9">
            <a:extLst>
              <a:ext uri="{FF2B5EF4-FFF2-40B4-BE49-F238E27FC236}">
                <a16:creationId xmlns:a16="http://schemas.microsoft.com/office/drawing/2014/main" id="{2A35CD60-3228-8775-DD90-0938FB75F456}"/>
              </a:ext>
            </a:extLst>
          </p:cNvPr>
          <p:cNvSpPr txBox="1"/>
          <p:nvPr/>
        </p:nvSpPr>
        <p:spPr>
          <a:xfrm>
            <a:off x="1857840" y="1336119"/>
            <a:ext cx="44319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2" name="object 11">
            <a:extLst>
              <a:ext uri="{FF2B5EF4-FFF2-40B4-BE49-F238E27FC236}">
                <a16:creationId xmlns:a16="http://schemas.microsoft.com/office/drawing/2014/main" id="{20F568CC-E7FC-2426-589C-F4DF9D6781C9}"/>
              </a:ext>
            </a:extLst>
          </p:cNvPr>
          <p:cNvGrpSpPr/>
          <p:nvPr/>
        </p:nvGrpSpPr>
        <p:grpSpPr>
          <a:xfrm>
            <a:off x="6774374" y="1325738"/>
            <a:ext cx="65296" cy="2310518"/>
            <a:chOff x="9631239" y="710686"/>
            <a:chExt cx="110489" cy="4987290"/>
          </a:xfrm>
        </p:grpSpPr>
        <p:sp>
          <p:nvSpPr>
            <p:cNvPr id="718" name="object 12">
              <a:extLst>
                <a:ext uri="{FF2B5EF4-FFF2-40B4-BE49-F238E27FC236}">
                  <a16:creationId xmlns:a16="http://schemas.microsoft.com/office/drawing/2014/main" id="{E1C63E7E-8759-6A5F-D966-AB39074BA55A}"/>
                </a:ext>
              </a:extLst>
            </p:cNvPr>
            <p:cNvSpPr/>
            <p:nvPr/>
          </p:nvSpPr>
          <p:spPr>
            <a:xfrm>
              <a:off x="9645209" y="4191756"/>
              <a:ext cx="82550" cy="1478280"/>
            </a:xfrm>
            <a:custGeom>
              <a:avLst/>
              <a:gdLst/>
              <a:ahLst/>
              <a:cxnLst/>
              <a:rect l="l" t="t" r="r" b="b"/>
              <a:pathLst>
                <a:path w="82550" h="1478279">
                  <a:moveTo>
                    <a:pt x="0" y="245363"/>
                  </a:moveTo>
                  <a:lnTo>
                    <a:pt x="47244" y="245363"/>
                  </a:lnTo>
                </a:path>
                <a:path w="82550" h="1478279">
                  <a:moveTo>
                    <a:pt x="0" y="739139"/>
                  </a:moveTo>
                  <a:lnTo>
                    <a:pt x="47244" y="739139"/>
                  </a:lnTo>
                </a:path>
                <a:path w="82550" h="1478279">
                  <a:moveTo>
                    <a:pt x="0" y="1231391"/>
                  </a:moveTo>
                  <a:lnTo>
                    <a:pt x="47244" y="1231391"/>
                  </a:lnTo>
                </a:path>
                <a:path w="82550" h="1478279">
                  <a:moveTo>
                    <a:pt x="0" y="0"/>
                  </a:moveTo>
                  <a:lnTo>
                    <a:pt x="82296" y="0"/>
                  </a:lnTo>
                </a:path>
                <a:path w="82550" h="1478279">
                  <a:moveTo>
                    <a:pt x="0" y="492251"/>
                  </a:moveTo>
                  <a:lnTo>
                    <a:pt x="82296" y="492251"/>
                  </a:lnTo>
                </a:path>
                <a:path w="82550" h="1478279">
                  <a:moveTo>
                    <a:pt x="0" y="986027"/>
                  </a:moveTo>
                  <a:lnTo>
                    <a:pt x="82296" y="986027"/>
                  </a:lnTo>
                </a:path>
                <a:path w="82550" h="1478279">
                  <a:moveTo>
                    <a:pt x="0" y="1478279"/>
                  </a:moveTo>
                  <a:lnTo>
                    <a:pt x="82296" y="1478279"/>
                  </a:lnTo>
                </a:path>
              </a:pathLst>
            </a:custGeom>
            <a:ln w="274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9" name="object 13">
              <a:extLst>
                <a:ext uri="{FF2B5EF4-FFF2-40B4-BE49-F238E27FC236}">
                  <a16:creationId xmlns:a16="http://schemas.microsoft.com/office/drawing/2014/main" id="{07C8E809-AF9D-B4EE-7C08-A51A105ABDC3}"/>
                </a:ext>
              </a:extLst>
            </p:cNvPr>
            <p:cNvSpPr/>
            <p:nvPr/>
          </p:nvSpPr>
          <p:spPr>
            <a:xfrm>
              <a:off x="9645209" y="4031741"/>
              <a:ext cx="0" cy="1652270"/>
            </a:xfrm>
            <a:custGeom>
              <a:avLst/>
              <a:gdLst/>
              <a:ahLst/>
              <a:cxnLst/>
              <a:rect l="l" t="t" r="r" b="b"/>
              <a:pathLst>
                <a:path h="1652270">
                  <a:moveTo>
                    <a:pt x="0" y="0"/>
                  </a:moveTo>
                  <a:lnTo>
                    <a:pt x="0" y="1652010"/>
                  </a:lnTo>
                </a:path>
              </a:pathLst>
            </a:custGeom>
            <a:ln w="274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0" name="object 14">
              <a:extLst>
                <a:ext uri="{FF2B5EF4-FFF2-40B4-BE49-F238E27FC236}">
                  <a16:creationId xmlns:a16="http://schemas.microsoft.com/office/drawing/2014/main" id="{A3185D93-B518-A176-190C-2DEDBD741D71}"/>
                </a:ext>
              </a:extLst>
            </p:cNvPr>
            <p:cNvSpPr/>
            <p:nvPr/>
          </p:nvSpPr>
          <p:spPr>
            <a:xfrm>
              <a:off x="9645209" y="985260"/>
              <a:ext cx="47625" cy="2466340"/>
            </a:xfrm>
            <a:custGeom>
              <a:avLst/>
              <a:gdLst/>
              <a:ahLst/>
              <a:cxnLst/>
              <a:rect l="l" t="t" r="r" b="b"/>
              <a:pathLst>
                <a:path w="47625" h="2466340">
                  <a:moveTo>
                    <a:pt x="0" y="0"/>
                  </a:moveTo>
                  <a:lnTo>
                    <a:pt x="47244" y="0"/>
                  </a:lnTo>
                </a:path>
                <a:path w="47625" h="2466340">
                  <a:moveTo>
                    <a:pt x="0" y="493776"/>
                  </a:moveTo>
                  <a:lnTo>
                    <a:pt x="47244" y="493776"/>
                  </a:lnTo>
                </a:path>
                <a:path w="47625" h="2466340">
                  <a:moveTo>
                    <a:pt x="0" y="986028"/>
                  </a:moveTo>
                  <a:lnTo>
                    <a:pt x="47244" y="986028"/>
                  </a:lnTo>
                </a:path>
                <a:path w="47625" h="2466340">
                  <a:moveTo>
                    <a:pt x="0" y="1479804"/>
                  </a:moveTo>
                  <a:lnTo>
                    <a:pt x="47244" y="1479804"/>
                  </a:lnTo>
                </a:path>
                <a:path w="47625" h="2466340">
                  <a:moveTo>
                    <a:pt x="0" y="1972056"/>
                  </a:moveTo>
                  <a:lnTo>
                    <a:pt x="47244" y="1972056"/>
                  </a:lnTo>
                </a:path>
                <a:path w="47625" h="2466340">
                  <a:moveTo>
                    <a:pt x="0" y="2465832"/>
                  </a:moveTo>
                  <a:lnTo>
                    <a:pt x="47244" y="2465832"/>
                  </a:lnTo>
                </a:path>
              </a:pathLst>
            </a:custGeom>
            <a:ln w="274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1" name="object 15">
              <a:extLst>
                <a:ext uri="{FF2B5EF4-FFF2-40B4-BE49-F238E27FC236}">
                  <a16:creationId xmlns:a16="http://schemas.microsoft.com/office/drawing/2014/main" id="{1D08FCFB-BAEB-085B-FD57-CE713C4A9E53}"/>
                </a:ext>
              </a:extLst>
            </p:cNvPr>
            <p:cNvSpPr/>
            <p:nvPr/>
          </p:nvSpPr>
          <p:spPr>
            <a:xfrm>
              <a:off x="9645209" y="3943347"/>
              <a:ext cx="47625" cy="13970"/>
            </a:xfrm>
            <a:custGeom>
              <a:avLst/>
              <a:gdLst/>
              <a:ahLst/>
              <a:cxnLst/>
              <a:rect l="l" t="t" r="r" b="b"/>
              <a:pathLst>
                <a:path w="47625" h="13970">
                  <a:moveTo>
                    <a:pt x="0" y="13715"/>
                  </a:moveTo>
                  <a:lnTo>
                    <a:pt x="47244" y="13715"/>
                  </a:lnTo>
                </a:path>
                <a:path w="47625" h="13970">
                  <a:moveTo>
                    <a:pt x="0" y="0"/>
                  </a:moveTo>
                  <a:lnTo>
                    <a:pt x="47244" y="0"/>
                  </a:lnTo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2" name="object 16">
              <a:extLst>
                <a:ext uri="{FF2B5EF4-FFF2-40B4-BE49-F238E27FC236}">
                  <a16:creationId xmlns:a16="http://schemas.microsoft.com/office/drawing/2014/main" id="{E39FB70F-8D1C-CC9D-3618-88D956409D31}"/>
                </a:ext>
              </a:extLst>
            </p:cNvPr>
            <p:cNvSpPr/>
            <p:nvPr/>
          </p:nvSpPr>
          <p:spPr>
            <a:xfrm>
              <a:off x="9645209" y="738372"/>
              <a:ext cx="82550" cy="2959735"/>
            </a:xfrm>
            <a:custGeom>
              <a:avLst/>
              <a:gdLst/>
              <a:ahLst/>
              <a:cxnLst/>
              <a:rect l="l" t="t" r="r" b="b"/>
              <a:pathLst>
                <a:path w="82550" h="2959735">
                  <a:moveTo>
                    <a:pt x="0" y="0"/>
                  </a:moveTo>
                  <a:lnTo>
                    <a:pt x="82296" y="0"/>
                  </a:lnTo>
                </a:path>
                <a:path w="82550" h="2959735">
                  <a:moveTo>
                    <a:pt x="0" y="493775"/>
                  </a:moveTo>
                  <a:lnTo>
                    <a:pt x="82296" y="493775"/>
                  </a:lnTo>
                </a:path>
                <a:path w="82550" h="2959735">
                  <a:moveTo>
                    <a:pt x="0" y="987551"/>
                  </a:moveTo>
                  <a:lnTo>
                    <a:pt x="82296" y="987551"/>
                  </a:lnTo>
                </a:path>
                <a:path w="82550" h="2959735">
                  <a:moveTo>
                    <a:pt x="0" y="1479804"/>
                  </a:moveTo>
                  <a:lnTo>
                    <a:pt x="82296" y="1479804"/>
                  </a:lnTo>
                </a:path>
                <a:path w="82550" h="2959735">
                  <a:moveTo>
                    <a:pt x="0" y="1973580"/>
                  </a:moveTo>
                  <a:lnTo>
                    <a:pt x="82296" y="1973580"/>
                  </a:lnTo>
                </a:path>
                <a:path w="82550" h="2959735">
                  <a:moveTo>
                    <a:pt x="0" y="2465832"/>
                  </a:moveTo>
                  <a:lnTo>
                    <a:pt x="82296" y="2465832"/>
                  </a:lnTo>
                </a:path>
                <a:path w="82550" h="2959735">
                  <a:moveTo>
                    <a:pt x="0" y="2959608"/>
                  </a:moveTo>
                  <a:lnTo>
                    <a:pt x="82296" y="2959608"/>
                  </a:lnTo>
                </a:path>
              </a:pathLst>
            </a:custGeom>
            <a:ln w="274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3" name="object 17">
              <a:extLst>
                <a:ext uri="{FF2B5EF4-FFF2-40B4-BE49-F238E27FC236}">
                  <a16:creationId xmlns:a16="http://schemas.microsoft.com/office/drawing/2014/main" id="{CD6025BB-4C4F-3E28-271B-A81E8283A9A3}"/>
                </a:ext>
              </a:extLst>
            </p:cNvPr>
            <p:cNvSpPr/>
            <p:nvPr/>
          </p:nvSpPr>
          <p:spPr>
            <a:xfrm>
              <a:off x="9645209" y="724656"/>
              <a:ext cx="0" cy="3230880"/>
            </a:xfrm>
            <a:custGeom>
              <a:avLst/>
              <a:gdLst/>
              <a:ahLst/>
              <a:cxnLst/>
              <a:rect l="l" t="t" r="r" b="b"/>
              <a:pathLst>
                <a:path h="3230879">
                  <a:moveTo>
                    <a:pt x="0" y="0"/>
                  </a:moveTo>
                  <a:lnTo>
                    <a:pt x="0" y="3230885"/>
                  </a:lnTo>
                </a:path>
              </a:pathLst>
            </a:custGeom>
            <a:ln w="274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3" name="object 22">
            <a:extLst>
              <a:ext uri="{FF2B5EF4-FFF2-40B4-BE49-F238E27FC236}">
                <a16:creationId xmlns:a16="http://schemas.microsoft.com/office/drawing/2014/main" id="{2837154C-E142-D1D0-FFE7-45ACC4797F2D}"/>
              </a:ext>
            </a:extLst>
          </p:cNvPr>
          <p:cNvSpPr/>
          <p:nvPr/>
        </p:nvSpPr>
        <p:spPr>
          <a:xfrm>
            <a:off x="3531292" y="3602130"/>
            <a:ext cx="3259594" cy="59425"/>
          </a:xfrm>
          <a:custGeom>
            <a:avLst/>
            <a:gdLst/>
            <a:ahLst/>
            <a:cxnLst/>
            <a:rect l="l" t="t" r="r" b="b"/>
            <a:pathLst>
              <a:path w="5515609" h="128270">
                <a:moveTo>
                  <a:pt x="91439" y="0"/>
                </a:moveTo>
                <a:lnTo>
                  <a:pt x="0" y="91439"/>
                </a:lnTo>
              </a:path>
              <a:path w="5515609" h="128270">
                <a:moveTo>
                  <a:pt x="5501640" y="45719"/>
                </a:moveTo>
                <a:lnTo>
                  <a:pt x="5501640" y="128015"/>
                </a:lnTo>
              </a:path>
              <a:path w="5515609" h="128270">
                <a:moveTo>
                  <a:pt x="5161788" y="45719"/>
                </a:moveTo>
                <a:lnTo>
                  <a:pt x="5161788" y="92963"/>
                </a:lnTo>
              </a:path>
              <a:path w="5515609" h="128270">
                <a:moveTo>
                  <a:pt x="4820412" y="45719"/>
                </a:moveTo>
                <a:lnTo>
                  <a:pt x="4820412" y="92963"/>
                </a:lnTo>
              </a:path>
              <a:path w="5515609" h="128270">
                <a:moveTo>
                  <a:pt x="4480560" y="45719"/>
                </a:moveTo>
                <a:lnTo>
                  <a:pt x="4480560" y="92963"/>
                </a:lnTo>
              </a:path>
              <a:path w="5515609" h="128270">
                <a:moveTo>
                  <a:pt x="3800855" y="45719"/>
                </a:moveTo>
                <a:lnTo>
                  <a:pt x="3800855" y="92963"/>
                </a:lnTo>
              </a:path>
              <a:path w="5515609" h="128270">
                <a:moveTo>
                  <a:pt x="3459479" y="45719"/>
                </a:moveTo>
                <a:lnTo>
                  <a:pt x="3459479" y="92963"/>
                </a:lnTo>
              </a:path>
              <a:path w="5515609" h="128270">
                <a:moveTo>
                  <a:pt x="3119628" y="45719"/>
                </a:moveTo>
                <a:lnTo>
                  <a:pt x="3119628" y="92963"/>
                </a:lnTo>
              </a:path>
              <a:path w="5515609" h="128270">
                <a:moveTo>
                  <a:pt x="2439924" y="45719"/>
                </a:moveTo>
                <a:lnTo>
                  <a:pt x="2439924" y="92963"/>
                </a:lnTo>
              </a:path>
              <a:path w="5515609" h="128270">
                <a:moveTo>
                  <a:pt x="2098548" y="45719"/>
                </a:moveTo>
                <a:lnTo>
                  <a:pt x="2098548" y="92963"/>
                </a:lnTo>
              </a:path>
              <a:path w="5515609" h="128270">
                <a:moveTo>
                  <a:pt x="1758696" y="45719"/>
                </a:moveTo>
                <a:lnTo>
                  <a:pt x="1758696" y="92963"/>
                </a:lnTo>
              </a:path>
              <a:path w="5515609" h="128270">
                <a:moveTo>
                  <a:pt x="1080515" y="45719"/>
                </a:moveTo>
                <a:lnTo>
                  <a:pt x="1080515" y="92963"/>
                </a:lnTo>
              </a:path>
              <a:path w="5515609" h="128270">
                <a:moveTo>
                  <a:pt x="739139" y="45719"/>
                </a:moveTo>
                <a:lnTo>
                  <a:pt x="739139" y="92963"/>
                </a:lnTo>
              </a:path>
              <a:path w="5515609" h="128270">
                <a:moveTo>
                  <a:pt x="399288" y="45719"/>
                </a:moveTo>
                <a:lnTo>
                  <a:pt x="399288" y="92963"/>
                </a:lnTo>
              </a:path>
              <a:path w="5515609" h="128270">
                <a:moveTo>
                  <a:pt x="4140707" y="45719"/>
                </a:moveTo>
                <a:lnTo>
                  <a:pt x="4140707" y="128015"/>
                </a:lnTo>
              </a:path>
              <a:path w="5515609" h="128270">
                <a:moveTo>
                  <a:pt x="2779776" y="45719"/>
                </a:moveTo>
                <a:lnTo>
                  <a:pt x="2779776" y="128015"/>
                </a:lnTo>
              </a:path>
              <a:path w="5515609" h="128270">
                <a:moveTo>
                  <a:pt x="1418843" y="45719"/>
                </a:moveTo>
                <a:lnTo>
                  <a:pt x="1418843" y="128015"/>
                </a:lnTo>
              </a:path>
              <a:path w="5515609" h="128270">
                <a:moveTo>
                  <a:pt x="45720" y="45719"/>
                </a:moveTo>
                <a:lnTo>
                  <a:pt x="5515356" y="45719"/>
                </a:lnTo>
              </a:path>
            </a:pathLst>
          </a:custGeom>
          <a:ln w="274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4" name="object 23">
            <a:extLst>
              <a:ext uri="{FF2B5EF4-FFF2-40B4-BE49-F238E27FC236}">
                <a16:creationId xmlns:a16="http://schemas.microsoft.com/office/drawing/2014/main" id="{CC919CE6-2533-6318-6908-650BE1472DE0}"/>
              </a:ext>
            </a:extLst>
          </p:cNvPr>
          <p:cNvSpPr/>
          <p:nvPr/>
        </p:nvSpPr>
        <p:spPr>
          <a:xfrm>
            <a:off x="2411787" y="1338564"/>
            <a:ext cx="1077400" cy="2233442"/>
          </a:xfrm>
          <a:custGeom>
            <a:avLst/>
            <a:gdLst/>
            <a:ahLst/>
            <a:cxnLst/>
            <a:rect l="l" t="t" r="r" b="b"/>
            <a:pathLst>
              <a:path w="1823085" h="4820920">
                <a:moveTo>
                  <a:pt x="0" y="0"/>
                </a:moveTo>
                <a:lnTo>
                  <a:pt x="36576" y="2282952"/>
                </a:lnTo>
                <a:lnTo>
                  <a:pt x="56388" y="3777996"/>
                </a:lnTo>
                <a:lnTo>
                  <a:pt x="74676" y="4108704"/>
                </a:lnTo>
                <a:lnTo>
                  <a:pt x="92964" y="4395216"/>
                </a:lnTo>
                <a:lnTo>
                  <a:pt x="112776" y="4628388"/>
                </a:lnTo>
                <a:lnTo>
                  <a:pt x="169164" y="4805172"/>
                </a:lnTo>
                <a:lnTo>
                  <a:pt x="225552" y="4820412"/>
                </a:lnTo>
                <a:lnTo>
                  <a:pt x="339852" y="4799076"/>
                </a:lnTo>
                <a:lnTo>
                  <a:pt x="452628" y="4806696"/>
                </a:lnTo>
                <a:lnTo>
                  <a:pt x="679704" y="4777740"/>
                </a:lnTo>
                <a:lnTo>
                  <a:pt x="906780" y="4713732"/>
                </a:lnTo>
                <a:lnTo>
                  <a:pt x="1359408" y="4631436"/>
                </a:lnTo>
                <a:lnTo>
                  <a:pt x="1813560" y="4158996"/>
                </a:lnTo>
                <a:lnTo>
                  <a:pt x="1822699" y="4200916"/>
                </a:lnTo>
              </a:path>
            </a:pathLst>
          </a:custGeom>
          <a:ln w="18288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5" name="object 24">
            <a:extLst>
              <a:ext uri="{FF2B5EF4-FFF2-40B4-BE49-F238E27FC236}">
                <a16:creationId xmlns:a16="http://schemas.microsoft.com/office/drawing/2014/main" id="{0125B68B-03F2-7654-CC33-DC5026B29669}"/>
              </a:ext>
            </a:extLst>
          </p:cNvPr>
          <p:cNvSpPr/>
          <p:nvPr/>
        </p:nvSpPr>
        <p:spPr>
          <a:xfrm>
            <a:off x="2411787" y="1675346"/>
            <a:ext cx="825219" cy="1928962"/>
          </a:xfrm>
          <a:custGeom>
            <a:avLst/>
            <a:gdLst/>
            <a:ahLst/>
            <a:cxnLst/>
            <a:rect l="l" t="t" r="r" b="b"/>
            <a:pathLst>
              <a:path w="1396364" h="4163695">
                <a:moveTo>
                  <a:pt x="1322832" y="4104132"/>
                </a:moveTo>
                <a:lnTo>
                  <a:pt x="1395984" y="4104132"/>
                </a:lnTo>
              </a:path>
              <a:path w="1396364" h="4163695">
                <a:moveTo>
                  <a:pt x="1322832" y="3302508"/>
                </a:moveTo>
                <a:lnTo>
                  <a:pt x="1395984" y="3302508"/>
                </a:lnTo>
              </a:path>
              <a:path w="1396364" h="4163695">
                <a:moveTo>
                  <a:pt x="1359408" y="3904488"/>
                </a:moveTo>
                <a:lnTo>
                  <a:pt x="1359408" y="4104132"/>
                </a:lnTo>
              </a:path>
              <a:path w="1396364" h="4163695">
                <a:moveTo>
                  <a:pt x="1359408" y="3302508"/>
                </a:moveTo>
                <a:lnTo>
                  <a:pt x="1359408" y="3904488"/>
                </a:lnTo>
              </a:path>
              <a:path w="1396364" h="4163695">
                <a:moveTo>
                  <a:pt x="870204" y="4116324"/>
                </a:moveTo>
                <a:lnTo>
                  <a:pt x="943356" y="4116324"/>
                </a:lnTo>
              </a:path>
              <a:path w="1396364" h="4163695">
                <a:moveTo>
                  <a:pt x="870204" y="3669792"/>
                </a:moveTo>
                <a:lnTo>
                  <a:pt x="943356" y="3669792"/>
                </a:lnTo>
              </a:path>
              <a:path w="1396364" h="4163695">
                <a:moveTo>
                  <a:pt x="906780" y="3986784"/>
                </a:moveTo>
                <a:lnTo>
                  <a:pt x="906780" y="4116324"/>
                </a:lnTo>
              </a:path>
              <a:path w="1396364" h="4163695">
                <a:moveTo>
                  <a:pt x="906780" y="3669792"/>
                </a:moveTo>
                <a:lnTo>
                  <a:pt x="906780" y="3986784"/>
                </a:lnTo>
              </a:path>
              <a:path w="1396364" h="4163695">
                <a:moveTo>
                  <a:pt x="643127" y="4151376"/>
                </a:moveTo>
                <a:lnTo>
                  <a:pt x="716280" y="4151376"/>
                </a:lnTo>
              </a:path>
              <a:path w="1396364" h="4163695">
                <a:moveTo>
                  <a:pt x="643127" y="3765804"/>
                </a:moveTo>
                <a:lnTo>
                  <a:pt x="716280" y="3765804"/>
                </a:lnTo>
              </a:path>
              <a:path w="1396364" h="4163695">
                <a:moveTo>
                  <a:pt x="679704" y="4050792"/>
                </a:moveTo>
                <a:lnTo>
                  <a:pt x="679704" y="4151376"/>
                </a:lnTo>
              </a:path>
              <a:path w="1396364" h="4163695">
                <a:moveTo>
                  <a:pt x="679704" y="3765804"/>
                </a:moveTo>
                <a:lnTo>
                  <a:pt x="679704" y="4050792"/>
                </a:lnTo>
              </a:path>
              <a:path w="1396364" h="4163695">
                <a:moveTo>
                  <a:pt x="416051" y="4154424"/>
                </a:moveTo>
                <a:lnTo>
                  <a:pt x="489203" y="4154424"/>
                </a:lnTo>
              </a:path>
              <a:path w="1396364" h="4163695">
                <a:moveTo>
                  <a:pt x="416051" y="3892296"/>
                </a:moveTo>
                <a:lnTo>
                  <a:pt x="489203" y="3892296"/>
                </a:lnTo>
              </a:path>
              <a:path w="1396364" h="4163695">
                <a:moveTo>
                  <a:pt x="452628" y="4079748"/>
                </a:moveTo>
                <a:lnTo>
                  <a:pt x="452628" y="4154424"/>
                </a:lnTo>
              </a:path>
              <a:path w="1396364" h="4163695">
                <a:moveTo>
                  <a:pt x="452628" y="3892296"/>
                </a:moveTo>
                <a:lnTo>
                  <a:pt x="452628" y="4079748"/>
                </a:lnTo>
              </a:path>
              <a:path w="1396364" h="4163695">
                <a:moveTo>
                  <a:pt x="303275" y="4155948"/>
                </a:moveTo>
                <a:lnTo>
                  <a:pt x="376428" y="4155948"/>
                </a:lnTo>
              </a:path>
              <a:path w="1396364" h="4163695">
                <a:moveTo>
                  <a:pt x="303275" y="3849624"/>
                </a:moveTo>
                <a:lnTo>
                  <a:pt x="376428" y="3849624"/>
                </a:lnTo>
              </a:path>
              <a:path w="1396364" h="4163695">
                <a:moveTo>
                  <a:pt x="339851" y="4072128"/>
                </a:moveTo>
                <a:lnTo>
                  <a:pt x="339851" y="4155948"/>
                </a:lnTo>
              </a:path>
              <a:path w="1396364" h="4163695">
                <a:moveTo>
                  <a:pt x="339851" y="3849624"/>
                </a:moveTo>
                <a:lnTo>
                  <a:pt x="339851" y="4072128"/>
                </a:lnTo>
              </a:path>
              <a:path w="1396364" h="4163695">
                <a:moveTo>
                  <a:pt x="188975" y="4163568"/>
                </a:moveTo>
                <a:lnTo>
                  <a:pt x="262128" y="4163568"/>
                </a:lnTo>
              </a:path>
              <a:path w="1396364" h="4163695">
                <a:moveTo>
                  <a:pt x="188975" y="3910584"/>
                </a:moveTo>
                <a:lnTo>
                  <a:pt x="262128" y="3910584"/>
                </a:lnTo>
              </a:path>
              <a:path w="1396364" h="4163695">
                <a:moveTo>
                  <a:pt x="225551" y="4093464"/>
                </a:moveTo>
                <a:lnTo>
                  <a:pt x="225551" y="4163568"/>
                </a:lnTo>
              </a:path>
              <a:path w="1396364" h="4163695">
                <a:moveTo>
                  <a:pt x="225551" y="3910584"/>
                </a:moveTo>
                <a:lnTo>
                  <a:pt x="225551" y="4093464"/>
                </a:lnTo>
              </a:path>
              <a:path w="1396364" h="4163695">
                <a:moveTo>
                  <a:pt x="132587" y="4154424"/>
                </a:moveTo>
                <a:lnTo>
                  <a:pt x="205740" y="4154424"/>
                </a:lnTo>
              </a:path>
              <a:path w="1396364" h="4163695">
                <a:moveTo>
                  <a:pt x="132587" y="3887724"/>
                </a:moveTo>
                <a:lnTo>
                  <a:pt x="205740" y="3887724"/>
                </a:lnTo>
              </a:path>
              <a:path w="1396364" h="4163695">
                <a:moveTo>
                  <a:pt x="169163" y="4078224"/>
                </a:moveTo>
                <a:lnTo>
                  <a:pt x="169163" y="4154424"/>
                </a:lnTo>
              </a:path>
              <a:path w="1396364" h="4163695">
                <a:moveTo>
                  <a:pt x="169163" y="3887724"/>
                </a:moveTo>
                <a:lnTo>
                  <a:pt x="169163" y="4078224"/>
                </a:lnTo>
              </a:path>
              <a:path w="1396364" h="4163695">
                <a:moveTo>
                  <a:pt x="76200" y="4101084"/>
                </a:moveTo>
                <a:lnTo>
                  <a:pt x="149351" y="4101084"/>
                </a:lnTo>
              </a:path>
              <a:path w="1396364" h="4163695">
                <a:moveTo>
                  <a:pt x="76200" y="3325368"/>
                </a:moveTo>
                <a:lnTo>
                  <a:pt x="149351" y="3325368"/>
                </a:lnTo>
              </a:path>
              <a:path w="1396364" h="4163695">
                <a:moveTo>
                  <a:pt x="112775" y="3901440"/>
                </a:moveTo>
                <a:lnTo>
                  <a:pt x="112775" y="4101084"/>
                </a:lnTo>
              </a:path>
              <a:path w="1396364" h="4163695">
                <a:moveTo>
                  <a:pt x="112775" y="3325368"/>
                </a:moveTo>
                <a:lnTo>
                  <a:pt x="112775" y="3901440"/>
                </a:lnTo>
              </a:path>
              <a:path w="1396364" h="4163695">
                <a:moveTo>
                  <a:pt x="56387" y="4038600"/>
                </a:moveTo>
                <a:lnTo>
                  <a:pt x="129540" y="4038600"/>
                </a:lnTo>
              </a:path>
              <a:path w="1396364" h="4163695">
                <a:moveTo>
                  <a:pt x="56387" y="2470404"/>
                </a:moveTo>
                <a:lnTo>
                  <a:pt x="129540" y="2470404"/>
                </a:lnTo>
              </a:path>
              <a:path w="1396364" h="4163695">
                <a:moveTo>
                  <a:pt x="92963" y="3668268"/>
                </a:moveTo>
                <a:lnTo>
                  <a:pt x="92963" y="4038600"/>
                </a:lnTo>
              </a:path>
              <a:path w="1396364" h="4163695">
                <a:moveTo>
                  <a:pt x="92963" y="2470404"/>
                </a:moveTo>
                <a:lnTo>
                  <a:pt x="92963" y="3668268"/>
                </a:lnTo>
              </a:path>
              <a:path w="1396364" h="4163695">
                <a:moveTo>
                  <a:pt x="38100" y="3950208"/>
                </a:moveTo>
                <a:lnTo>
                  <a:pt x="111251" y="3950208"/>
                </a:lnTo>
              </a:path>
              <a:path w="1396364" h="4163695">
                <a:moveTo>
                  <a:pt x="38100" y="1542288"/>
                </a:moveTo>
                <a:lnTo>
                  <a:pt x="111251" y="1542288"/>
                </a:lnTo>
              </a:path>
              <a:path w="1396364" h="4163695">
                <a:moveTo>
                  <a:pt x="74675" y="3381756"/>
                </a:moveTo>
                <a:lnTo>
                  <a:pt x="74675" y="3950208"/>
                </a:lnTo>
              </a:path>
              <a:path w="1396364" h="4163695">
                <a:moveTo>
                  <a:pt x="74675" y="1542288"/>
                </a:moveTo>
                <a:lnTo>
                  <a:pt x="74675" y="3381756"/>
                </a:lnTo>
              </a:path>
              <a:path w="1396364" h="4163695">
                <a:moveTo>
                  <a:pt x="19812" y="3765804"/>
                </a:moveTo>
                <a:lnTo>
                  <a:pt x="92963" y="3765804"/>
                </a:lnTo>
              </a:path>
              <a:path w="1396364" h="4163695">
                <a:moveTo>
                  <a:pt x="19812" y="1171956"/>
                </a:moveTo>
                <a:lnTo>
                  <a:pt x="92963" y="1171956"/>
                </a:lnTo>
              </a:path>
              <a:path w="1396364" h="4163695">
                <a:moveTo>
                  <a:pt x="56387" y="3051048"/>
                </a:moveTo>
                <a:lnTo>
                  <a:pt x="56387" y="3765804"/>
                </a:lnTo>
              </a:path>
              <a:path w="1396364" h="4163695">
                <a:moveTo>
                  <a:pt x="56387" y="1171956"/>
                </a:moveTo>
                <a:lnTo>
                  <a:pt x="56387" y="3051048"/>
                </a:lnTo>
              </a:path>
              <a:path w="1396364" h="4163695">
                <a:moveTo>
                  <a:pt x="0" y="2535936"/>
                </a:moveTo>
                <a:lnTo>
                  <a:pt x="73151" y="2535936"/>
                </a:lnTo>
              </a:path>
              <a:path w="1396364" h="4163695">
                <a:moveTo>
                  <a:pt x="0" y="0"/>
                </a:moveTo>
                <a:lnTo>
                  <a:pt x="73151" y="0"/>
                </a:lnTo>
              </a:path>
              <a:path w="1396364" h="4163695">
                <a:moveTo>
                  <a:pt x="36575" y="1556004"/>
                </a:moveTo>
                <a:lnTo>
                  <a:pt x="36575" y="2535936"/>
                </a:lnTo>
              </a:path>
              <a:path w="1396364" h="4163695">
                <a:moveTo>
                  <a:pt x="36575" y="0"/>
                </a:moveTo>
                <a:lnTo>
                  <a:pt x="36575" y="1556004"/>
                </a:lnTo>
              </a:path>
            </a:pathLst>
          </a:custGeom>
          <a:ln w="9144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6" name="object 25">
            <a:extLst>
              <a:ext uri="{FF2B5EF4-FFF2-40B4-BE49-F238E27FC236}">
                <a16:creationId xmlns:a16="http://schemas.microsoft.com/office/drawing/2014/main" id="{A41AA677-FA70-9A51-967C-A17C64FF5993}"/>
              </a:ext>
            </a:extLst>
          </p:cNvPr>
          <p:cNvSpPr/>
          <p:nvPr/>
        </p:nvSpPr>
        <p:spPr>
          <a:xfrm>
            <a:off x="3483558" y="2284659"/>
            <a:ext cx="0" cy="1243514"/>
          </a:xfrm>
          <a:custGeom>
            <a:avLst/>
            <a:gdLst/>
            <a:ahLst/>
            <a:cxnLst/>
            <a:rect l="l" t="t" r="r" b="b"/>
            <a:pathLst>
              <a:path h="2684145">
                <a:moveTo>
                  <a:pt x="0" y="2116836"/>
                </a:moveTo>
                <a:lnTo>
                  <a:pt x="0" y="2683764"/>
                </a:lnTo>
              </a:path>
              <a:path h="2684145">
                <a:moveTo>
                  <a:pt x="0" y="0"/>
                </a:moveTo>
                <a:lnTo>
                  <a:pt x="0" y="2116836"/>
                </a:lnTo>
              </a:path>
            </a:pathLst>
          </a:custGeom>
          <a:ln w="9144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7" name="object 26">
            <a:extLst>
              <a:ext uri="{FF2B5EF4-FFF2-40B4-BE49-F238E27FC236}">
                <a16:creationId xmlns:a16="http://schemas.microsoft.com/office/drawing/2014/main" id="{0B4C424F-78B5-BA72-4D46-6A757209AB11}"/>
              </a:ext>
            </a:extLst>
          </p:cNvPr>
          <p:cNvSpPr/>
          <p:nvPr/>
        </p:nvSpPr>
        <p:spPr>
          <a:xfrm>
            <a:off x="3461943" y="2284659"/>
            <a:ext cx="43531" cy="1243514"/>
          </a:xfrm>
          <a:custGeom>
            <a:avLst/>
            <a:gdLst/>
            <a:ahLst/>
            <a:cxnLst/>
            <a:rect l="l" t="t" r="r" b="b"/>
            <a:pathLst>
              <a:path w="73660" h="2684145">
                <a:moveTo>
                  <a:pt x="0" y="2683764"/>
                </a:moveTo>
                <a:lnTo>
                  <a:pt x="73152" y="2683764"/>
                </a:lnTo>
              </a:path>
              <a:path w="73660" h="2684145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9144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8" name="object 27">
            <a:extLst>
              <a:ext uri="{FF2B5EF4-FFF2-40B4-BE49-F238E27FC236}">
                <a16:creationId xmlns:a16="http://schemas.microsoft.com/office/drawing/2014/main" id="{7D8B0B64-7003-6CA1-A5B3-142F89D65FF5}"/>
              </a:ext>
            </a:extLst>
          </p:cNvPr>
          <p:cNvSpPr/>
          <p:nvPr/>
        </p:nvSpPr>
        <p:spPr>
          <a:xfrm>
            <a:off x="2410884" y="2378564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9" name="object 28">
            <a:extLst>
              <a:ext uri="{FF2B5EF4-FFF2-40B4-BE49-F238E27FC236}">
                <a16:creationId xmlns:a16="http://schemas.microsoft.com/office/drawing/2014/main" id="{EF2F93A1-94DB-3B77-A773-95466E2C9A55}"/>
              </a:ext>
            </a:extLst>
          </p:cNvPr>
          <p:cNvSpPr/>
          <p:nvPr/>
        </p:nvSpPr>
        <p:spPr>
          <a:xfrm>
            <a:off x="2410884" y="2378564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0" name="object 29">
            <a:extLst>
              <a:ext uri="{FF2B5EF4-FFF2-40B4-BE49-F238E27FC236}">
                <a16:creationId xmlns:a16="http://schemas.microsoft.com/office/drawing/2014/main" id="{116A8E2C-F3DB-96B3-5C44-2FA0FD96591D}"/>
              </a:ext>
            </a:extLst>
          </p:cNvPr>
          <p:cNvSpPr/>
          <p:nvPr/>
        </p:nvSpPr>
        <p:spPr>
          <a:xfrm>
            <a:off x="2422592" y="307119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1" name="object 30">
            <a:extLst>
              <a:ext uri="{FF2B5EF4-FFF2-40B4-BE49-F238E27FC236}">
                <a16:creationId xmlns:a16="http://schemas.microsoft.com/office/drawing/2014/main" id="{0EB57667-7118-4425-FBEF-CE2F7B92926B}"/>
              </a:ext>
            </a:extLst>
          </p:cNvPr>
          <p:cNvSpPr/>
          <p:nvPr/>
        </p:nvSpPr>
        <p:spPr>
          <a:xfrm>
            <a:off x="2422592" y="307119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2" name="object 31">
            <a:extLst>
              <a:ext uri="{FF2B5EF4-FFF2-40B4-BE49-F238E27FC236}">
                <a16:creationId xmlns:a16="http://schemas.microsoft.com/office/drawing/2014/main" id="{55B50CE4-C6EC-3ACF-0346-C0D859922327}"/>
              </a:ext>
            </a:extLst>
          </p:cNvPr>
          <p:cNvSpPr/>
          <p:nvPr/>
        </p:nvSpPr>
        <p:spPr>
          <a:xfrm>
            <a:off x="2433400" y="322440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3" name="object 32">
            <a:extLst>
              <a:ext uri="{FF2B5EF4-FFF2-40B4-BE49-F238E27FC236}">
                <a16:creationId xmlns:a16="http://schemas.microsoft.com/office/drawing/2014/main" id="{F5B2B5DA-9C21-D12F-9548-BA25D6082E59}"/>
              </a:ext>
            </a:extLst>
          </p:cNvPr>
          <p:cNvSpPr/>
          <p:nvPr/>
        </p:nvSpPr>
        <p:spPr>
          <a:xfrm>
            <a:off x="2433400" y="322440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4" name="object 33">
            <a:extLst>
              <a:ext uri="{FF2B5EF4-FFF2-40B4-BE49-F238E27FC236}">
                <a16:creationId xmlns:a16="http://schemas.microsoft.com/office/drawing/2014/main" id="{CF2EE8CE-40B9-5AC9-D180-7FB9BAAD48F3}"/>
              </a:ext>
            </a:extLst>
          </p:cNvPr>
          <p:cNvSpPr/>
          <p:nvPr/>
        </p:nvSpPr>
        <p:spPr>
          <a:xfrm>
            <a:off x="2444208" y="335713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5" name="object 34">
            <a:extLst>
              <a:ext uri="{FF2B5EF4-FFF2-40B4-BE49-F238E27FC236}">
                <a16:creationId xmlns:a16="http://schemas.microsoft.com/office/drawing/2014/main" id="{4EC2D45C-8E1A-16B8-0254-0FF3A38BCF22}"/>
              </a:ext>
            </a:extLst>
          </p:cNvPr>
          <p:cNvSpPr/>
          <p:nvPr/>
        </p:nvSpPr>
        <p:spPr>
          <a:xfrm>
            <a:off x="2444208" y="335713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6" name="object 35">
            <a:extLst>
              <a:ext uri="{FF2B5EF4-FFF2-40B4-BE49-F238E27FC236}">
                <a16:creationId xmlns:a16="http://schemas.microsoft.com/office/drawing/2014/main" id="{9B908E6D-C95F-6EA2-DD00-600B85EC4B07}"/>
              </a:ext>
            </a:extLst>
          </p:cNvPr>
          <p:cNvSpPr/>
          <p:nvPr/>
        </p:nvSpPr>
        <p:spPr>
          <a:xfrm>
            <a:off x="2455916" y="346516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7" name="object 36">
            <a:extLst>
              <a:ext uri="{FF2B5EF4-FFF2-40B4-BE49-F238E27FC236}">
                <a16:creationId xmlns:a16="http://schemas.microsoft.com/office/drawing/2014/main" id="{C91194EA-50EE-93A2-726C-5245E239455A}"/>
              </a:ext>
            </a:extLst>
          </p:cNvPr>
          <p:cNvSpPr/>
          <p:nvPr/>
        </p:nvSpPr>
        <p:spPr>
          <a:xfrm>
            <a:off x="2455916" y="346516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8" name="object 37">
            <a:extLst>
              <a:ext uri="{FF2B5EF4-FFF2-40B4-BE49-F238E27FC236}">
                <a16:creationId xmlns:a16="http://schemas.microsoft.com/office/drawing/2014/main" id="{DECD9C19-0DCD-F0A7-1F45-30AD506E43CD}"/>
              </a:ext>
            </a:extLst>
          </p:cNvPr>
          <p:cNvSpPr/>
          <p:nvPr/>
        </p:nvSpPr>
        <p:spPr>
          <a:xfrm>
            <a:off x="2489240" y="354706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9" name="object 38">
            <a:extLst>
              <a:ext uri="{FF2B5EF4-FFF2-40B4-BE49-F238E27FC236}">
                <a16:creationId xmlns:a16="http://schemas.microsoft.com/office/drawing/2014/main" id="{035B0AA2-1CEE-3B21-50DE-A4F599C9BF0C}"/>
              </a:ext>
            </a:extLst>
          </p:cNvPr>
          <p:cNvSpPr/>
          <p:nvPr/>
        </p:nvSpPr>
        <p:spPr>
          <a:xfrm>
            <a:off x="2489240" y="354706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0" name="object 39">
            <a:extLst>
              <a:ext uri="{FF2B5EF4-FFF2-40B4-BE49-F238E27FC236}">
                <a16:creationId xmlns:a16="http://schemas.microsoft.com/office/drawing/2014/main" id="{95A28158-0D04-726E-E2F7-D92124984063}"/>
              </a:ext>
            </a:extLst>
          </p:cNvPr>
          <p:cNvSpPr/>
          <p:nvPr/>
        </p:nvSpPr>
        <p:spPr>
          <a:xfrm>
            <a:off x="2522564" y="355412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1" name="object 40">
            <a:extLst>
              <a:ext uri="{FF2B5EF4-FFF2-40B4-BE49-F238E27FC236}">
                <a16:creationId xmlns:a16="http://schemas.microsoft.com/office/drawing/2014/main" id="{0669DC4C-3B18-748A-521A-383A39CA76EA}"/>
              </a:ext>
            </a:extLst>
          </p:cNvPr>
          <p:cNvSpPr/>
          <p:nvPr/>
        </p:nvSpPr>
        <p:spPr>
          <a:xfrm>
            <a:off x="2522564" y="355412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2" name="object 41">
            <a:extLst>
              <a:ext uri="{FF2B5EF4-FFF2-40B4-BE49-F238E27FC236}">
                <a16:creationId xmlns:a16="http://schemas.microsoft.com/office/drawing/2014/main" id="{36C80097-12FB-F079-6610-940A8A6D83BB}"/>
              </a:ext>
            </a:extLst>
          </p:cNvPr>
          <p:cNvSpPr/>
          <p:nvPr/>
        </p:nvSpPr>
        <p:spPr>
          <a:xfrm>
            <a:off x="2590113" y="354423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3" name="object 42">
            <a:extLst>
              <a:ext uri="{FF2B5EF4-FFF2-40B4-BE49-F238E27FC236}">
                <a16:creationId xmlns:a16="http://schemas.microsoft.com/office/drawing/2014/main" id="{21DA234B-A930-6412-81DE-3509F0EAC10C}"/>
              </a:ext>
            </a:extLst>
          </p:cNvPr>
          <p:cNvSpPr/>
          <p:nvPr/>
        </p:nvSpPr>
        <p:spPr>
          <a:xfrm>
            <a:off x="2590113" y="354423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" name="object 43">
            <a:extLst>
              <a:ext uri="{FF2B5EF4-FFF2-40B4-BE49-F238E27FC236}">
                <a16:creationId xmlns:a16="http://schemas.microsoft.com/office/drawing/2014/main" id="{F19A80EE-9285-E40F-9ED4-A32667087886}"/>
              </a:ext>
            </a:extLst>
          </p:cNvPr>
          <p:cNvSpPr/>
          <p:nvPr/>
        </p:nvSpPr>
        <p:spPr>
          <a:xfrm>
            <a:off x="2656761" y="3547768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5" name="object 44">
            <a:extLst>
              <a:ext uri="{FF2B5EF4-FFF2-40B4-BE49-F238E27FC236}">
                <a16:creationId xmlns:a16="http://schemas.microsoft.com/office/drawing/2014/main" id="{B8F808D9-B46E-7712-2FB6-5A7188B01E10}"/>
              </a:ext>
            </a:extLst>
          </p:cNvPr>
          <p:cNvSpPr/>
          <p:nvPr/>
        </p:nvSpPr>
        <p:spPr>
          <a:xfrm>
            <a:off x="2656761" y="3547768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6" name="object 45">
            <a:extLst>
              <a:ext uri="{FF2B5EF4-FFF2-40B4-BE49-F238E27FC236}">
                <a16:creationId xmlns:a16="http://schemas.microsoft.com/office/drawing/2014/main" id="{E91EC0E5-5E74-7E8E-F96D-BD2B1BB07D62}"/>
              </a:ext>
            </a:extLst>
          </p:cNvPr>
          <p:cNvSpPr/>
          <p:nvPr/>
        </p:nvSpPr>
        <p:spPr>
          <a:xfrm>
            <a:off x="2790957" y="3534353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7" name="object 46">
            <a:extLst>
              <a:ext uri="{FF2B5EF4-FFF2-40B4-BE49-F238E27FC236}">
                <a16:creationId xmlns:a16="http://schemas.microsoft.com/office/drawing/2014/main" id="{78C9307E-D5D5-C54D-0B19-8E422474B526}"/>
              </a:ext>
            </a:extLst>
          </p:cNvPr>
          <p:cNvSpPr/>
          <p:nvPr/>
        </p:nvSpPr>
        <p:spPr>
          <a:xfrm>
            <a:off x="2790957" y="3534353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8" name="object 47">
            <a:extLst>
              <a:ext uri="{FF2B5EF4-FFF2-40B4-BE49-F238E27FC236}">
                <a16:creationId xmlns:a16="http://schemas.microsoft.com/office/drawing/2014/main" id="{F444ACB9-E1F3-597C-7BEF-5A7DF3B245B0}"/>
              </a:ext>
            </a:extLst>
          </p:cNvPr>
          <p:cNvSpPr/>
          <p:nvPr/>
        </p:nvSpPr>
        <p:spPr>
          <a:xfrm>
            <a:off x="2925154" y="3504699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9" name="object 48">
            <a:extLst>
              <a:ext uri="{FF2B5EF4-FFF2-40B4-BE49-F238E27FC236}">
                <a16:creationId xmlns:a16="http://schemas.microsoft.com/office/drawing/2014/main" id="{92DD3017-2932-F3D3-B7A3-DEAB63DEC774}"/>
              </a:ext>
            </a:extLst>
          </p:cNvPr>
          <p:cNvSpPr/>
          <p:nvPr/>
        </p:nvSpPr>
        <p:spPr>
          <a:xfrm>
            <a:off x="2925154" y="3504699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0" name="object 49">
            <a:extLst>
              <a:ext uri="{FF2B5EF4-FFF2-40B4-BE49-F238E27FC236}">
                <a16:creationId xmlns:a16="http://schemas.microsoft.com/office/drawing/2014/main" id="{1ED3E94D-766A-6E2D-3000-8C6EB31BAA2E}"/>
              </a:ext>
            </a:extLst>
          </p:cNvPr>
          <p:cNvSpPr/>
          <p:nvPr/>
        </p:nvSpPr>
        <p:spPr>
          <a:xfrm>
            <a:off x="3192646" y="3466573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1" name="object 50">
            <a:extLst>
              <a:ext uri="{FF2B5EF4-FFF2-40B4-BE49-F238E27FC236}">
                <a16:creationId xmlns:a16="http://schemas.microsoft.com/office/drawing/2014/main" id="{7E44F070-FDA3-72C4-3E5F-0C340641FAED}"/>
              </a:ext>
            </a:extLst>
          </p:cNvPr>
          <p:cNvSpPr/>
          <p:nvPr/>
        </p:nvSpPr>
        <p:spPr>
          <a:xfrm>
            <a:off x="3192646" y="3466573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2" name="object 51">
            <a:extLst>
              <a:ext uri="{FF2B5EF4-FFF2-40B4-BE49-F238E27FC236}">
                <a16:creationId xmlns:a16="http://schemas.microsoft.com/office/drawing/2014/main" id="{58EC3D6F-2C68-15F2-33B5-053E811F6831}"/>
              </a:ext>
            </a:extLst>
          </p:cNvPr>
          <p:cNvSpPr/>
          <p:nvPr/>
        </p:nvSpPr>
        <p:spPr>
          <a:xfrm>
            <a:off x="3461039" y="324770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3" name="object 52">
            <a:extLst>
              <a:ext uri="{FF2B5EF4-FFF2-40B4-BE49-F238E27FC236}">
                <a16:creationId xmlns:a16="http://schemas.microsoft.com/office/drawing/2014/main" id="{961754AF-B2CA-3C55-8211-D763FAEA6960}"/>
              </a:ext>
            </a:extLst>
          </p:cNvPr>
          <p:cNvSpPr/>
          <p:nvPr/>
        </p:nvSpPr>
        <p:spPr>
          <a:xfrm>
            <a:off x="3461039" y="324770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" name="object 53">
            <a:extLst>
              <a:ext uri="{FF2B5EF4-FFF2-40B4-BE49-F238E27FC236}">
                <a16:creationId xmlns:a16="http://schemas.microsoft.com/office/drawing/2014/main" id="{4E8DEB3F-9CDC-1649-6B67-AC73FCC67685}"/>
              </a:ext>
            </a:extLst>
          </p:cNvPr>
          <p:cNvSpPr/>
          <p:nvPr/>
        </p:nvSpPr>
        <p:spPr>
          <a:xfrm>
            <a:off x="3561011" y="2845857"/>
            <a:ext cx="3227321" cy="745755"/>
          </a:xfrm>
          <a:custGeom>
            <a:avLst/>
            <a:gdLst/>
            <a:ahLst/>
            <a:cxnLst/>
            <a:rect l="l" t="t" r="r" b="b"/>
            <a:pathLst>
              <a:path w="5461000" h="1609725">
                <a:moveTo>
                  <a:pt x="0" y="1506643"/>
                </a:moveTo>
                <a:lnTo>
                  <a:pt x="9149" y="1548609"/>
                </a:lnTo>
                <a:lnTo>
                  <a:pt x="65537" y="1525749"/>
                </a:lnTo>
                <a:lnTo>
                  <a:pt x="92969" y="1560801"/>
                </a:lnTo>
                <a:lnTo>
                  <a:pt x="121925" y="1579089"/>
                </a:lnTo>
                <a:lnTo>
                  <a:pt x="149357" y="1595853"/>
                </a:lnTo>
                <a:lnTo>
                  <a:pt x="178313" y="1601949"/>
                </a:lnTo>
                <a:lnTo>
                  <a:pt x="263657" y="1609569"/>
                </a:lnTo>
                <a:lnTo>
                  <a:pt x="349001" y="1600425"/>
                </a:lnTo>
                <a:lnTo>
                  <a:pt x="518165" y="1582137"/>
                </a:lnTo>
                <a:lnTo>
                  <a:pt x="688853" y="1588233"/>
                </a:lnTo>
                <a:lnTo>
                  <a:pt x="1028705" y="1556229"/>
                </a:lnTo>
                <a:lnTo>
                  <a:pt x="1368557" y="1513557"/>
                </a:lnTo>
                <a:lnTo>
                  <a:pt x="2049785" y="1417545"/>
                </a:lnTo>
                <a:lnTo>
                  <a:pt x="2729489" y="1280385"/>
                </a:lnTo>
                <a:lnTo>
                  <a:pt x="3409193" y="1126461"/>
                </a:lnTo>
                <a:lnTo>
                  <a:pt x="4090421" y="878049"/>
                </a:lnTo>
                <a:lnTo>
                  <a:pt x="5449829" y="1749"/>
                </a:lnTo>
                <a:lnTo>
                  <a:pt x="5460491" y="0"/>
                </a:lnTo>
              </a:path>
            </a:pathLst>
          </a:custGeom>
          <a:ln w="18288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5" name="object 54">
            <a:extLst>
              <a:ext uri="{FF2B5EF4-FFF2-40B4-BE49-F238E27FC236}">
                <a16:creationId xmlns:a16="http://schemas.microsoft.com/office/drawing/2014/main" id="{EA9F629C-B27C-7332-BE9E-E133612AB547}"/>
              </a:ext>
            </a:extLst>
          </p:cNvPr>
          <p:cNvSpPr/>
          <p:nvPr/>
        </p:nvSpPr>
        <p:spPr>
          <a:xfrm>
            <a:off x="3566418" y="3419972"/>
            <a:ext cx="0" cy="185924"/>
          </a:xfrm>
          <a:custGeom>
            <a:avLst/>
            <a:gdLst/>
            <a:ahLst/>
            <a:cxnLst/>
            <a:rect l="l" t="t" r="r" b="b"/>
            <a:pathLst>
              <a:path h="401320">
                <a:moveTo>
                  <a:pt x="0" y="309371"/>
                </a:moveTo>
                <a:lnTo>
                  <a:pt x="0" y="400811"/>
                </a:lnTo>
              </a:path>
              <a:path h="401320">
                <a:moveTo>
                  <a:pt x="0" y="0"/>
                </a:moveTo>
                <a:lnTo>
                  <a:pt x="0" y="309371"/>
                </a:lnTo>
              </a:path>
            </a:pathLst>
          </a:custGeom>
          <a:ln w="9144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6" name="object 55">
            <a:extLst>
              <a:ext uri="{FF2B5EF4-FFF2-40B4-BE49-F238E27FC236}">
                <a16:creationId xmlns:a16="http://schemas.microsoft.com/office/drawing/2014/main" id="{4CD551D2-D8C9-A3C8-88CE-8753E2FA4CFF}"/>
              </a:ext>
            </a:extLst>
          </p:cNvPr>
          <p:cNvSpPr/>
          <p:nvPr/>
        </p:nvSpPr>
        <p:spPr>
          <a:xfrm>
            <a:off x="3544802" y="1367512"/>
            <a:ext cx="3258844" cy="2239619"/>
          </a:xfrm>
          <a:custGeom>
            <a:avLst/>
            <a:gdLst/>
            <a:ahLst/>
            <a:cxnLst/>
            <a:rect l="l" t="t" r="r" b="b"/>
            <a:pathLst>
              <a:path w="5514340" h="4834255">
                <a:moveTo>
                  <a:pt x="5440680" y="4291584"/>
                </a:moveTo>
                <a:lnTo>
                  <a:pt x="5513832" y="4291584"/>
                </a:lnTo>
              </a:path>
              <a:path w="5514340" h="4834255">
                <a:moveTo>
                  <a:pt x="5440680" y="0"/>
                </a:moveTo>
                <a:lnTo>
                  <a:pt x="5513832" y="0"/>
                </a:lnTo>
              </a:path>
              <a:path w="5514340" h="4834255">
                <a:moveTo>
                  <a:pt x="5477256" y="3192780"/>
                </a:moveTo>
                <a:lnTo>
                  <a:pt x="5477256" y="4291584"/>
                </a:lnTo>
              </a:path>
              <a:path w="5514340" h="4834255">
                <a:moveTo>
                  <a:pt x="5477256" y="0"/>
                </a:moveTo>
                <a:lnTo>
                  <a:pt x="5477256" y="3192780"/>
                </a:lnTo>
              </a:path>
              <a:path w="5514340" h="4834255">
                <a:moveTo>
                  <a:pt x="4081271" y="4690872"/>
                </a:moveTo>
                <a:lnTo>
                  <a:pt x="4154424" y="4690872"/>
                </a:lnTo>
              </a:path>
              <a:path w="5514340" h="4834255">
                <a:moveTo>
                  <a:pt x="4081271" y="1275588"/>
                </a:moveTo>
                <a:lnTo>
                  <a:pt x="4154424" y="1275588"/>
                </a:lnTo>
              </a:path>
              <a:path w="5514340" h="4834255">
                <a:moveTo>
                  <a:pt x="4117848" y="4069080"/>
                </a:moveTo>
                <a:lnTo>
                  <a:pt x="4117848" y="4690872"/>
                </a:lnTo>
              </a:path>
              <a:path w="5514340" h="4834255">
                <a:moveTo>
                  <a:pt x="4117848" y="1275588"/>
                </a:moveTo>
                <a:lnTo>
                  <a:pt x="4117848" y="4069080"/>
                </a:lnTo>
              </a:path>
              <a:path w="5514340" h="4834255">
                <a:moveTo>
                  <a:pt x="3400043" y="4742688"/>
                </a:moveTo>
                <a:lnTo>
                  <a:pt x="3473196" y="4742688"/>
                </a:lnTo>
              </a:path>
              <a:path w="5514340" h="4834255">
                <a:moveTo>
                  <a:pt x="3400043" y="2458212"/>
                </a:moveTo>
                <a:lnTo>
                  <a:pt x="3473196" y="2458212"/>
                </a:lnTo>
              </a:path>
              <a:path w="5514340" h="4834255">
                <a:moveTo>
                  <a:pt x="3436619" y="4317492"/>
                </a:moveTo>
                <a:lnTo>
                  <a:pt x="3436619" y="4742688"/>
                </a:lnTo>
              </a:path>
              <a:path w="5514340" h="4834255">
                <a:moveTo>
                  <a:pt x="3436619" y="2458212"/>
                </a:moveTo>
                <a:lnTo>
                  <a:pt x="3436619" y="4317492"/>
                </a:lnTo>
              </a:path>
              <a:path w="5514340" h="4834255">
                <a:moveTo>
                  <a:pt x="2720340" y="4774692"/>
                </a:moveTo>
                <a:lnTo>
                  <a:pt x="2793491" y="4774692"/>
                </a:lnTo>
              </a:path>
              <a:path w="5514340" h="4834255">
                <a:moveTo>
                  <a:pt x="2720340" y="3215640"/>
                </a:moveTo>
                <a:lnTo>
                  <a:pt x="2793491" y="3215640"/>
                </a:lnTo>
              </a:path>
              <a:path w="5514340" h="4834255">
                <a:moveTo>
                  <a:pt x="2756916" y="4471416"/>
                </a:moveTo>
                <a:lnTo>
                  <a:pt x="2756916" y="4774692"/>
                </a:lnTo>
              </a:path>
              <a:path w="5514340" h="4834255">
                <a:moveTo>
                  <a:pt x="2756916" y="3215640"/>
                </a:moveTo>
                <a:lnTo>
                  <a:pt x="2756916" y="4471416"/>
                </a:lnTo>
              </a:path>
              <a:path w="5514340" h="4834255">
                <a:moveTo>
                  <a:pt x="2040635" y="4792980"/>
                </a:moveTo>
                <a:lnTo>
                  <a:pt x="2113788" y="4792980"/>
                </a:lnTo>
              </a:path>
              <a:path w="5514340" h="4834255">
                <a:moveTo>
                  <a:pt x="2040635" y="3982212"/>
                </a:moveTo>
                <a:lnTo>
                  <a:pt x="2113788" y="3982212"/>
                </a:lnTo>
              </a:path>
              <a:path w="5514340" h="4834255">
                <a:moveTo>
                  <a:pt x="2077212" y="4608576"/>
                </a:moveTo>
                <a:lnTo>
                  <a:pt x="2077212" y="4792980"/>
                </a:lnTo>
              </a:path>
              <a:path w="5514340" h="4834255">
                <a:moveTo>
                  <a:pt x="2077212" y="3982212"/>
                </a:moveTo>
                <a:lnTo>
                  <a:pt x="2077212" y="4608576"/>
                </a:lnTo>
              </a:path>
              <a:path w="5514340" h="4834255">
                <a:moveTo>
                  <a:pt x="1359407" y="4817364"/>
                </a:moveTo>
                <a:lnTo>
                  <a:pt x="1432559" y="4817364"/>
                </a:lnTo>
              </a:path>
              <a:path w="5514340" h="4834255">
                <a:moveTo>
                  <a:pt x="1359407" y="4352544"/>
                </a:moveTo>
                <a:lnTo>
                  <a:pt x="1432559" y="4352544"/>
                </a:lnTo>
              </a:path>
              <a:path w="5514340" h="4834255">
                <a:moveTo>
                  <a:pt x="1395983" y="4704588"/>
                </a:moveTo>
                <a:lnTo>
                  <a:pt x="1395983" y="4817364"/>
                </a:lnTo>
              </a:path>
              <a:path w="5514340" h="4834255">
                <a:moveTo>
                  <a:pt x="1395983" y="4352544"/>
                </a:moveTo>
                <a:lnTo>
                  <a:pt x="1395983" y="4704588"/>
                </a:lnTo>
              </a:path>
              <a:path w="5514340" h="4834255">
                <a:moveTo>
                  <a:pt x="1019555" y="4834128"/>
                </a:moveTo>
                <a:lnTo>
                  <a:pt x="1092707" y="4834128"/>
                </a:lnTo>
              </a:path>
              <a:path w="5514340" h="4834255">
                <a:moveTo>
                  <a:pt x="1019555" y="4460748"/>
                </a:moveTo>
                <a:lnTo>
                  <a:pt x="1092707" y="4460748"/>
                </a:lnTo>
              </a:path>
              <a:path w="5514340" h="4834255">
                <a:moveTo>
                  <a:pt x="1056131" y="4747260"/>
                </a:moveTo>
                <a:lnTo>
                  <a:pt x="1056131" y="4834128"/>
                </a:lnTo>
              </a:path>
              <a:path w="5514340" h="4834255">
                <a:moveTo>
                  <a:pt x="1056131" y="4460748"/>
                </a:moveTo>
                <a:lnTo>
                  <a:pt x="1056131" y="4747260"/>
                </a:lnTo>
              </a:path>
              <a:path w="5514340" h="4834255">
                <a:moveTo>
                  <a:pt x="679703" y="4828032"/>
                </a:moveTo>
                <a:lnTo>
                  <a:pt x="752855" y="4828032"/>
                </a:lnTo>
              </a:path>
              <a:path w="5514340" h="4834255">
                <a:moveTo>
                  <a:pt x="679703" y="4671060"/>
                </a:moveTo>
                <a:lnTo>
                  <a:pt x="752855" y="4671060"/>
                </a:lnTo>
              </a:path>
              <a:path w="5514340" h="4834255">
                <a:moveTo>
                  <a:pt x="716279" y="4779264"/>
                </a:moveTo>
                <a:lnTo>
                  <a:pt x="716279" y="4828032"/>
                </a:lnTo>
              </a:path>
              <a:path w="5514340" h="4834255">
                <a:moveTo>
                  <a:pt x="716279" y="4671060"/>
                </a:moveTo>
                <a:lnTo>
                  <a:pt x="716279" y="4779264"/>
                </a:lnTo>
              </a:path>
              <a:path w="5514340" h="4834255">
                <a:moveTo>
                  <a:pt x="509015" y="4828032"/>
                </a:moveTo>
                <a:lnTo>
                  <a:pt x="582167" y="4828032"/>
                </a:lnTo>
              </a:path>
              <a:path w="5514340" h="4834255">
                <a:moveTo>
                  <a:pt x="509015" y="4648200"/>
                </a:moveTo>
                <a:lnTo>
                  <a:pt x="582167" y="4648200"/>
                </a:lnTo>
              </a:path>
              <a:path w="5514340" h="4834255">
                <a:moveTo>
                  <a:pt x="545591" y="4773168"/>
                </a:moveTo>
                <a:lnTo>
                  <a:pt x="545591" y="4828032"/>
                </a:lnTo>
              </a:path>
              <a:path w="5514340" h="4834255">
                <a:moveTo>
                  <a:pt x="545591" y="4648200"/>
                </a:moveTo>
                <a:lnTo>
                  <a:pt x="545591" y="4773168"/>
                </a:lnTo>
              </a:path>
              <a:path w="5514340" h="4834255">
                <a:moveTo>
                  <a:pt x="339851" y="4829556"/>
                </a:moveTo>
                <a:lnTo>
                  <a:pt x="413003" y="4829556"/>
                </a:lnTo>
              </a:path>
              <a:path w="5514340" h="4834255">
                <a:moveTo>
                  <a:pt x="339851" y="4719828"/>
                </a:moveTo>
                <a:lnTo>
                  <a:pt x="413003" y="4719828"/>
                </a:lnTo>
              </a:path>
              <a:path w="5514340" h="4834255">
                <a:moveTo>
                  <a:pt x="376427" y="4719828"/>
                </a:moveTo>
                <a:lnTo>
                  <a:pt x="376427" y="4791456"/>
                </a:lnTo>
              </a:path>
              <a:path w="5514340" h="4834255">
                <a:moveTo>
                  <a:pt x="254507" y="4741164"/>
                </a:moveTo>
                <a:lnTo>
                  <a:pt x="327659" y="4741164"/>
                </a:lnTo>
              </a:path>
              <a:path w="5514340" h="4834255">
                <a:moveTo>
                  <a:pt x="291083" y="4741164"/>
                </a:moveTo>
                <a:lnTo>
                  <a:pt x="291083" y="4800600"/>
                </a:lnTo>
              </a:path>
              <a:path w="5514340" h="4834255">
                <a:moveTo>
                  <a:pt x="169163" y="4831080"/>
                </a:moveTo>
                <a:lnTo>
                  <a:pt x="242315" y="4831080"/>
                </a:lnTo>
              </a:path>
              <a:path w="5514340" h="4834255">
                <a:moveTo>
                  <a:pt x="169163" y="4721352"/>
                </a:moveTo>
                <a:lnTo>
                  <a:pt x="242315" y="4721352"/>
                </a:lnTo>
              </a:path>
              <a:path w="5514340" h="4834255">
                <a:moveTo>
                  <a:pt x="205739" y="4721352"/>
                </a:moveTo>
                <a:lnTo>
                  <a:pt x="205739" y="4792980"/>
                </a:lnTo>
              </a:path>
              <a:path w="5514340" h="4834255">
                <a:moveTo>
                  <a:pt x="140207" y="4826508"/>
                </a:moveTo>
                <a:lnTo>
                  <a:pt x="213359" y="4826508"/>
                </a:lnTo>
              </a:path>
              <a:path w="5514340" h="4834255">
                <a:moveTo>
                  <a:pt x="140207" y="4709160"/>
                </a:moveTo>
                <a:lnTo>
                  <a:pt x="213359" y="4709160"/>
                </a:lnTo>
              </a:path>
              <a:path w="5514340" h="4834255">
                <a:moveTo>
                  <a:pt x="176783" y="4709160"/>
                </a:moveTo>
                <a:lnTo>
                  <a:pt x="176783" y="4786884"/>
                </a:lnTo>
              </a:path>
              <a:path w="5514340" h="4834255">
                <a:moveTo>
                  <a:pt x="112775" y="4828032"/>
                </a:moveTo>
                <a:lnTo>
                  <a:pt x="185927" y="4828032"/>
                </a:lnTo>
              </a:path>
              <a:path w="5514340" h="4834255">
                <a:moveTo>
                  <a:pt x="112775" y="4634484"/>
                </a:moveTo>
                <a:lnTo>
                  <a:pt x="185927" y="4634484"/>
                </a:lnTo>
              </a:path>
              <a:path w="5514340" h="4834255">
                <a:moveTo>
                  <a:pt x="149351" y="4770120"/>
                </a:moveTo>
                <a:lnTo>
                  <a:pt x="149351" y="4828032"/>
                </a:lnTo>
              </a:path>
              <a:path w="5514340" h="4834255">
                <a:moveTo>
                  <a:pt x="149351" y="4634484"/>
                </a:moveTo>
                <a:lnTo>
                  <a:pt x="149351" y="4770120"/>
                </a:lnTo>
              </a:path>
              <a:path w="5514340" h="4834255">
                <a:moveTo>
                  <a:pt x="83819" y="4821936"/>
                </a:moveTo>
                <a:lnTo>
                  <a:pt x="156971" y="4821936"/>
                </a:lnTo>
              </a:path>
              <a:path w="5514340" h="4834255">
                <a:moveTo>
                  <a:pt x="83819" y="4573524"/>
                </a:moveTo>
                <a:lnTo>
                  <a:pt x="156971" y="4573524"/>
                </a:lnTo>
              </a:path>
              <a:path w="5514340" h="4834255">
                <a:moveTo>
                  <a:pt x="120395" y="4751832"/>
                </a:moveTo>
                <a:lnTo>
                  <a:pt x="120395" y="4821936"/>
                </a:lnTo>
              </a:path>
              <a:path w="5514340" h="4834255">
                <a:moveTo>
                  <a:pt x="120395" y="4573524"/>
                </a:moveTo>
                <a:lnTo>
                  <a:pt x="120395" y="4751832"/>
                </a:lnTo>
              </a:path>
              <a:path w="5514340" h="4834255">
                <a:moveTo>
                  <a:pt x="56387" y="4806696"/>
                </a:moveTo>
                <a:lnTo>
                  <a:pt x="129539" y="4806696"/>
                </a:lnTo>
              </a:path>
              <a:path w="5514340" h="4834255">
                <a:moveTo>
                  <a:pt x="56387" y="4501896"/>
                </a:moveTo>
                <a:lnTo>
                  <a:pt x="129539" y="4501896"/>
                </a:lnTo>
              </a:path>
              <a:path w="5514340" h="4834255">
                <a:moveTo>
                  <a:pt x="92963" y="4716780"/>
                </a:moveTo>
                <a:lnTo>
                  <a:pt x="92963" y="4806696"/>
                </a:lnTo>
              </a:path>
              <a:path w="5514340" h="4834255">
                <a:moveTo>
                  <a:pt x="92963" y="4501896"/>
                </a:moveTo>
                <a:lnTo>
                  <a:pt x="92963" y="4716780"/>
                </a:lnTo>
              </a:path>
              <a:path w="5514340" h="4834255">
                <a:moveTo>
                  <a:pt x="0" y="4831080"/>
                </a:moveTo>
                <a:lnTo>
                  <a:pt x="73151" y="4831080"/>
                </a:lnTo>
              </a:path>
              <a:path w="5514340" h="4834255">
                <a:moveTo>
                  <a:pt x="0" y="4430268"/>
                </a:moveTo>
                <a:lnTo>
                  <a:pt x="73151" y="4430268"/>
                </a:lnTo>
              </a:path>
            </a:pathLst>
          </a:custGeom>
          <a:ln w="9144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7" name="object 56">
            <a:extLst>
              <a:ext uri="{FF2B5EF4-FFF2-40B4-BE49-F238E27FC236}">
                <a16:creationId xmlns:a16="http://schemas.microsoft.com/office/drawing/2014/main" id="{C6765052-4AE0-86E0-C6C9-7D66E2582FB0}"/>
              </a:ext>
            </a:extLst>
          </p:cNvPr>
          <p:cNvSpPr/>
          <p:nvPr/>
        </p:nvSpPr>
        <p:spPr>
          <a:xfrm>
            <a:off x="3543899" y="3545649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8" name="object 57">
            <a:extLst>
              <a:ext uri="{FF2B5EF4-FFF2-40B4-BE49-F238E27FC236}">
                <a16:creationId xmlns:a16="http://schemas.microsoft.com/office/drawing/2014/main" id="{B813C7AE-BDA6-EFFF-69C2-96384CD7D6CC}"/>
              </a:ext>
            </a:extLst>
          </p:cNvPr>
          <p:cNvSpPr/>
          <p:nvPr/>
        </p:nvSpPr>
        <p:spPr>
          <a:xfrm>
            <a:off x="3543899" y="3545649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9" name="object 58">
            <a:extLst>
              <a:ext uri="{FF2B5EF4-FFF2-40B4-BE49-F238E27FC236}">
                <a16:creationId xmlns:a16="http://schemas.microsoft.com/office/drawing/2014/main" id="{C250F710-35DB-FF0C-625B-AA7A0853B21B}"/>
              </a:ext>
            </a:extLst>
          </p:cNvPr>
          <p:cNvSpPr/>
          <p:nvPr/>
        </p:nvSpPr>
        <p:spPr>
          <a:xfrm>
            <a:off x="3577223" y="3535059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0" name="object 59">
            <a:extLst>
              <a:ext uri="{FF2B5EF4-FFF2-40B4-BE49-F238E27FC236}">
                <a16:creationId xmlns:a16="http://schemas.microsoft.com/office/drawing/2014/main" id="{CCB8B840-51CF-D029-7D2D-68F9AF5ED8AE}"/>
              </a:ext>
            </a:extLst>
          </p:cNvPr>
          <p:cNvSpPr/>
          <p:nvPr/>
        </p:nvSpPr>
        <p:spPr>
          <a:xfrm>
            <a:off x="3577223" y="3535059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1" name="object 60">
            <a:extLst>
              <a:ext uri="{FF2B5EF4-FFF2-40B4-BE49-F238E27FC236}">
                <a16:creationId xmlns:a16="http://schemas.microsoft.com/office/drawing/2014/main" id="{22A60013-F476-9739-DF49-72635AC53FB4}"/>
              </a:ext>
            </a:extLst>
          </p:cNvPr>
          <p:cNvSpPr/>
          <p:nvPr/>
        </p:nvSpPr>
        <p:spPr>
          <a:xfrm>
            <a:off x="3593434" y="3551298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2" name="object 61">
            <a:extLst>
              <a:ext uri="{FF2B5EF4-FFF2-40B4-BE49-F238E27FC236}">
                <a16:creationId xmlns:a16="http://schemas.microsoft.com/office/drawing/2014/main" id="{3F96B2A4-F70C-EFBB-4EC5-1F3361916254}"/>
              </a:ext>
            </a:extLst>
          </p:cNvPr>
          <p:cNvSpPr/>
          <p:nvPr/>
        </p:nvSpPr>
        <p:spPr>
          <a:xfrm>
            <a:off x="3593434" y="3551298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3" name="object 62">
            <a:extLst>
              <a:ext uri="{FF2B5EF4-FFF2-40B4-BE49-F238E27FC236}">
                <a16:creationId xmlns:a16="http://schemas.microsoft.com/office/drawing/2014/main" id="{B65ABFFA-9D8B-7360-15BF-35D0DD15EFB5}"/>
              </a:ext>
            </a:extLst>
          </p:cNvPr>
          <p:cNvSpPr/>
          <p:nvPr/>
        </p:nvSpPr>
        <p:spPr>
          <a:xfrm>
            <a:off x="3610547" y="355977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" name="object 63">
            <a:extLst>
              <a:ext uri="{FF2B5EF4-FFF2-40B4-BE49-F238E27FC236}">
                <a16:creationId xmlns:a16="http://schemas.microsoft.com/office/drawing/2014/main" id="{D635E62C-37E1-98A7-E185-081E71118E0D}"/>
              </a:ext>
            </a:extLst>
          </p:cNvPr>
          <p:cNvSpPr/>
          <p:nvPr/>
        </p:nvSpPr>
        <p:spPr>
          <a:xfrm>
            <a:off x="3610547" y="355977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" name="object 64">
            <a:extLst>
              <a:ext uri="{FF2B5EF4-FFF2-40B4-BE49-F238E27FC236}">
                <a16:creationId xmlns:a16="http://schemas.microsoft.com/office/drawing/2014/main" id="{84562E11-B7B5-57BB-6FD7-B4910F331BC4}"/>
              </a:ext>
            </a:extLst>
          </p:cNvPr>
          <p:cNvSpPr/>
          <p:nvPr/>
        </p:nvSpPr>
        <p:spPr>
          <a:xfrm>
            <a:off x="3626758" y="356753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6" name="object 65">
            <a:extLst>
              <a:ext uri="{FF2B5EF4-FFF2-40B4-BE49-F238E27FC236}">
                <a16:creationId xmlns:a16="http://schemas.microsoft.com/office/drawing/2014/main" id="{F3D7B423-5E88-C7BF-7DCC-F7078BC3067F}"/>
              </a:ext>
            </a:extLst>
          </p:cNvPr>
          <p:cNvSpPr/>
          <p:nvPr/>
        </p:nvSpPr>
        <p:spPr>
          <a:xfrm>
            <a:off x="3626758" y="356753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7" name="object 66">
            <a:extLst>
              <a:ext uri="{FF2B5EF4-FFF2-40B4-BE49-F238E27FC236}">
                <a16:creationId xmlns:a16="http://schemas.microsoft.com/office/drawing/2014/main" id="{04C33973-D5B6-704F-CCCA-AFA649A5417C}"/>
              </a:ext>
            </a:extLst>
          </p:cNvPr>
          <p:cNvSpPr/>
          <p:nvPr/>
        </p:nvSpPr>
        <p:spPr>
          <a:xfrm>
            <a:off x="3643870" y="357036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" name="object 67">
            <a:extLst>
              <a:ext uri="{FF2B5EF4-FFF2-40B4-BE49-F238E27FC236}">
                <a16:creationId xmlns:a16="http://schemas.microsoft.com/office/drawing/2014/main" id="{FCE90821-7783-ED73-6D04-848C97B176A1}"/>
              </a:ext>
            </a:extLst>
          </p:cNvPr>
          <p:cNvSpPr/>
          <p:nvPr/>
        </p:nvSpPr>
        <p:spPr>
          <a:xfrm>
            <a:off x="3643870" y="357036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9" name="object 68">
            <a:extLst>
              <a:ext uri="{FF2B5EF4-FFF2-40B4-BE49-F238E27FC236}">
                <a16:creationId xmlns:a16="http://schemas.microsoft.com/office/drawing/2014/main" id="{E94341B0-59E2-5FA9-06D8-BBA7D1AA1B56}"/>
              </a:ext>
            </a:extLst>
          </p:cNvPr>
          <p:cNvSpPr/>
          <p:nvPr/>
        </p:nvSpPr>
        <p:spPr>
          <a:xfrm>
            <a:off x="3694307" y="357389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0" name="object 69">
            <a:extLst>
              <a:ext uri="{FF2B5EF4-FFF2-40B4-BE49-F238E27FC236}">
                <a16:creationId xmlns:a16="http://schemas.microsoft.com/office/drawing/2014/main" id="{F11A4004-1EFB-D7DC-FD53-068C05C7F5D5}"/>
              </a:ext>
            </a:extLst>
          </p:cNvPr>
          <p:cNvSpPr/>
          <p:nvPr/>
        </p:nvSpPr>
        <p:spPr>
          <a:xfrm>
            <a:off x="3694307" y="357389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1" name="object 70">
            <a:extLst>
              <a:ext uri="{FF2B5EF4-FFF2-40B4-BE49-F238E27FC236}">
                <a16:creationId xmlns:a16="http://schemas.microsoft.com/office/drawing/2014/main" id="{37E20587-0FC4-A6DB-F852-D99DF1CA152D}"/>
              </a:ext>
            </a:extLst>
          </p:cNvPr>
          <p:cNvSpPr/>
          <p:nvPr/>
        </p:nvSpPr>
        <p:spPr>
          <a:xfrm>
            <a:off x="3744743" y="3569655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2" name="object 71">
            <a:extLst>
              <a:ext uri="{FF2B5EF4-FFF2-40B4-BE49-F238E27FC236}">
                <a16:creationId xmlns:a16="http://schemas.microsoft.com/office/drawing/2014/main" id="{1F4FBF76-2EFF-3BE6-6467-72CB0FE57635}"/>
              </a:ext>
            </a:extLst>
          </p:cNvPr>
          <p:cNvSpPr/>
          <p:nvPr/>
        </p:nvSpPr>
        <p:spPr>
          <a:xfrm>
            <a:off x="3744743" y="3569655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3" name="object 72">
            <a:extLst>
              <a:ext uri="{FF2B5EF4-FFF2-40B4-BE49-F238E27FC236}">
                <a16:creationId xmlns:a16="http://schemas.microsoft.com/office/drawing/2014/main" id="{E4C476DC-D52F-5DAC-1C17-C19B8FB43C58}"/>
              </a:ext>
            </a:extLst>
          </p:cNvPr>
          <p:cNvSpPr/>
          <p:nvPr/>
        </p:nvSpPr>
        <p:spPr>
          <a:xfrm>
            <a:off x="3844715" y="356118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" name="object 73">
            <a:extLst>
              <a:ext uri="{FF2B5EF4-FFF2-40B4-BE49-F238E27FC236}">
                <a16:creationId xmlns:a16="http://schemas.microsoft.com/office/drawing/2014/main" id="{D0682402-B839-2DB9-1492-115369D3E127}"/>
              </a:ext>
            </a:extLst>
          </p:cNvPr>
          <p:cNvSpPr/>
          <p:nvPr/>
        </p:nvSpPr>
        <p:spPr>
          <a:xfrm>
            <a:off x="3844715" y="356118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5" name="object 74">
            <a:extLst>
              <a:ext uri="{FF2B5EF4-FFF2-40B4-BE49-F238E27FC236}">
                <a16:creationId xmlns:a16="http://schemas.microsoft.com/office/drawing/2014/main" id="{A62CAA3E-4A9C-6004-E472-2475D2EA419C}"/>
              </a:ext>
            </a:extLst>
          </p:cNvPr>
          <p:cNvSpPr/>
          <p:nvPr/>
        </p:nvSpPr>
        <p:spPr>
          <a:xfrm>
            <a:off x="3945587" y="356400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6" name="object 75">
            <a:extLst>
              <a:ext uri="{FF2B5EF4-FFF2-40B4-BE49-F238E27FC236}">
                <a16:creationId xmlns:a16="http://schemas.microsoft.com/office/drawing/2014/main" id="{24D8F6BD-88AC-252D-F1A5-FA5A013D70D0}"/>
              </a:ext>
            </a:extLst>
          </p:cNvPr>
          <p:cNvSpPr/>
          <p:nvPr/>
        </p:nvSpPr>
        <p:spPr>
          <a:xfrm>
            <a:off x="3945587" y="3564007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7" name="object 76">
            <a:extLst>
              <a:ext uri="{FF2B5EF4-FFF2-40B4-BE49-F238E27FC236}">
                <a16:creationId xmlns:a16="http://schemas.microsoft.com/office/drawing/2014/main" id="{9CEDFABE-6013-2C1F-E8DC-791247369C88}"/>
              </a:ext>
            </a:extLst>
          </p:cNvPr>
          <p:cNvSpPr/>
          <p:nvPr/>
        </p:nvSpPr>
        <p:spPr>
          <a:xfrm>
            <a:off x="4146432" y="354918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8" name="object 77">
            <a:extLst>
              <a:ext uri="{FF2B5EF4-FFF2-40B4-BE49-F238E27FC236}">
                <a16:creationId xmlns:a16="http://schemas.microsoft.com/office/drawing/2014/main" id="{27455313-CE2A-93F7-6281-0CFBE9ED897C}"/>
              </a:ext>
            </a:extLst>
          </p:cNvPr>
          <p:cNvSpPr/>
          <p:nvPr/>
        </p:nvSpPr>
        <p:spPr>
          <a:xfrm>
            <a:off x="4146432" y="354918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9" name="object 78">
            <a:extLst>
              <a:ext uri="{FF2B5EF4-FFF2-40B4-BE49-F238E27FC236}">
                <a16:creationId xmlns:a16="http://schemas.microsoft.com/office/drawing/2014/main" id="{C074E806-F7F4-ECE0-7859-2F1804418D35}"/>
              </a:ext>
            </a:extLst>
          </p:cNvPr>
          <p:cNvSpPr/>
          <p:nvPr/>
        </p:nvSpPr>
        <p:spPr>
          <a:xfrm>
            <a:off x="4347276" y="352941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199"/>
                </a:lnTo>
                <a:lnTo>
                  <a:pt x="762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0" name="object 79">
            <a:extLst>
              <a:ext uri="{FF2B5EF4-FFF2-40B4-BE49-F238E27FC236}">
                <a16:creationId xmlns:a16="http://schemas.microsoft.com/office/drawing/2014/main" id="{D9ABD2EC-8CEF-C24E-9D6E-7766E595629F}"/>
              </a:ext>
            </a:extLst>
          </p:cNvPr>
          <p:cNvSpPr/>
          <p:nvPr/>
        </p:nvSpPr>
        <p:spPr>
          <a:xfrm>
            <a:off x="4347276" y="3529411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1" name="object 80">
            <a:extLst>
              <a:ext uri="{FF2B5EF4-FFF2-40B4-BE49-F238E27FC236}">
                <a16:creationId xmlns:a16="http://schemas.microsoft.com/office/drawing/2014/main" id="{1328034E-B6ED-5D1D-2665-DDCA4CDF8741}"/>
              </a:ext>
            </a:extLst>
          </p:cNvPr>
          <p:cNvSpPr/>
          <p:nvPr/>
        </p:nvSpPr>
        <p:spPr>
          <a:xfrm>
            <a:off x="4749866" y="348493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2" name="object 81">
            <a:extLst>
              <a:ext uri="{FF2B5EF4-FFF2-40B4-BE49-F238E27FC236}">
                <a16:creationId xmlns:a16="http://schemas.microsoft.com/office/drawing/2014/main" id="{16A2CE21-6488-30AA-EE7D-0C3BA310D5FF}"/>
              </a:ext>
            </a:extLst>
          </p:cNvPr>
          <p:cNvSpPr/>
          <p:nvPr/>
        </p:nvSpPr>
        <p:spPr>
          <a:xfrm>
            <a:off x="4749866" y="348493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3" name="object 82">
            <a:extLst>
              <a:ext uri="{FF2B5EF4-FFF2-40B4-BE49-F238E27FC236}">
                <a16:creationId xmlns:a16="http://schemas.microsoft.com/office/drawing/2014/main" id="{DE5DCC85-6F01-06DF-E106-C980D0BE0001}"/>
              </a:ext>
            </a:extLst>
          </p:cNvPr>
          <p:cNvSpPr/>
          <p:nvPr/>
        </p:nvSpPr>
        <p:spPr>
          <a:xfrm>
            <a:off x="5151555" y="3421386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" name="object 83">
            <a:extLst>
              <a:ext uri="{FF2B5EF4-FFF2-40B4-BE49-F238E27FC236}">
                <a16:creationId xmlns:a16="http://schemas.microsoft.com/office/drawing/2014/main" id="{6A6260F8-18EB-4CA8-EBFC-CB0BE9407BFA}"/>
              </a:ext>
            </a:extLst>
          </p:cNvPr>
          <p:cNvSpPr/>
          <p:nvPr/>
        </p:nvSpPr>
        <p:spPr>
          <a:xfrm>
            <a:off x="5151555" y="3421386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5" name="object 84">
            <a:extLst>
              <a:ext uri="{FF2B5EF4-FFF2-40B4-BE49-F238E27FC236}">
                <a16:creationId xmlns:a16="http://schemas.microsoft.com/office/drawing/2014/main" id="{75B33523-A712-29C6-2CC1-6D1209701A16}"/>
              </a:ext>
            </a:extLst>
          </p:cNvPr>
          <p:cNvSpPr/>
          <p:nvPr/>
        </p:nvSpPr>
        <p:spPr>
          <a:xfrm>
            <a:off x="5553244" y="3350076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6" name="object 85">
            <a:extLst>
              <a:ext uri="{FF2B5EF4-FFF2-40B4-BE49-F238E27FC236}">
                <a16:creationId xmlns:a16="http://schemas.microsoft.com/office/drawing/2014/main" id="{3AD99527-B618-BB5D-1834-C5DDFA42F908}"/>
              </a:ext>
            </a:extLst>
          </p:cNvPr>
          <p:cNvSpPr/>
          <p:nvPr/>
        </p:nvSpPr>
        <p:spPr>
          <a:xfrm>
            <a:off x="5553244" y="3350076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7" name="object 86">
            <a:extLst>
              <a:ext uri="{FF2B5EF4-FFF2-40B4-BE49-F238E27FC236}">
                <a16:creationId xmlns:a16="http://schemas.microsoft.com/office/drawing/2014/main" id="{FBB53E98-9C5C-E7D9-ADD1-A4E6AEB98854}"/>
              </a:ext>
            </a:extLst>
          </p:cNvPr>
          <p:cNvSpPr/>
          <p:nvPr/>
        </p:nvSpPr>
        <p:spPr>
          <a:xfrm>
            <a:off x="5955833" y="323499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8" name="object 87">
            <a:extLst>
              <a:ext uri="{FF2B5EF4-FFF2-40B4-BE49-F238E27FC236}">
                <a16:creationId xmlns:a16="http://schemas.microsoft.com/office/drawing/2014/main" id="{DDED549F-C130-8391-EA7C-E1D8D46D3BF4}"/>
              </a:ext>
            </a:extLst>
          </p:cNvPr>
          <p:cNvSpPr/>
          <p:nvPr/>
        </p:nvSpPr>
        <p:spPr>
          <a:xfrm>
            <a:off x="5955833" y="3234992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9" name="object 88">
            <a:extLst>
              <a:ext uri="{FF2B5EF4-FFF2-40B4-BE49-F238E27FC236}">
                <a16:creationId xmlns:a16="http://schemas.microsoft.com/office/drawing/2014/main" id="{986E59AD-97AB-4472-EE91-B619FFEB9F10}"/>
              </a:ext>
            </a:extLst>
          </p:cNvPr>
          <p:cNvSpPr/>
          <p:nvPr/>
        </p:nvSpPr>
        <p:spPr>
          <a:xfrm>
            <a:off x="6759211" y="2829018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0" name="object 89">
            <a:extLst>
              <a:ext uri="{FF2B5EF4-FFF2-40B4-BE49-F238E27FC236}">
                <a16:creationId xmlns:a16="http://schemas.microsoft.com/office/drawing/2014/main" id="{E4B6CE44-B633-C855-4352-9644849022E9}"/>
              </a:ext>
            </a:extLst>
          </p:cNvPr>
          <p:cNvSpPr/>
          <p:nvPr/>
        </p:nvSpPr>
        <p:spPr>
          <a:xfrm>
            <a:off x="6759211" y="2829018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1" name="object 90">
            <a:extLst>
              <a:ext uri="{FF2B5EF4-FFF2-40B4-BE49-F238E27FC236}">
                <a16:creationId xmlns:a16="http://schemas.microsoft.com/office/drawing/2014/main" id="{0F04AF43-2D50-8186-C731-2863380ABE23}"/>
              </a:ext>
            </a:extLst>
          </p:cNvPr>
          <p:cNvSpPr/>
          <p:nvPr/>
        </p:nvSpPr>
        <p:spPr>
          <a:xfrm>
            <a:off x="2433403" y="2723110"/>
            <a:ext cx="1055634" cy="873431"/>
          </a:xfrm>
          <a:custGeom>
            <a:avLst/>
            <a:gdLst/>
            <a:ahLst/>
            <a:cxnLst/>
            <a:rect l="l" t="t" r="r" b="b"/>
            <a:pathLst>
              <a:path w="1786254" h="1885314">
                <a:moveTo>
                  <a:pt x="0" y="0"/>
                </a:moveTo>
                <a:lnTo>
                  <a:pt x="19812" y="1885188"/>
                </a:lnTo>
                <a:lnTo>
                  <a:pt x="38100" y="1833372"/>
                </a:lnTo>
                <a:lnTo>
                  <a:pt x="56388" y="1685544"/>
                </a:lnTo>
                <a:lnTo>
                  <a:pt x="76200" y="1630680"/>
                </a:lnTo>
                <a:lnTo>
                  <a:pt x="132588" y="1438656"/>
                </a:lnTo>
                <a:lnTo>
                  <a:pt x="188976" y="1223772"/>
                </a:lnTo>
                <a:lnTo>
                  <a:pt x="303276" y="1088136"/>
                </a:lnTo>
                <a:lnTo>
                  <a:pt x="416052" y="1231392"/>
                </a:lnTo>
                <a:lnTo>
                  <a:pt x="643128" y="1260348"/>
                </a:lnTo>
                <a:lnTo>
                  <a:pt x="870204" y="1499616"/>
                </a:lnTo>
                <a:lnTo>
                  <a:pt x="1322832" y="1607820"/>
                </a:lnTo>
                <a:lnTo>
                  <a:pt x="1776983" y="1748028"/>
                </a:lnTo>
                <a:lnTo>
                  <a:pt x="1786122" y="1749617"/>
                </a:lnTo>
              </a:path>
            </a:pathLst>
          </a:custGeom>
          <a:ln w="18288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2" name="object 91">
            <a:extLst>
              <a:ext uri="{FF2B5EF4-FFF2-40B4-BE49-F238E27FC236}">
                <a16:creationId xmlns:a16="http://schemas.microsoft.com/office/drawing/2014/main" id="{A2B06789-7D4A-B38D-E4AC-82FE1C9602B3}"/>
              </a:ext>
            </a:extLst>
          </p:cNvPr>
          <p:cNvSpPr/>
          <p:nvPr/>
        </p:nvSpPr>
        <p:spPr>
          <a:xfrm>
            <a:off x="2411787" y="1621687"/>
            <a:ext cx="825219" cy="1984856"/>
          </a:xfrm>
          <a:custGeom>
            <a:avLst/>
            <a:gdLst/>
            <a:ahLst/>
            <a:cxnLst/>
            <a:rect l="l" t="t" r="r" b="b"/>
            <a:pathLst>
              <a:path w="1396364" h="4284345">
                <a:moveTo>
                  <a:pt x="1322832" y="4204715"/>
                </a:moveTo>
                <a:lnTo>
                  <a:pt x="1395984" y="4204715"/>
                </a:lnTo>
              </a:path>
              <a:path w="1396364" h="4284345">
                <a:moveTo>
                  <a:pt x="1322832" y="3348227"/>
                </a:moveTo>
                <a:lnTo>
                  <a:pt x="1395984" y="3348227"/>
                </a:lnTo>
              </a:path>
              <a:path w="1396364" h="4284345">
                <a:moveTo>
                  <a:pt x="1359408" y="3985259"/>
                </a:moveTo>
                <a:lnTo>
                  <a:pt x="1359408" y="4204715"/>
                </a:lnTo>
              </a:path>
              <a:path w="1396364" h="4284345">
                <a:moveTo>
                  <a:pt x="1359408" y="3348227"/>
                </a:moveTo>
                <a:lnTo>
                  <a:pt x="1359408" y="3985259"/>
                </a:lnTo>
              </a:path>
              <a:path w="1396364" h="4284345">
                <a:moveTo>
                  <a:pt x="870204" y="4174235"/>
                </a:moveTo>
                <a:lnTo>
                  <a:pt x="943356" y="4174235"/>
                </a:lnTo>
              </a:path>
              <a:path w="1396364" h="4284345">
                <a:moveTo>
                  <a:pt x="870204" y="2988563"/>
                </a:moveTo>
                <a:lnTo>
                  <a:pt x="943356" y="2988563"/>
                </a:lnTo>
              </a:path>
              <a:path w="1396364" h="4284345">
                <a:moveTo>
                  <a:pt x="906780" y="3877055"/>
                </a:moveTo>
                <a:lnTo>
                  <a:pt x="906780" y="4174235"/>
                </a:lnTo>
              </a:path>
              <a:path w="1396364" h="4284345">
                <a:moveTo>
                  <a:pt x="906780" y="2988563"/>
                </a:moveTo>
                <a:lnTo>
                  <a:pt x="906780" y="3877055"/>
                </a:lnTo>
              </a:path>
              <a:path w="1396364" h="4284345">
                <a:moveTo>
                  <a:pt x="643127" y="4093463"/>
                </a:moveTo>
                <a:lnTo>
                  <a:pt x="716280" y="4093463"/>
                </a:lnTo>
              </a:path>
              <a:path w="1396364" h="4284345">
                <a:moveTo>
                  <a:pt x="643127" y="2269235"/>
                </a:moveTo>
                <a:lnTo>
                  <a:pt x="716280" y="2269235"/>
                </a:lnTo>
              </a:path>
              <a:path w="1396364" h="4284345">
                <a:moveTo>
                  <a:pt x="679704" y="3637787"/>
                </a:moveTo>
                <a:lnTo>
                  <a:pt x="679704" y="4093463"/>
                </a:lnTo>
              </a:path>
              <a:path w="1396364" h="4284345">
                <a:moveTo>
                  <a:pt x="679704" y="2269235"/>
                </a:moveTo>
                <a:lnTo>
                  <a:pt x="679704" y="3637787"/>
                </a:lnTo>
              </a:path>
              <a:path w="1396364" h="4284345">
                <a:moveTo>
                  <a:pt x="416051" y="4104131"/>
                </a:moveTo>
                <a:lnTo>
                  <a:pt x="489203" y="4104131"/>
                </a:lnTo>
              </a:path>
              <a:path w="1396364" h="4284345">
                <a:moveTo>
                  <a:pt x="416051" y="1978151"/>
                </a:moveTo>
                <a:lnTo>
                  <a:pt x="489203" y="1978151"/>
                </a:lnTo>
              </a:path>
              <a:path w="1396364" h="4284345">
                <a:moveTo>
                  <a:pt x="452628" y="3608831"/>
                </a:moveTo>
                <a:lnTo>
                  <a:pt x="452628" y="4104131"/>
                </a:lnTo>
              </a:path>
              <a:path w="1396364" h="4284345">
                <a:moveTo>
                  <a:pt x="452628" y="1978151"/>
                </a:moveTo>
                <a:lnTo>
                  <a:pt x="452628" y="3608831"/>
                </a:lnTo>
              </a:path>
              <a:path w="1396364" h="4284345">
                <a:moveTo>
                  <a:pt x="303275" y="4034027"/>
                </a:moveTo>
                <a:lnTo>
                  <a:pt x="376428" y="4034027"/>
                </a:lnTo>
              </a:path>
              <a:path w="1396364" h="4284345">
                <a:moveTo>
                  <a:pt x="303275" y="1770887"/>
                </a:moveTo>
                <a:lnTo>
                  <a:pt x="376428" y="1770887"/>
                </a:lnTo>
              </a:path>
              <a:path w="1396364" h="4284345">
                <a:moveTo>
                  <a:pt x="339851" y="3465575"/>
                </a:moveTo>
                <a:lnTo>
                  <a:pt x="339851" y="4034027"/>
                </a:lnTo>
              </a:path>
              <a:path w="1396364" h="4284345">
                <a:moveTo>
                  <a:pt x="339851" y="1770887"/>
                </a:moveTo>
                <a:lnTo>
                  <a:pt x="339851" y="3465575"/>
                </a:lnTo>
              </a:path>
              <a:path w="1396364" h="4284345">
                <a:moveTo>
                  <a:pt x="188975" y="4017263"/>
                </a:moveTo>
                <a:lnTo>
                  <a:pt x="262128" y="4017263"/>
                </a:lnTo>
              </a:path>
              <a:path w="1396364" h="4284345">
                <a:moveTo>
                  <a:pt x="188975" y="2616707"/>
                </a:moveTo>
                <a:lnTo>
                  <a:pt x="262128" y="2616707"/>
                </a:lnTo>
              </a:path>
              <a:path w="1396364" h="4284345">
                <a:moveTo>
                  <a:pt x="225551" y="3601211"/>
                </a:moveTo>
                <a:lnTo>
                  <a:pt x="225551" y="4017263"/>
                </a:lnTo>
              </a:path>
              <a:path w="1396364" h="4284345">
                <a:moveTo>
                  <a:pt x="225551" y="2616707"/>
                </a:moveTo>
                <a:lnTo>
                  <a:pt x="225551" y="3601211"/>
                </a:lnTo>
              </a:path>
              <a:path w="1396364" h="4284345">
                <a:moveTo>
                  <a:pt x="132587" y="4114799"/>
                </a:moveTo>
                <a:lnTo>
                  <a:pt x="205740" y="4114799"/>
                </a:lnTo>
              </a:path>
              <a:path w="1396364" h="4284345">
                <a:moveTo>
                  <a:pt x="132587" y="3087623"/>
                </a:moveTo>
                <a:lnTo>
                  <a:pt x="205740" y="3087623"/>
                </a:lnTo>
              </a:path>
              <a:path w="1396364" h="4284345">
                <a:moveTo>
                  <a:pt x="169163" y="3816095"/>
                </a:moveTo>
                <a:lnTo>
                  <a:pt x="169163" y="4114799"/>
                </a:lnTo>
              </a:path>
              <a:path w="1396364" h="4284345">
                <a:moveTo>
                  <a:pt x="169163" y="3087623"/>
                </a:moveTo>
                <a:lnTo>
                  <a:pt x="169163" y="3816095"/>
                </a:lnTo>
              </a:path>
              <a:path w="1396364" h="4284345">
                <a:moveTo>
                  <a:pt x="76200" y="4230623"/>
                </a:moveTo>
                <a:lnTo>
                  <a:pt x="149351" y="4230623"/>
                </a:lnTo>
              </a:path>
              <a:path w="1396364" h="4284345">
                <a:moveTo>
                  <a:pt x="76200" y="3238499"/>
                </a:moveTo>
                <a:lnTo>
                  <a:pt x="149351" y="3238499"/>
                </a:lnTo>
              </a:path>
              <a:path w="1396364" h="4284345">
                <a:moveTo>
                  <a:pt x="112775" y="4008119"/>
                </a:moveTo>
                <a:lnTo>
                  <a:pt x="112775" y="4230623"/>
                </a:lnTo>
              </a:path>
              <a:path w="1396364" h="4284345">
                <a:moveTo>
                  <a:pt x="112775" y="3238499"/>
                </a:moveTo>
                <a:lnTo>
                  <a:pt x="112775" y="4008119"/>
                </a:lnTo>
              </a:path>
              <a:path w="1396364" h="4284345">
                <a:moveTo>
                  <a:pt x="56387" y="4207763"/>
                </a:moveTo>
                <a:lnTo>
                  <a:pt x="129540" y="4207763"/>
                </a:lnTo>
              </a:path>
              <a:path w="1396364" h="4284345">
                <a:moveTo>
                  <a:pt x="56387" y="3735323"/>
                </a:moveTo>
                <a:lnTo>
                  <a:pt x="129540" y="3735323"/>
                </a:lnTo>
              </a:path>
              <a:path w="1396364" h="4284345">
                <a:moveTo>
                  <a:pt x="92963" y="4062983"/>
                </a:moveTo>
                <a:lnTo>
                  <a:pt x="92963" y="4207763"/>
                </a:lnTo>
              </a:path>
              <a:path w="1396364" h="4284345">
                <a:moveTo>
                  <a:pt x="92963" y="3735323"/>
                </a:moveTo>
                <a:lnTo>
                  <a:pt x="92963" y="4062983"/>
                </a:lnTo>
              </a:path>
              <a:path w="1396364" h="4284345">
                <a:moveTo>
                  <a:pt x="38100" y="4283963"/>
                </a:moveTo>
                <a:lnTo>
                  <a:pt x="111251" y="4283963"/>
                </a:lnTo>
              </a:path>
              <a:path w="1396364" h="4284345">
                <a:moveTo>
                  <a:pt x="38100" y="4000499"/>
                </a:moveTo>
                <a:lnTo>
                  <a:pt x="111251" y="4000499"/>
                </a:lnTo>
              </a:path>
              <a:path w="1396364" h="4284345">
                <a:moveTo>
                  <a:pt x="74675" y="4210811"/>
                </a:moveTo>
                <a:lnTo>
                  <a:pt x="74675" y="4283963"/>
                </a:lnTo>
              </a:path>
              <a:path w="1396364" h="4284345">
                <a:moveTo>
                  <a:pt x="74675" y="4000499"/>
                </a:moveTo>
                <a:lnTo>
                  <a:pt x="74675" y="4210811"/>
                </a:lnTo>
              </a:path>
              <a:path w="1396364" h="4284345">
                <a:moveTo>
                  <a:pt x="0" y="3447287"/>
                </a:moveTo>
                <a:lnTo>
                  <a:pt x="73151" y="3447287"/>
                </a:lnTo>
              </a:path>
              <a:path w="1396364" h="4284345">
                <a:moveTo>
                  <a:pt x="0" y="0"/>
                </a:moveTo>
                <a:lnTo>
                  <a:pt x="73151" y="0"/>
                </a:lnTo>
              </a:path>
              <a:path w="1396364" h="4284345">
                <a:moveTo>
                  <a:pt x="36575" y="2377439"/>
                </a:moveTo>
                <a:lnTo>
                  <a:pt x="36575" y="3447287"/>
                </a:lnTo>
              </a:path>
              <a:path w="1396364" h="4284345">
                <a:moveTo>
                  <a:pt x="36575" y="0"/>
                </a:moveTo>
                <a:lnTo>
                  <a:pt x="36575" y="2377439"/>
                </a:lnTo>
              </a:path>
            </a:pathLst>
          </a:custGeom>
          <a:ln w="9144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3" name="object 92">
            <a:extLst>
              <a:ext uri="{FF2B5EF4-FFF2-40B4-BE49-F238E27FC236}">
                <a16:creationId xmlns:a16="http://schemas.microsoft.com/office/drawing/2014/main" id="{B4C6622E-20C3-1798-C70B-83DD979DD1C7}"/>
              </a:ext>
            </a:extLst>
          </p:cNvPr>
          <p:cNvSpPr/>
          <p:nvPr/>
        </p:nvSpPr>
        <p:spPr>
          <a:xfrm>
            <a:off x="3483558" y="3345132"/>
            <a:ext cx="0" cy="249468"/>
          </a:xfrm>
          <a:custGeom>
            <a:avLst/>
            <a:gdLst/>
            <a:ahLst/>
            <a:cxnLst/>
            <a:rect l="l" t="t" r="r" b="b"/>
            <a:pathLst>
              <a:path h="538479">
                <a:moveTo>
                  <a:pt x="0" y="405384"/>
                </a:moveTo>
                <a:lnTo>
                  <a:pt x="0" y="537972"/>
                </a:lnTo>
              </a:path>
              <a:path h="538479">
                <a:moveTo>
                  <a:pt x="0" y="0"/>
                </a:moveTo>
                <a:lnTo>
                  <a:pt x="0" y="405384"/>
                </a:lnTo>
              </a:path>
            </a:pathLst>
          </a:custGeom>
          <a:ln w="9144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4" name="object 93">
            <a:extLst>
              <a:ext uri="{FF2B5EF4-FFF2-40B4-BE49-F238E27FC236}">
                <a16:creationId xmlns:a16="http://schemas.microsoft.com/office/drawing/2014/main" id="{ECB76D0E-3B02-7931-3E3A-CDF2785135E3}"/>
              </a:ext>
            </a:extLst>
          </p:cNvPr>
          <p:cNvSpPr/>
          <p:nvPr/>
        </p:nvSpPr>
        <p:spPr>
          <a:xfrm>
            <a:off x="3461943" y="3345132"/>
            <a:ext cx="43531" cy="249468"/>
          </a:xfrm>
          <a:custGeom>
            <a:avLst/>
            <a:gdLst/>
            <a:ahLst/>
            <a:cxnLst/>
            <a:rect l="l" t="t" r="r" b="b"/>
            <a:pathLst>
              <a:path w="73660" h="538479">
                <a:moveTo>
                  <a:pt x="0" y="537972"/>
                </a:moveTo>
                <a:lnTo>
                  <a:pt x="73152" y="537972"/>
                </a:lnTo>
              </a:path>
              <a:path w="73660" h="538479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9144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5" name="object 94">
            <a:extLst>
              <a:ext uri="{FF2B5EF4-FFF2-40B4-BE49-F238E27FC236}">
                <a16:creationId xmlns:a16="http://schemas.microsoft.com/office/drawing/2014/main" id="{B6AAA1EA-580B-0457-78E7-61C8BE46350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0436" y="2705106"/>
            <a:ext cx="45933" cy="36008"/>
          </a:xfrm>
          <a:prstGeom prst="rect">
            <a:avLst/>
          </a:prstGeom>
        </p:spPr>
      </p:pic>
      <p:pic>
        <p:nvPicPr>
          <p:cNvPr id="646" name="object 95">
            <a:extLst>
              <a:ext uri="{FF2B5EF4-FFF2-40B4-BE49-F238E27FC236}">
                <a16:creationId xmlns:a16="http://schemas.microsoft.com/office/drawing/2014/main" id="{80A55256-578A-1902-67D1-7315C44AB70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22145" y="3554473"/>
            <a:ext cx="56741" cy="60013"/>
          </a:xfrm>
          <a:prstGeom prst="rect">
            <a:avLst/>
          </a:prstGeom>
        </p:spPr>
      </p:pic>
      <p:pic>
        <p:nvPicPr>
          <p:cNvPr id="647" name="object 96">
            <a:extLst>
              <a:ext uri="{FF2B5EF4-FFF2-40B4-BE49-F238E27FC236}">
                <a16:creationId xmlns:a16="http://schemas.microsoft.com/office/drawing/2014/main" id="{FEB7CA4B-840B-4232-65C0-710936945F3B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43760" y="3460569"/>
            <a:ext cx="57641" cy="61426"/>
          </a:xfrm>
          <a:prstGeom prst="rect">
            <a:avLst/>
          </a:prstGeom>
        </p:spPr>
      </p:pic>
      <p:pic>
        <p:nvPicPr>
          <p:cNvPr id="648" name="object 97">
            <a:extLst>
              <a:ext uri="{FF2B5EF4-FFF2-40B4-BE49-F238E27FC236}">
                <a16:creationId xmlns:a16="http://schemas.microsoft.com/office/drawing/2014/main" id="{3E89CA8F-F5D7-267A-50A5-8AE55FC1D5E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88793" y="3371608"/>
            <a:ext cx="45933" cy="36008"/>
          </a:xfrm>
          <a:prstGeom prst="rect">
            <a:avLst/>
          </a:prstGeom>
        </p:spPr>
      </p:pic>
      <p:pic>
        <p:nvPicPr>
          <p:cNvPr id="649" name="object 98">
            <a:extLst>
              <a:ext uri="{FF2B5EF4-FFF2-40B4-BE49-F238E27FC236}">
                <a16:creationId xmlns:a16="http://schemas.microsoft.com/office/drawing/2014/main" id="{83ABA551-82B9-DF0E-A70B-6BE9F334817F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22117" y="3272056"/>
            <a:ext cx="45933" cy="36008"/>
          </a:xfrm>
          <a:prstGeom prst="rect">
            <a:avLst/>
          </a:prstGeom>
        </p:spPr>
      </p:pic>
      <p:pic>
        <p:nvPicPr>
          <p:cNvPr id="650" name="object 99">
            <a:extLst>
              <a:ext uri="{FF2B5EF4-FFF2-40B4-BE49-F238E27FC236}">
                <a16:creationId xmlns:a16="http://schemas.microsoft.com/office/drawing/2014/main" id="{11803C9F-13D8-E974-C64C-DE40EE418B4D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89665" y="3209219"/>
            <a:ext cx="45933" cy="36008"/>
          </a:xfrm>
          <a:prstGeom prst="rect">
            <a:avLst/>
          </a:prstGeom>
        </p:spPr>
      </p:pic>
      <p:pic>
        <p:nvPicPr>
          <p:cNvPr id="651" name="object 100">
            <a:extLst>
              <a:ext uri="{FF2B5EF4-FFF2-40B4-BE49-F238E27FC236}">
                <a16:creationId xmlns:a16="http://schemas.microsoft.com/office/drawing/2014/main" id="{56CD5B94-17E6-43D0-16BB-FD0068274F2D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56313" y="3275587"/>
            <a:ext cx="45933" cy="36008"/>
          </a:xfrm>
          <a:prstGeom prst="rect">
            <a:avLst/>
          </a:prstGeom>
        </p:spPr>
      </p:pic>
      <p:pic>
        <p:nvPicPr>
          <p:cNvPr id="652" name="object 101">
            <a:extLst>
              <a:ext uri="{FF2B5EF4-FFF2-40B4-BE49-F238E27FC236}">
                <a16:creationId xmlns:a16="http://schemas.microsoft.com/office/drawing/2014/main" id="{07DA0812-6C8A-EB54-8B74-234DC46A262D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90510" y="3289001"/>
            <a:ext cx="45933" cy="36008"/>
          </a:xfrm>
          <a:prstGeom prst="rect">
            <a:avLst/>
          </a:prstGeom>
        </p:spPr>
      </p:pic>
      <p:pic>
        <p:nvPicPr>
          <p:cNvPr id="653" name="object 102">
            <a:extLst>
              <a:ext uri="{FF2B5EF4-FFF2-40B4-BE49-F238E27FC236}">
                <a16:creationId xmlns:a16="http://schemas.microsoft.com/office/drawing/2014/main" id="{CE38B11F-0C88-B178-11EB-0CFDBA5C8A95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24706" y="3399850"/>
            <a:ext cx="45933" cy="36008"/>
          </a:xfrm>
          <a:prstGeom prst="rect">
            <a:avLst/>
          </a:prstGeom>
        </p:spPr>
      </p:pic>
      <p:pic>
        <p:nvPicPr>
          <p:cNvPr id="654" name="object 103">
            <a:extLst>
              <a:ext uri="{FF2B5EF4-FFF2-40B4-BE49-F238E27FC236}">
                <a16:creationId xmlns:a16="http://schemas.microsoft.com/office/drawing/2014/main" id="{CFED2915-4A78-49E5-D9BA-7E54183A7502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92199" y="3449979"/>
            <a:ext cx="45933" cy="36008"/>
          </a:xfrm>
          <a:prstGeom prst="rect">
            <a:avLst/>
          </a:prstGeom>
        </p:spPr>
      </p:pic>
      <p:pic>
        <p:nvPicPr>
          <p:cNvPr id="655" name="object 104">
            <a:extLst>
              <a:ext uri="{FF2B5EF4-FFF2-40B4-BE49-F238E27FC236}">
                <a16:creationId xmlns:a16="http://schemas.microsoft.com/office/drawing/2014/main" id="{884E495D-8717-97C2-D7E7-BA2F47937152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60592" y="3514934"/>
            <a:ext cx="45933" cy="36008"/>
          </a:xfrm>
          <a:prstGeom prst="rect">
            <a:avLst/>
          </a:prstGeom>
        </p:spPr>
      </p:pic>
      <p:sp>
        <p:nvSpPr>
          <p:cNvPr id="656" name="object 105">
            <a:extLst>
              <a:ext uri="{FF2B5EF4-FFF2-40B4-BE49-F238E27FC236}">
                <a16:creationId xmlns:a16="http://schemas.microsoft.com/office/drawing/2014/main" id="{125E1412-CF48-B629-03F4-080069DAA17A}"/>
              </a:ext>
            </a:extLst>
          </p:cNvPr>
          <p:cNvSpPr/>
          <p:nvPr/>
        </p:nvSpPr>
        <p:spPr>
          <a:xfrm>
            <a:off x="3561011" y="2628501"/>
            <a:ext cx="3227321" cy="959627"/>
          </a:xfrm>
          <a:custGeom>
            <a:avLst/>
            <a:gdLst/>
            <a:ahLst/>
            <a:cxnLst/>
            <a:rect l="l" t="t" r="r" b="b"/>
            <a:pathLst>
              <a:path w="5461000" h="2071370">
                <a:moveTo>
                  <a:pt x="0" y="1975036"/>
                </a:moveTo>
                <a:lnTo>
                  <a:pt x="9149" y="1976628"/>
                </a:lnTo>
                <a:lnTo>
                  <a:pt x="65537" y="1493520"/>
                </a:lnTo>
                <a:lnTo>
                  <a:pt x="92969" y="1467612"/>
                </a:lnTo>
                <a:lnTo>
                  <a:pt x="121925" y="1354836"/>
                </a:lnTo>
                <a:lnTo>
                  <a:pt x="149357" y="1040892"/>
                </a:lnTo>
                <a:lnTo>
                  <a:pt x="178313" y="879348"/>
                </a:lnTo>
                <a:lnTo>
                  <a:pt x="263657" y="536448"/>
                </a:lnTo>
                <a:lnTo>
                  <a:pt x="349001" y="126492"/>
                </a:lnTo>
                <a:lnTo>
                  <a:pt x="518165" y="0"/>
                </a:lnTo>
                <a:lnTo>
                  <a:pt x="688853" y="408432"/>
                </a:lnTo>
                <a:lnTo>
                  <a:pt x="1028705" y="998220"/>
                </a:lnTo>
                <a:lnTo>
                  <a:pt x="1368557" y="1263396"/>
                </a:lnTo>
                <a:lnTo>
                  <a:pt x="2049785" y="1652016"/>
                </a:lnTo>
                <a:lnTo>
                  <a:pt x="2729489" y="1851660"/>
                </a:lnTo>
                <a:lnTo>
                  <a:pt x="3409193" y="1961388"/>
                </a:lnTo>
                <a:lnTo>
                  <a:pt x="4090421" y="2031492"/>
                </a:lnTo>
                <a:lnTo>
                  <a:pt x="5449829" y="2071116"/>
                </a:lnTo>
                <a:lnTo>
                  <a:pt x="5460491" y="2071157"/>
                </a:lnTo>
              </a:path>
            </a:pathLst>
          </a:custGeom>
          <a:ln w="18288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7" name="object 106">
            <a:extLst>
              <a:ext uri="{FF2B5EF4-FFF2-40B4-BE49-F238E27FC236}">
                <a16:creationId xmlns:a16="http://schemas.microsoft.com/office/drawing/2014/main" id="{9453627E-61E8-F5EA-26D5-E9A564A91855}"/>
              </a:ext>
            </a:extLst>
          </p:cNvPr>
          <p:cNvSpPr/>
          <p:nvPr/>
        </p:nvSpPr>
        <p:spPr>
          <a:xfrm>
            <a:off x="3566418" y="3405851"/>
            <a:ext cx="0" cy="188571"/>
          </a:xfrm>
          <a:custGeom>
            <a:avLst/>
            <a:gdLst/>
            <a:ahLst/>
            <a:cxnLst/>
            <a:rect l="l" t="t" r="r" b="b"/>
            <a:pathLst>
              <a:path h="407035">
                <a:moveTo>
                  <a:pt x="0" y="298704"/>
                </a:moveTo>
                <a:lnTo>
                  <a:pt x="0" y="406908"/>
                </a:lnTo>
              </a:path>
              <a:path h="407035">
                <a:moveTo>
                  <a:pt x="0" y="0"/>
                </a:moveTo>
                <a:lnTo>
                  <a:pt x="0" y="298704"/>
                </a:lnTo>
              </a:path>
            </a:pathLst>
          </a:custGeom>
          <a:ln w="9144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8" name="object 107">
            <a:extLst>
              <a:ext uri="{FF2B5EF4-FFF2-40B4-BE49-F238E27FC236}">
                <a16:creationId xmlns:a16="http://schemas.microsoft.com/office/drawing/2014/main" id="{8DE63253-9488-C09C-8B73-9B07A295C960}"/>
              </a:ext>
            </a:extLst>
          </p:cNvPr>
          <p:cNvSpPr/>
          <p:nvPr/>
        </p:nvSpPr>
        <p:spPr>
          <a:xfrm>
            <a:off x="3544802" y="1440940"/>
            <a:ext cx="3258844" cy="2169015"/>
          </a:xfrm>
          <a:custGeom>
            <a:avLst/>
            <a:gdLst/>
            <a:ahLst/>
            <a:cxnLst/>
            <a:rect l="l" t="t" r="r" b="b"/>
            <a:pathLst>
              <a:path w="5514340" h="4681855">
                <a:moveTo>
                  <a:pt x="5440680" y="4681728"/>
                </a:moveTo>
                <a:lnTo>
                  <a:pt x="5513832" y="4681728"/>
                </a:lnTo>
              </a:path>
              <a:path w="5514340" h="4681855">
                <a:moveTo>
                  <a:pt x="5440680" y="4511040"/>
                </a:moveTo>
                <a:lnTo>
                  <a:pt x="5513832" y="4511040"/>
                </a:lnTo>
              </a:path>
              <a:path w="5514340" h="4681855">
                <a:moveTo>
                  <a:pt x="5477256" y="4634483"/>
                </a:moveTo>
                <a:lnTo>
                  <a:pt x="5477256" y="4681728"/>
                </a:lnTo>
              </a:path>
              <a:path w="5514340" h="4681855">
                <a:moveTo>
                  <a:pt x="5477256" y="4511040"/>
                </a:moveTo>
                <a:lnTo>
                  <a:pt x="5477256" y="4634483"/>
                </a:lnTo>
              </a:path>
              <a:path w="5514340" h="4681855">
                <a:moveTo>
                  <a:pt x="4081271" y="4675632"/>
                </a:moveTo>
                <a:lnTo>
                  <a:pt x="4154424" y="4675632"/>
                </a:lnTo>
              </a:path>
              <a:path w="5514340" h="4681855">
                <a:moveTo>
                  <a:pt x="4081271" y="4341876"/>
                </a:moveTo>
                <a:lnTo>
                  <a:pt x="4154424" y="4341876"/>
                </a:lnTo>
              </a:path>
              <a:path w="5514340" h="4681855">
                <a:moveTo>
                  <a:pt x="4117848" y="4594860"/>
                </a:moveTo>
                <a:lnTo>
                  <a:pt x="4117848" y="4675632"/>
                </a:lnTo>
              </a:path>
              <a:path w="5514340" h="4681855">
                <a:moveTo>
                  <a:pt x="4117848" y="4341876"/>
                </a:moveTo>
                <a:lnTo>
                  <a:pt x="4117848" y="4594860"/>
                </a:lnTo>
              </a:path>
              <a:path w="5514340" h="4681855">
                <a:moveTo>
                  <a:pt x="3400043" y="4654295"/>
                </a:moveTo>
                <a:lnTo>
                  <a:pt x="3473196" y="4654295"/>
                </a:lnTo>
              </a:path>
              <a:path w="5514340" h="4681855">
                <a:moveTo>
                  <a:pt x="3400043" y="4104131"/>
                </a:moveTo>
                <a:lnTo>
                  <a:pt x="3473196" y="4104131"/>
                </a:lnTo>
              </a:path>
              <a:path w="5514340" h="4681855">
                <a:moveTo>
                  <a:pt x="3436619" y="4524756"/>
                </a:moveTo>
                <a:lnTo>
                  <a:pt x="3436619" y="4654295"/>
                </a:lnTo>
              </a:path>
              <a:path w="5514340" h="4681855">
                <a:moveTo>
                  <a:pt x="3436619" y="4104131"/>
                </a:moveTo>
                <a:lnTo>
                  <a:pt x="3436619" y="4524756"/>
                </a:lnTo>
              </a:path>
              <a:path w="5514340" h="4681855">
                <a:moveTo>
                  <a:pt x="2720340" y="4616195"/>
                </a:moveTo>
                <a:lnTo>
                  <a:pt x="2793491" y="4616195"/>
                </a:lnTo>
              </a:path>
              <a:path w="5514340" h="4681855">
                <a:moveTo>
                  <a:pt x="2720340" y="3800855"/>
                </a:moveTo>
                <a:lnTo>
                  <a:pt x="2793491" y="3800855"/>
                </a:lnTo>
              </a:path>
              <a:path w="5514340" h="4681855">
                <a:moveTo>
                  <a:pt x="2756916" y="4415028"/>
                </a:moveTo>
                <a:lnTo>
                  <a:pt x="2756916" y="4616195"/>
                </a:lnTo>
              </a:path>
              <a:path w="5514340" h="4681855">
                <a:moveTo>
                  <a:pt x="2756916" y="3800855"/>
                </a:moveTo>
                <a:lnTo>
                  <a:pt x="2756916" y="4415028"/>
                </a:lnTo>
              </a:path>
              <a:path w="5514340" h="4681855">
                <a:moveTo>
                  <a:pt x="2040635" y="4529328"/>
                </a:moveTo>
                <a:lnTo>
                  <a:pt x="2113788" y="4529328"/>
                </a:lnTo>
              </a:path>
              <a:path w="5514340" h="4681855">
                <a:moveTo>
                  <a:pt x="2040635" y="3361943"/>
                </a:moveTo>
                <a:lnTo>
                  <a:pt x="2113788" y="3361943"/>
                </a:lnTo>
              </a:path>
              <a:path w="5514340" h="4681855">
                <a:moveTo>
                  <a:pt x="2077212" y="4215383"/>
                </a:moveTo>
                <a:lnTo>
                  <a:pt x="2077212" y="4529328"/>
                </a:lnTo>
              </a:path>
              <a:path w="5514340" h="4681855">
                <a:moveTo>
                  <a:pt x="2077212" y="3361943"/>
                </a:moveTo>
                <a:lnTo>
                  <a:pt x="2077212" y="4215383"/>
                </a:lnTo>
              </a:path>
              <a:path w="5514340" h="4681855">
                <a:moveTo>
                  <a:pt x="1359407" y="4320540"/>
                </a:moveTo>
                <a:lnTo>
                  <a:pt x="1432559" y="4320540"/>
                </a:lnTo>
              </a:path>
              <a:path w="5514340" h="4681855">
                <a:moveTo>
                  <a:pt x="1359407" y="2711196"/>
                </a:moveTo>
                <a:lnTo>
                  <a:pt x="1432559" y="2711196"/>
                </a:lnTo>
              </a:path>
              <a:path w="5514340" h="4681855">
                <a:moveTo>
                  <a:pt x="1395983" y="3826764"/>
                </a:moveTo>
                <a:lnTo>
                  <a:pt x="1395983" y="4320540"/>
                </a:lnTo>
              </a:path>
              <a:path w="5514340" h="4681855">
                <a:moveTo>
                  <a:pt x="1395983" y="2711196"/>
                </a:moveTo>
                <a:lnTo>
                  <a:pt x="1395983" y="3826764"/>
                </a:lnTo>
              </a:path>
              <a:path w="5514340" h="4681855">
                <a:moveTo>
                  <a:pt x="1019555" y="4192524"/>
                </a:moveTo>
                <a:lnTo>
                  <a:pt x="1092707" y="4192524"/>
                </a:lnTo>
              </a:path>
              <a:path w="5514340" h="4681855">
                <a:moveTo>
                  <a:pt x="1019555" y="2161032"/>
                </a:moveTo>
                <a:lnTo>
                  <a:pt x="1092707" y="2161032"/>
                </a:lnTo>
              </a:path>
              <a:path w="5514340" h="4681855">
                <a:moveTo>
                  <a:pt x="1056131" y="3561588"/>
                </a:moveTo>
                <a:lnTo>
                  <a:pt x="1056131" y="4192524"/>
                </a:lnTo>
              </a:path>
              <a:path w="5514340" h="4681855">
                <a:moveTo>
                  <a:pt x="1056131" y="2161032"/>
                </a:moveTo>
                <a:lnTo>
                  <a:pt x="1056131" y="3561588"/>
                </a:lnTo>
              </a:path>
              <a:path w="5514340" h="4681855">
                <a:moveTo>
                  <a:pt x="679703" y="3930396"/>
                </a:moveTo>
                <a:lnTo>
                  <a:pt x="752855" y="3930396"/>
                </a:lnTo>
              </a:path>
              <a:path w="5514340" h="4681855">
                <a:moveTo>
                  <a:pt x="679703" y="842772"/>
                </a:moveTo>
                <a:lnTo>
                  <a:pt x="752855" y="842772"/>
                </a:lnTo>
              </a:path>
              <a:path w="5514340" h="4681855">
                <a:moveTo>
                  <a:pt x="716279" y="2971800"/>
                </a:moveTo>
                <a:lnTo>
                  <a:pt x="716279" y="3930396"/>
                </a:lnTo>
              </a:path>
              <a:path w="5514340" h="4681855">
                <a:moveTo>
                  <a:pt x="716279" y="842772"/>
                </a:moveTo>
                <a:lnTo>
                  <a:pt x="716279" y="2971800"/>
                </a:lnTo>
              </a:path>
              <a:path w="5514340" h="4681855">
                <a:moveTo>
                  <a:pt x="509015" y="3732276"/>
                </a:moveTo>
                <a:lnTo>
                  <a:pt x="582167" y="3732276"/>
                </a:lnTo>
              </a:path>
              <a:path w="5514340" h="4681855">
                <a:moveTo>
                  <a:pt x="509015" y="0"/>
                </a:moveTo>
                <a:lnTo>
                  <a:pt x="582167" y="0"/>
                </a:lnTo>
              </a:path>
              <a:path w="5514340" h="4681855">
                <a:moveTo>
                  <a:pt x="545591" y="2563367"/>
                </a:moveTo>
                <a:lnTo>
                  <a:pt x="545591" y="3732276"/>
                </a:lnTo>
              </a:path>
              <a:path w="5514340" h="4681855">
                <a:moveTo>
                  <a:pt x="545591" y="0"/>
                </a:moveTo>
                <a:lnTo>
                  <a:pt x="545591" y="2563367"/>
                </a:lnTo>
              </a:path>
              <a:path w="5514340" h="4681855">
                <a:moveTo>
                  <a:pt x="339851" y="3666743"/>
                </a:moveTo>
                <a:lnTo>
                  <a:pt x="413003" y="3666743"/>
                </a:lnTo>
              </a:path>
              <a:path w="5514340" h="4681855">
                <a:moveTo>
                  <a:pt x="339851" y="798576"/>
                </a:moveTo>
                <a:lnTo>
                  <a:pt x="413003" y="798576"/>
                </a:lnTo>
              </a:path>
              <a:path w="5514340" h="4681855">
                <a:moveTo>
                  <a:pt x="376427" y="2689860"/>
                </a:moveTo>
                <a:lnTo>
                  <a:pt x="376427" y="3666743"/>
                </a:lnTo>
              </a:path>
              <a:path w="5514340" h="4681855">
                <a:moveTo>
                  <a:pt x="376427" y="798576"/>
                </a:moveTo>
                <a:lnTo>
                  <a:pt x="376427" y="2689860"/>
                </a:lnTo>
              </a:path>
              <a:path w="5514340" h="4681855">
                <a:moveTo>
                  <a:pt x="254507" y="3822191"/>
                </a:moveTo>
                <a:lnTo>
                  <a:pt x="327659" y="3822191"/>
                </a:lnTo>
              </a:path>
              <a:path w="5514340" h="4681855">
                <a:moveTo>
                  <a:pt x="254507" y="1786127"/>
                </a:moveTo>
                <a:lnTo>
                  <a:pt x="327659" y="1786127"/>
                </a:lnTo>
              </a:path>
              <a:path w="5514340" h="4681855">
                <a:moveTo>
                  <a:pt x="291083" y="3099816"/>
                </a:moveTo>
                <a:lnTo>
                  <a:pt x="291083" y="3822191"/>
                </a:lnTo>
              </a:path>
              <a:path w="5514340" h="4681855">
                <a:moveTo>
                  <a:pt x="291083" y="1786127"/>
                </a:moveTo>
                <a:lnTo>
                  <a:pt x="291083" y="3099816"/>
                </a:lnTo>
              </a:path>
              <a:path w="5514340" h="4681855">
                <a:moveTo>
                  <a:pt x="169163" y="4117848"/>
                </a:moveTo>
                <a:lnTo>
                  <a:pt x="242315" y="4117848"/>
                </a:lnTo>
              </a:path>
              <a:path w="5514340" h="4681855">
                <a:moveTo>
                  <a:pt x="169163" y="1999488"/>
                </a:moveTo>
                <a:lnTo>
                  <a:pt x="242315" y="1999488"/>
                </a:lnTo>
              </a:path>
              <a:path w="5514340" h="4681855">
                <a:moveTo>
                  <a:pt x="205739" y="3442716"/>
                </a:moveTo>
                <a:lnTo>
                  <a:pt x="205739" y="4117848"/>
                </a:lnTo>
              </a:path>
              <a:path w="5514340" h="4681855">
                <a:moveTo>
                  <a:pt x="205739" y="1999488"/>
                </a:moveTo>
                <a:lnTo>
                  <a:pt x="205739" y="3442716"/>
                </a:lnTo>
              </a:path>
              <a:path w="5514340" h="4681855">
                <a:moveTo>
                  <a:pt x="140207" y="4183379"/>
                </a:moveTo>
                <a:lnTo>
                  <a:pt x="213359" y="4183379"/>
                </a:lnTo>
              </a:path>
              <a:path w="5514340" h="4681855">
                <a:moveTo>
                  <a:pt x="140207" y="2388108"/>
                </a:moveTo>
                <a:lnTo>
                  <a:pt x="213359" y="2388108"/>
                </a:lnTo>
              </a:path>
              <a:path w="5514340" h="4681855">
                <a:moveTo>
                  <a:pt x="176783" y="3604259"/>
                </a:moveTo>
                <a:lnTo>
                  <a:pt x="176783" y="4183379"/>
                </a:lnTo>
              </a:path>
              <a:path w="5514340" h="4681855">
                <a:moveTo>
                  <a:pt x="176783" y="2388108"/>
                </a:moveTo>
                <a:lnTo>
                  <a:pt x="176783" y="3604259"/>
                </a:lnTo>
              </a:path>
              <a:path w="5514340" h="4681855">
                <a:moveTo>
                  <a:pt x="112775" y="4386072"/>
                </a:moveTo>
                <a:lnTo>
                  <a:pt x="185927" y="4386072"/>
                </a:lnTo>
              </a:path>
              <a:path w="5514340" h="4681855">
                <a:moveTo>
                  <a:pt x="112775" y="2775204"/>
                </a:moveTo>
                <a:lnTo>
                  <a:pt x="185927" y="2775204"/>
                </a:lnTo>
              </a:path>
              <a:path w="5514340" h="4681855">
                <a:moveTo>
                  <a:pt x="149351" y="3918204"/>
                </a:moveTo>
                <a:lnTo>
                  <a:pt x="149351" y="4386072"/>
                </a:lnTo>
              </a:path>
              <a:path w="5514340" h="4681855">
                <a:moveTo>
                  <a:pt x="149351" y="2775204"/>
                </a:moveTo>
                <a:lnTo>
                  <a:pt x="149351" y="3918204"/>
                </a:lnTo>
              </a:path>
              <a:path w="5514340" h="4681855">
                <a:moveTo>
                  <a:pt x="83819" y="4431792"/>
                </a:moveTo>
                <a:lnTo>
                  <a:pt x="156971" y="4431792"/>
                </a:lnTo>
              </a:path>
              <a:path w="5514340" h="4681855">
                <a:moveTo>
                  <a:pt x="83819" y="3060191"/>
                </a:moveTo>
                <a:lnTo>
                  <a:pt x="156971" y="3060191"/>
                </a:lnTo>
              </a:path>
              <a:path w="5514340" h="4681855">
                <a:moveTo>
                  <a:pt x="120395" y="4030979"/>
                </a:moveTo>
                <a:lnTo>
                  <a:pt x="120395" y="4431792"/>
                </a:lnTo>
              </a:path>
              <a:path w="5514340" h="4681855">
                <a:moveTo>
                  <a:pt x="120395" y="3060191"/>
                </a:moveTo>
                <a:lnTo>
                  <a:pt x="120395" y="4030979"/>
                </a:lnTo>
              </a:path>
              <a:path w="5514340" h="4681855">
                <a:moveTo>
                  <a:pt x="56387" y="4459224"/>
                </a:moveTo>
                <a:lnTo>
                  <a:pt x="129539" y="4459224"/>
                </a:lnTo>
              </a:path>
              <a:path w="5514340" h="4681855">
                <a:moveTo>
                  <a:pt x="56387" y="3012947"/>
                </a:moveTo>
                <a:lnTo>
                  <a:pt x="129539" y="3012947"/>
                </a:lnTo>
              </a:path>
              <a:path w="5514340" h="4681855">
                <a:moveTo>
                  <a:pt x="92963" y="4056888"/>
                </a:moveTo>
                <a:lnTo>
                  <a:pt x="92963" y="4459224"/>
                </a:lnTo>
              </a:path>
              <a:path w="5514340" h="4681855">
                <a:moveTo>
                  <a:pt x="92963" y="3012947"/>
                </a:moveTo>
                <a:lnTo>
                  <a:pt x="92963" y="4056888"/>
                </a:lnTo>
              </a:path>
              <a:path w="5514340" h="4681855">
                <a:moveTo>
                  <a:pt x="0" y="4648200"/>
                </a:moveTo>
                <a:lnTo>
                  <a:pt x="73151" y="4648200"/>
                </a:lnTo>
              </a:path>
              <a:path w="5514340" h="4681855">
                <a:moveTo>
                  <a:pt x="0" y="4241292"/>
                </a:moveTo>
                <a:lnTo>
                  <a:pt x="73151" y="4241292"/>
                </a:lnTo>
              </a:path>
            </a:pathLst>
          </a:custGeom>
          <a:ln w="9144">
            <a:solidFill>
              <a:srgbClr val="1D3F62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59" name="object 108">
            <a:extLst>
              <a:ext uri="{FF2B5EF4-FFF2-40B4-BE49-F238E27FC236}">
                <a16:creationId xmlns:a16="http://schemas.microsoft.com/office/drawing/2014/main" id="{B71D48BF-2117-7CDC-FBFA-69E2F25C87F0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43451" y="3526231"/>
            <a:ext cx="45933" cy="36008"/>
          </a:xfrm>
          <a:prstGeom prst="rect">
            <a:avLst/>
          </a:prstGeom>
        </p:spPr>
      </p:pic>
      <p:pic>
        <p:nvPicPr>
          <p:cNvPr id="660" name="object 109">
            <a:extLst>
              <a:ext uri="{FF2B5EF4-FFF2-40B4-BE49-F238E27FC236}">
                <a16:creationId xmlns:a16="http://schemas.microsoft.com/office/drawing/2014/main" id="{109930FB-1E52-0D97-EFE4-A4812512A249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576775" y="3290414"/>
            <a:ext cx="62144" cy="48011"/>
          </a:xfrm>
          <a:prstGeom prst="rect">
            <a:avLst/>
          </a:prstGeom>
        </p:spPr>
      </p:pic>
      <p:pic>
        <p:nvPicPr>
          <p:cNvPr id="661" name="object 110">
            <a:extLst>
              <a:ext uri="{FF2B5EF4-FFF2-40B4-BE49-F238E27FC236}">
                <a16:creationId xmlns:a16="http://schemas.microsoft.com/office/drawing/2014/main" id="{B1E6F494-A072-6286-418D-E129CDFD4AAA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10099" y="3238167"/>
            <a:ext cx="45933" cy="36008"/>
          </a:xfrm>
          <a:prstGeom prst="rect">
            <a:avLst/>
          </a:prstGeom>
        </p:spPr>
      </p:pic>
      <p:pic>
        <p:nvPicPr>
          <p:cNvPr id="662" name="object 111">
            <a:extLst>
              <a:ext uri="{FF2B5EF4-FFF2-40B4-BE49-F238E27FC236}">
                <a16:creationId xmlns:a16="http://schemas.microsoft.com/office/drawing/2014/main" id="{B4E1D53A-80F4-ADE3-56FA-35A25BBFD8E0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26311" y="3092722"/>
            <a:ext cx="45933" cy="36008"/>
          </a:xfrm>
          <a:prstGeom prst="rect">
            <a:avLst/>
          </a:prstGeom>
        </p:spPr>
      </p:pic>
      <p:pic>
        <p:nvPicPr>
          <p:cNvPr id="663" name="object 112">
            <a:extLst>
              <a:ext uri="{FF2B5EF4-FFF2-40B4-BE49-F238E27FC236}">
                <a16:creationId xmlns:a16="http://schemas.microsoft.com/office/drawing/2014/main" id="{90A1248C-F491-8796-1F6A-DCA4DE981154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43423" y="3017882"/>
            <a:ext cx="45933" cy="36008"/>
          </a:xfrm>
          <a:prstGeom prst="rect">
            <a:avLst/>
          </a:prstGeom>
        </p:spPr>
      </p:pic>
      <p:pic>
        <p:nvPicPr>
          <p:cNvPr id="664" name="object 113">
            <a:extLst>
              <a:ext uri="{FF2B5EF4-FFF2-40B4-BE49-F238E27FC236}">
                <a16:creationId xmlns:a16="http://schemas.microsoft.com/office/drawing/2014/main" id="{C30C24B1-3EFF-DA9F-95E1-8916A4DE49F2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93859" y="2859023"/>
            <a:ext cx="45933" cy="36008"/>
          </a:xfrm>
          <a:prstGeom prst="rect">
            <a:avLst/>
          </a:prstGeom>
        </p:spPr>
      </p:pic>
      <p:pic>
        <p:nvPicPr>
          <p:cNvPr id="665" name="object 114">
            <a:extLst>
              <a:ext uri="{FF2B5EF4-FFF2-40B4-BE49-F238E27FC236}">
                <a16:creationId xmlns:a16="http://schemas.microsoft.com/office/drawing/2014/main" id="{7A51AFC5-0F5A-2A8E-1E62-FE76E2F4B99E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44296" y="2669098"/>
            <a:ext cx="45933" cy="36008"/>
          </a:xfrm>
          <a:prstGeom prst="rect">
            <a:avLst/>
          </a:prstGeom>
        </p:spPr>
      </p:pic>
      <p:pic>
        <p:nvPicPr>
          <p:cNvPr id="666" name="object 115">
            <a:extLst>
              <a:ext uri="{FF2B5EF4-FFF2-40B4-BE49-F238E27FC236}">
                <a16:creationId xmlns:a16="http://schemas.microsoft.com/office/drawing/2014/main" id="{ED1FEAE5-35F9-1C23-FE03-9F6AED982878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844268" y="2610496"/>
            <a:ext cx="45933" cy="36008"/>
          </a:xfrm>
          <a:prstGeom prst="rect">
            <a:avLst/>
          </a:prstGeom>
        </p:spPr>
      </p:pic>
      <p:pic>
        <p:nvPicPr>
          <p:cNvPr id="667" name="object 116">
            <a:extLst>
              <a:ext uri="{FF2B5EF4-FFF2-40B4-BE49-F238E27FC236}">
                <a16:creationId xmlns:a16="http://schemas.microsoft.com/office/drawing/2014/main" id="{8785C9C4-EE9D-BE6E-9AE6-80E5D14A41A7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45140" y="2799715"/>
            <a:ext cx="45933" cy="36008"/>
          </a:xfrm>
          <a:prstGeom prst="rect">
            <a:avLst/>
          </a:prstGeom>
        </p:spPr>
      </p:pic>
      <p:pic>
        <p:nvPicPr>
          <p:cNvPr id="668" name="object 117">
            <a:extLst>
              <a:ext uri="{FF2B5EF4-FFF2-40B4-BE49-F238E27FC236}">
                <a16:creationId xmlns:a16="http://schemas.microsoft.com/office/drawing/2014/main" id="{9899ED2F-B81C-45AC-FA58-284342263967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45985" y="3072953"/>
            <a:ext cx="45933" cy="36008"/>
          </a:xfrm>
          <a:prstGeom prst="rect">
            <a:avLst/>
          </a:prstGeom>
        </p:spPr>
      </p:pic>
      <p:pic>
        <p:nvPicPr>
          <p:cNvPr id="669" name="object 118">
            <a:extLst>
              <a:ext uri="{FF2B5EF4-FFF2-40B4-BE49-F238E27FC236}">
                <a16:creationId xmlns:a16="http://schemas.microsoft.com/office/drawing/2014/main" id="{BAF4ADF2-FE49-093A-EB02-42F1D8BE6F22}"/>
              </a:ext>
            </a:extLst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346829" y="3195804"/>
            <a:ext cx="45933" cy="36008"/>
          </a:xfrm>
          <a:prstGeom prst="rect">
            <a:avLst/>
          </a:prstGeom>
        </p:spPr>
      </p:pic>
      <p:pic>
        <p:nvPicPr>
          <p:cNvPr id="670" name="object 119">
            <a:extLst>
              <a:ext uri="{FF2B5EF4-FFF2-40B4-BE49-F238E27FC236}">
                <a16:creationId xmlns:a16="http://schemas.microsoft.com/office/drawing/2014/main" id="{D042D343-2ECC-CAAC-3A54-C90FF628F91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49419" y="3375844"/>
            <a:ext cx="45933" cy="36008"/>
          </a:xfrm>
          <a:prstGeom prst="rect">
            <a:avLst/>
          </a:prstGeom>
        </p:spPr>
      </p:pic>
      <p:pic>
        <p:nvPicPr>
          <p:cNvPr id="671" name="object 120">
            <a:extLst>
              <a:ext uri="{FF2B5EF4-FFF2-40B4-BE49-F238E27FC236}">
                <a16:creationId xmlns:a16="http://schemas.microsoft.com/office/drawing/2014/main" id="{B809872D-0B0C-7832-19C2-A55EAF5AF61D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151107" y="3468336"/>
            <a:ext cx="45932" cy="36008"/>
          </a:xfrm>
          <a:prstGeom prst="rect">
            <a:avLst/>
          </a:prstGeom>
        </p:spPr>
      </p:pic>
      <p:pic>
        <p:nvPicPr>
          <p:cNvPr id="672" name="object 121">
            <a:extLst>
              <a:ext uri="{FF2B5EF4-FFF2-40B4-BE49-F238E27FC236}">
                <a16:creationId xmlns:a16="http://schemas.microsoft.com/office/drawing/2014/main" id="{D04FC7AD-D043-B91E-1893-5009E5497920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552796" y="3519171"/>
            <a:ext cx="45932" cy="36008"/>
          </a:xfrm>
          <a:prstGeom prst="rect">
            <a:avLst/>
          </a:prstGeom>
        </p:spPr>
      </p:pic>
      <p:pic>
        <p:nvPicPr>
          <p:cNvPr id="673" name="object 122">
            <a:extLst>
              <a:ext uri="{FF2B5EF4-FFF2-40B4-BE49-F238E27FC236}">
                <a16:creationId xmlns:a16="http://schemas.microsoft.com/office/drawing/2014/main" id="{0E6771FC-711E-6FF6-F364-2CC923E3362A}"/>
              </a:ext>
            </a:extLst>
          </p:cNvPr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955386" y="3551648"/>
            <a:ext cx="45932" cy="36008"/>
          </a:xfrm>
          <a:prstGeom prst="rect">
            <a:avLst/>
          </a:prstGeom>
        </p:spPr>
      </p:pic>
      <p:pic>
        <p:nvPicPr>
          <p:cNvPr id="674" name="object 123">
            <a:extLst>
              <a:ext uri="{FF2B5EF4-FFF2-40B4-BE49-F238E27FC236}">
                <a16:creationId xmlns:a16="http://schemas.microsoft.com/office/drawing/2014/main" id="{6542FB27-1101-49A2-6EBD-85C71866B876}"/>
              </a:ext>
            </a:extLst>
          </p:cNvPr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758763" y="3570006"/>
            <a:ext cx="45932" cy="36008"/>
          </a:xfrm>
          <a:prstGeom prst="rect">
            <a:avLst/>
          </a:prstGeom>
        </p:spPr>
      </p:pic>
      <p:sp>
        <p:nvSpPr>
          <p:cNvPr id="675" name="object 124">
            <a:extLst>
              <a:ext uri="{FF2B5EF4-FFF2-40B4-BE49-F238E27FC236}">
                <a16:creationId xmlns:a16="http://schemas.microsoft.com/office/drawing/2014/main" id="{532097FA-FF0F-2D6E-E032-FB1B2C867281}"/>
              </a:ext>
            </a:extLst>
          </p:cNvPr>
          <p:cNvSpPr txBox="1"/>
          <p:nvPr/>
        </p:nvSpPr>
        <p:spPr>
          <a:xfrm>
            <a:off x="2410436" y="3800194"/>
            <a:ext cx="4377896" cy="136981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ts val="1814"/>
              </a:lnSpc>
            </a:pPr>
            <a:r>
              <a:rPr sz="11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fter</a:t>
            </a:r>
            <a:r>
              <a:rPr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1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nitial</a:t>
            </a:r>
            <a:r>
              <a:rPr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1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ose</a:t>
            </a:r>
            <a:r>
              <a:rPr sz="1100" b="1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(h)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7" name="object 127">
            <a:extLst>
              <a:ext uri="{FF2B5EF4-FFF2-40B4-BE49-F238E27FC236}">
                <a16:creationId xmlns:a16="http://schemas.microsoft.com/office/drawing/2014/main" id="{83B2B4C9-F902-FFA7-4D79-2A60F6A164BF}"/>
              </a:ext>
            </a:extLst>
          </p:cNvPr>
          <p:cNvSpPr txBox="1"/>
          <p:nvPr/>
        </p:nvSpPr>
        <p:spPr>
          <a:xfrm>
            <a:off x="1397280" y="1367512"/>
            <a:ext cx="461665" cy="2262271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9525" marR="5080" indent="-9525" algn="ctr" defTabSz="914400">
              <a:lnSpc>
                <a:spcPts val="1200"/>
              </a:lnSpc>
              <a:spcBef>
                <a:spcPts val="30"/>
              </a:spcBef>
            </a:pPr>
            <a:r>
              <a:rPr lang="en-US" sz="1100" b="1" dirty="0">
                <a:solidFill>
                  <a:schemeClr val="tx2"/>
                </a:solidFill>
                <a:cs typeface="Arial" panose="020B0604020202020204" pitchFamily="34" charset="0"/>
              </a:rPr>
              <a:t>Sebetralstat</a:t>
            </a:r>
            <a:r>
              <a:rPr lang="en-US" sz="1100" b="1" spc="275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n-US" sz="1100" b="1" dirty="0">
                <a:solidFill>
                  <a:schemeClr val="tx2"/>
                </a:solidFill>
                <a:cs typeface="Arial" panose="020B0604020202020204" pitchFamily="34" charset="0"/>
              </a:rPr>
              <a:t>Plasma</a:t>
            </a:r>
            <a:r>
              <a:rPr lang="en-US" sz="1100" b="1" spc="-45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n-US" sz="1100" b="1" spc="-10" dirty="0">
                <a:solidFill>
                  <a:schemeClr val="tx2"/>
                </a:solidFill>
                <a:cs typeface="Arial" panose="020B0604020202020204" pitchFamily="34" charset="0"/>
              </a:rPr>
              <a:t>Concentration </a:t>
            </a:r>
            <a:br>
              <a:rPr lang="en-US" sz="1100" b="1" spc="-10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US" sz="1100" spc="-10" dirty="0">
                <a:solidFill>
                  <a:schemeClr val="tx2"/>
                </a:solidFill>
                <a:cs typeface="Arial" panose="020B0604020202020204" pitchFamily="34" charset="0"/>
              </a:rPr>
              <a:t>(geometric mean, ng/mL)</a:t>
            </a:r>
            <a:endParaRPr lang="en-US" sz="11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714" name="object 130">
            <a:extLst>
              <a:ext uri="{FF2B5EF4-FFF2-40B4-BE49-F238E27FC236}">
                <a16:creationId xmlns:a16="http://schemas.microsoft.com/office/drawing/2014/main" id="{258F9B3C-EAB7-3670-B0BC-076FB164D46D}"/>
              </a:ext>
            </a:extLst>
          </p:cNvPr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318949" y="1381373"/>
            <a:ext cx="115283" cy="36008"/>
          </a:xfrm>
          <a:prstGeom prst="rect">
            <a:avLst/>
          </a:prstGeom>
        </p:spPr>
      </p:pic>
      <p:sp>
        <p:nvSpPr>
          <p:cNvPr id="715" name="object 131">
            <a:extLst>
              <a:ext uri="{FF2B5EF4-FFF2-40B4-BE49-F238E27FC236}">
                <a16:creationId xmlns:a16="http://schemas.microsoft.com/office/drawing/2014/main" id="{8E096B65-483A-AAF2-B4E6-3C576A7D084A}"/>
              </a:ext>
            </a:extLst>
          </p:cNvPr>
          <p:cNvSpPr/>
          <p:nvPr/>
        </p:nvSpPr>
        <p:spPr>
          <a:xfrm>
            <a:off x="5318949" y="1727909"/>
            <a:ext cx="115583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18288">
            <a:solidFill>
              <a:srgbClr val="ACCF3B"/>
            </a:solidFill>
          </a:ln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6" name="object 132">
            <a:extLst>
              <a:ext uri="{FF2B5EF4-FFF2-40B4-BE49-F238E27FC236}">
                <a16:creationId xmlns:a16="http://schemas.microsoft.com/office/drawing/2014/main" id="{E0A58703-E1B0-1167-DF59-C273AEAF4285}"/>
              </a:ext>
            </a:extLst>
          </p:cNvPr>
          <p:cNvSpPr/>
          <p:nvPr/>
        </p:nvSpPr>
        <p:spPr>
          <a:xfrm>
            <a:off x="5354071" y="1710260"/>
            <a:ext cx="45032" cy="35302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CCF3B"/>
          </a:solidFill>
        </p:spPr>
        <p:txBody>
          <a:bodyPr wrap="square" lIns="0" tIns="0" rIns="0" bIns="0" rtlCol="0"/>
          <a:lstStyle/>
          <a:p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9" name="object 134">
            <a:extLst>
              <a:ext uri="{FF2B5EF4-FFF2-40B4-BE49-F238E27FC236}">
                <a16:creationId xmlns:a16="http://schemas.microsoft.com/office/drawing/2014/main" id="{A0F57C92-D62D-6EB4-36D2-991ADC781345}"/>
              </a:ext>
            </a:extLst>
          </p:cNvPr>
          <p:cNvSpPr txBox="1"/>
          <p:nvPr/>
        </p:nvSpPr>
        <p:spPr>
          <a:xfrm>
            <a:off x="5498002" y="1312820"/>
            <a:ext cx="1193568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/>
            <a:r>
              <a:rPr lang="en-US" sz="10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Sebetralstat pl</a:t>
            </a:r>
            <a:r>
              <a:rPr sz="10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</a:t>
            </a:r>
            <a:r>
              <a:rPr lang="en-US" sz="10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concentration</a:t>
            </a:r>
          </a:p>
          <a:p>
            <a:pPr marL="12700" marR="5080"/>
            <a:r>
              <a:rPr sz="10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Sebetralstat </a:t>
            </a:r>
            <a:r>
              <a:rPr sz="10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sz="1000" spc="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enzyme</a:t>
            </a:r>
            <a:r>
              <a:rPr lang="en-GB" sz="1000" spc="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0" name="object 135">
            <a:extLst>
              <a:ext uri="{FF2B5EF4-FFF2-40B4-BE49-F238E27FC236}">
                <a16:creationId xmlns:a16="http://schemas.microsoft.com/office/drawing/2014/main" id="{E5280D4E-5CAE-DE03-D100-EBEE4CDC9572}"/>
              </a:ext>
            </a:extLst>
          </p:cNvPr>
          <p:cNvGrpSpPr/>
          <p:nvPr/>
        </p:nvGrpSpPr>
        <p:grpSpPr>
          <a:xfrm>
            <a:off x="2401567" y="3804130"/>
            <a:ext cx="44282" cy="191513"/>
            <a:chOff x="2199709" y="6074658"/>
            <a:chExt cx="74930" cy="413384"/>
          </a:xfrm>
        </p:grpSpPr>
        <p:sp>
          <p:nvSpPr>
            <p:cNvPr id="712" name="object 136">
              <a:extLst>
                <a:ext uri="{FF2B5EF4-FFF2-40B4-BE49-F238E27FC236}">
                  <a16:creationId xmlns:a16="http://schemas.microsoft.com/office/drawing/2014/main" id="{9B0F3A46-CAF5-352E-69FE-555150093B56}"/>
                </a:ext>
              </a:extLst>
            </p:cNvPr>
            <p:cNvSpPr/>
            <p:nvPr/>
          </p:nvSpPr>
          <p:spPr>
            <a:xfrm>
              <a:off x="2200471" y="6075420"/>
              <a:ext cx="73660" cy="411480"/>
            </a:xfrm>
            <a:custGeom>
              <a:avLst/>
              <a:gdLst/>
              <a:ahLst/>
              <a:cxnLst/>
              <a:rect l="l" t="t" r="r" b="b"/>
              <a:pathLst>
                <a:path w="73660" h="411479">
                  <a:moveTo>
                    <a:pt x="39242" y="86868"/>
                  </a:moveTo>
                  <a:lnTo>
                    <a:pt x="34289" y="86868"/>
                  </a:lnTo>
                  <a:lnTo>
                    <a:pt x="32003" y="89154"/>
                  </a:lnTo>
                  <a:lnTo>
                    <a:pt x="32003" y="411480"/>
                  </a:lnTo>
                  <a:lnTo>
                    <a:pt x="41147" y="411480"/>
                  </a:lnTo>
                  <a:lnTo>
                    <a:pt x="41147" y="89154"/>
                  </a:lnTo>
                  <a:lnTo>
                    <a:pt x="39242" y="86868"/>
                  </a:lnTo>
                  <a:close/>
                </a:path>
                <a:path w="73660" h="411479">
                  <a:moveTo>
                    <a:pt x="36575" y="0"/>
                  </a:moveTo>
                  <a:lnTo>
                    <a:pt x="0" y="91440"/>
                  </a:lnTo>
                  <a:lnTo>
                    <a:pt x="32003" y="91440"/>
                  </a:lnTo>
                  <a:lnTo>
                    <a:pt x="32003" y="89154"/>
                  </a:lnTo>
                  <a:lnTo>
                    <a:pt x="34289" y="86868"/>
                  </a:lnTo>
                  <a:lnTo>
                    <a:pt x="71323" y="86868"/>
                  </a:lnTo>
                  <a:lnTo>
                    <a:pt x="36575" y="0"/>
                  </a:lnTo>
                  <a:close/>
                </a:path>
                <a:path w="73660" h="411479">
                  <a:moveTo>
                    <a:pt x="71323" y="86868"/>
                  </a:moveTo>
                  <a:lnTo>
                    <a:pt x="39242" y="86868"/>
                  </a:lnTo>
                  <a:lnTo>
                    <a:pt x="41147" y="89154"/>
                  </a:lnTo>
                  <a:lnTo>
                    <a:pt x="41147" y="91440"/>
                  </a:lnTo>
                  <a:lnTo>
                    <a:pt x="73151" y="91440"/>
                  </a:lnTo>
                  <a:lnTo>
                    <a:pt x="71323" y="8686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3" name="object 137">
              <a:extLst>
                <a:ext uri="{FF2B5EF4-FFF2-40B4-BE49-F238E27FC236}">
                  <a16:creationId xmlns:a16="http://schemas.microsoft.com/office/drawing/2014/main" id="{CBAE5B94-4CC8-3C61-891C-D743D4F2B660}"/>
                </a:ext>
              </a:extLst>
            </p:cNvPr>
            <p:cNvSpPr/>
            <p:nvPr/>
          </p:nvSpPr>
          <p:spPr>
            <a:xfrm>
              <a:off x="2200471" y="6075420"/>
              <a:ext cx="73660" cy="411480"/>
            </a:xfrm>
            <a:custGeom>
              <a:avLst/>
              <a:gdLst/>
              <a:ahLst/>
              <a:cxnLst/>
              <a:rect l="l" t="t" r="r" b="b"/>
              <a:pathLst>
                <a:path w="73660" h="411479">
                  <a:moveTo>
                    <a:pt x="73151" y="91440"/>
                  </a:moveTo>
                  <a:lnTo>
                    <a:pt x="36575" y="0"/>
                  </a:lnTo>
                  <a:lnTo>
                    <a:pt x="0" y="91440"/>
                  </a:lnTo>
                </a:path>
                <a:path w="73660" h="411479">
                  <a:moveTo>
                    <a:pt x="73151" y="91440"/>
                  </a:moveTo>
                  <a:lnTo>
                    <a:pt x="36575" y="0"/>
                  </a:lnTo>
                  <a:lnTo>
                    <a:pt x="0" y="91440"/>
                  </a:lnTo>
                  <a:lnTo>
                    <a:pt x="73151" y="91440"/>
                  </a:lnTo>
                  <a:close/>
                </a:path>
                <a:path w="73660" h="411479">
                  <a:moveTo>
                    <a:pt x="41147" y="91440"/>
                  </a:moveTo>
                  <a:lnTo>
                    <a:pt x="41147" y="411480"/>
                  </a:lnTo>
                  <a:lnTo>
                    <a:pt x="32003" y="411480"/>
                  </a:lnTo>
                  <a:lnTo>
                    <a:pt x="32003" y="91440"/>
                  </a:lnTo>
                  <a:lnTo>
                    <a:pt x="32003" y="89154"/>
                  </a:lnTo>
                  <a:lnTo>
                    <a:pt x="34289" y="86868"/>
                  </a:lnTo>
                  <a:lnTo>
                    <a:pt x="36575" y="86868"/>
                  </a:lnTo>
                  <a:lnTo>
                    <a:pt x="39242" y="86868"/>
                  </a:lnTo>
                  <a:lnTo>
                    <a:pt x="41147" y="89154"/>
                  </a:lnTo>
                  <a:lnTo>
                    <a:pt x="41147" y="91440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1" name="object 139">
            <a:extLst>
              <a:ext uri="{FF2B5EF4-FFF2-40B4-BE49-F238E27FC236}">
                <a16:creationId xmlns:a16="http://schemas.microsoft.com/office/drawing/2014/main" id="{F769A7AD-27E5-BF79-19D9-2DDC18C25154}"/>
              </a:ext>
            </a:extLst>
          </p:cNvPr>
          <p:cNvGrpSpPr/>
          <p:nvPr/>
        </p:nvGrpSpPr>
        <p:grpSpPr>
          <a:xfrm>
            <a:off x="3437984" y="3804130"/>
            <a:ext cx="44282" cy="191513"/>
            <a:chOff x="4007172" y="6010650"/>
            <a:chExt cx="74930" cy="413384"/>
          </a:xfrm>
        </p:grpSpPr>
        <p:sp>
          <p:nvSpPr>
            <p:cNvPr id="710" name="object 140">
              <a:extLst>
                <a:ext uri="{FF2B5EF4-FFF2-40B4-BE49-F238E27FC236}">
                  <a16:creationId xmlns:a16="http://schemas.microsoft.com/office/drawing/2014/main" id="{4E198440-C144-E951-733E-72C2E9E40148}"/>
                </a:ext>
              </a:extLst>
            </p:cNvPr>
            <p:cNvSpPr/>
            <p:nvPr/>
          </p:nvSpPr>
          <p:spPr>
            <a:xfrm>
              <a:off x="4007934" y="6011412"/>
              <a:ext cx="73660" cy="411480"/>
            </a:xfrm>
            <a:custGeom>
              <a:avLst/>
              <a:gdLst/>
              <a:ahLst/>
              <a:cxnLst/>
              <a:rect l="l" t="t" r="r" b="b"/>
              <a:pathLst>
                <a:path w="73660" h="411479">
                  <a:moveTo>
                    <a:pt x="39242" y="86868"/>
                  </a:moveTo>
                  <a:lnTo>
                    <a:pt x="34289" y="86868"/>
                  </a:lnTo>
                  <a:lnTo>
                    <a:pt x="32003" y="89154"/>
                  </a:lnTo>
                  <a:lnTo>
                    <a:pt x="32003" y="411480"/>
                  </a:lnTo>
                  <a:lnTo>
                    <a:pt x="41147" y="411480"/>
                  </a:lnTo>
                  <a:lnTo>
                    <a:pt x="41147" y="89154"/>
                  </a:lnTo>
                  <a:lnTo>
                    <a:pt x="39242" y="86868"/>
                  </a:lnTo>
                  <a:close/>
                </a:path>
                <a:path w="73660" h="411479">
                  <a:moveTo>
                    <a:pt x="36575" y="0"/>
                  </a:moveTo>
                  <a:lnTo>
                    <a:pt x="0" y="91440"/>
                  </a:lnTo>
                  <a:lnTo>
                    <a:pt x="32003" y="91440"/>
                  </a:lnTo>
                  <a:lnTo>
                    <a:pt x="32003" y="89154"/>
                  </a:lnTo>
                  <a:lnTo>
                    <a:pt x="34289" y="86868"/>
                  </a:lnTo>
                  <a:lnTo>
                    <a:pt x="71323" y="86868"/>
                  </a:lnTo>
                  <a:lnTo>
                    <a:pt x="36575" y="0"/>
                  </a:lnTo>
                  <a:close/>
                </a:path>
                <a:path w="73660" h="411479">
                  <a:moveTo>
                    <a:pt x="71323" y="86868"/>
                  </a:moveTo>
                  <a:lnTo>
                    <a:pt x="39242" y="86868"/>
                  </a:lnTo>
                  <a:lnTo>
                    <a:pt x="41147" y="89154"/>
                  </a:lnTo>
                  <a:lnTo>
                    <a:pt x="41147" y="91440"/>
                  </a:lnTo>
                  <a:lnTo>
                    <a:pt x="73151" y="91440"/>
                  </a:lnTo>
                  <a:lnTo>
                    <a:pt x="71323" y="8686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1" name="object 141">
              <a:extLst>
                <a:ext uri="{FF2B5EF4-FFF2-40B4-BE49-F238E27FC236}">
                  <a16:creationId xmlns:a16="http://schemas.microsoft.com/office/drawing/2014/main" id="{39B5A182-CA1B-2DC7-A7E1-F8487EA2EEB1}"/>
                </a:ext>
              </a:extLst>
            </p:cNvPr>
            <p:cNvSpPr/>
            <p:nvPr/>
          </p:nvSpPr>
          <p:spPr>
            <a:xfrm>
              <a:off x="4007934" y="6011412"/>
              <a:ext cx="73660" cy="411480"/>
            </a:xfrm>
            <a:custGeom>
              <a:avLst/>
              <a:gdLst/>
              <a:ahLst/>
              <a:cxnLst/>
              <a:rect l="l" t="t" r="r" b="b"/>
              <a:pathLst>
                <a:path w="73660" h="411479">
                  <a:moveTo>
                    <a:pt x="73151" y="91440"/>
                  </a:moveTo>
                  <a:lnTo>
                    <a:pt x="36575" y="0"/>
                  </a:lnTo>
                  <a:lnTo>
                    <a:pt x="0" y="91440"/>
                  </a:lnTo>
                </a:path>
                <a:path w="73660" h="411479">
                  <a:moveTo>
                    <a:pt x="73151" y="91440"/>
                  </a:moveTo>
                  <a:lnTo>
                    <a:pt x="36575" y="0"/>
                  </a:lnTo>
                  <a:lnTo>
                    <a:pt x="0" y="91440"/>
                  </a:lnTo>
                  <a:lnTo>
                    <a:pt x="73151" y="91440"/>
                  </a:lnTo>
                  <a:close/>
                </a:path>
                <a:path w="73660" h="411479">
                  <a:moveTo>
                    <a:pt x="41147" y="91440"/>
                  </a:moveTo>
                  <a:lnTo>
                    <a:pt x="41147" y="411480"/>
                  </a:lnTo>
                  <a:lnTo>
                    <a:pt x="32003" y="411480"/>
                  </a:lnTo>
                  <a:lnTo>
                    <a:pt x="32003" y="91440"/>
                  </a:lnTo>
                  <a:lnTo>
                    <a:pt x="32003" y="89154"/>
                  </a:lnTo>
                  <a:lnTo>
                    <a:pt x="34289" y="86868"/>
                  </a:lnTo>
                  <a:lnTo>
                    <a:pt x="36575" y="86868"/>
                  </a:lnTo>
                  <a:lnTo>
                    <a:pt x="39242" y="86868"/>
                  </a:lnTo>
                  <a:lnTo>
                    <a:pt x="41147" y="89154"/>
                  </a:lnTo>
                  <a:lnTo>
                    <a:pt x="41147" y="91440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2" name="object 142">
            <a:extLst>
              <a:ext uri="{FF2B5EF4-FFF2-40B4-BE49-F238E27FC236}">
                <a16:creationId xmlns:a16="http://schemas.microsoft.com/office/drawing/2014/main" id="{49B39373-D780-3B87-5173-33287D5237A4}"/>
              </a:ext>
            </a:extLst>
          </p:cNvPr>
          <p:cNvGrpSpPr/>
          <p:nvPr/>
        </p:nvGrpSpPr>
        <p:grpSpPr>
          <a:xfrm>
            <a:off x="3578160" y="3804130"/>
            <a:ext cx="43537" cy="218284"/>
            <a:chOff x="4222818" y="6015984"/>
            <a:chExt cx="73669" cy="471170"/>
          </a:xfrm>
        </p:grpSpPr>
        <p:sp>
          <p:nvSpPr>
            <p:cNvPr id="708" name="object 143">
              <a:extLst>
                <a:ext uri="{FF2B5EF4-FFF2-40B4-BE49-F238E27FC236}">
                  <a16:creationId xmlns:a16="http://schemas.microsoft.com/office/drawing/2014/main" id="{79073B7C-9CB3-0E0D-3D72-0D7C3E9A9DEE}"/>
                </a:ext>
              </a:extLst>
            </p:cNvPr>
            <p:cNvSpPr/>
            <p:nvPr/>
          </p:nvSpPr>
          <p:spPr>
            <a:xfrm>
              <a:off x="4222818" y="6015984"/>
              <a:ext cx="73660" cy="471170"/>
            </a:xfrm>
            <a:custGeom>
              <a:avLst/>
              <a:gdLst/>
              <a:ahLst/>
              <a:cxnLst/>
              <a:rect l="l" t="t" r="r" b="b"/>
              <a:pathLst>
                <a:path w="73660" h="471170">
                  <a:moveTo>
                    <a:pt x="39242" y="86868"/>
                  </a:moveTo>
                  <a:lnTo>
                    <a:pt x="34289" y="86868"/>
                  </a:lnTo>
                  <a:lnTo>
                    <a:pt x="32003" y="89154"/>
                  </a:lnTo>
                  <a:lnTo>
                    <a:pt x="32003" y="470916"/>
                  </a:lnTo>
                  <a:lnTo>
                    <a:pt x="41147" y="470916"/>
                  </a:lnTo>
                  <a:lnTo>
                    <a:pt x="41147" y="89154"/>
                  </a:lnTo>
                  <a:lnTo>
                    <a:pt x="39242" y="86868"/>
                  </a:lnTo>
                  <a:close/>
                </a:path>
                <a:path w="73660" h="471170">
                  <a:moveTo>
                    <a:pt x="36575" y="0"/>
                  </a:moveTo>
                  <a:lnTo>
                    <a:pt x="0" y="91440"/>
                  </a:lnTo>
                  <a:lnTo>
                    <a:pt x="32003" y="91440"/>
                  </a:lnTo>
                  <a:lnTo>
                    <a:pt x="32003" y="89154"/>
                  </a:lnTo>
                  <a:lnTo>
                    <a:pt x="34289" y="86868"/>
                  </a:lnTo>
                  <a:lnTo>
                    <a:pt x="71323" y="86868"/>
                  </a:lnTo>
                  <a:lnTo>
                    <a:pt x="36575" y="0"/>
                  </a:lnTo>
                  <a:close/>
                </a:path>
                <a:path w="73660" h="471170">
                  <a:moveTo>
                    <a:pt x="71323" y="86868"/>
                  </a:moveTo>
                  <a:lnTo>
                    <a:pt x="39242" y="86868"/>
                  </a:lnTo>
                  <a:lnTo>
                    <a:pt x="41147" y="89154"/>
                  </a:lnTo>
                  <a:lnTo>
                    <a:pt x="41147" y="91440"/>
                  </a:lnTo>
                  <a:lnTo>
                    <a:pt x="73151" y="91440"/>
                  </a:lnTo>
                  <a:lnTo>
                    <a:pt x="71323" y="8686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9" name="object 144">
              <a:extLst>
                <a:ext uri="{FF2B5EF4-FFF2-40B4-BE49-F238E27FC236}">
                  <a16:creationId xmlns:a16="http://schemas.microsoft.com/office/drawing/2014/main" id="{3594E7B8-68D8-4111-CC17-A94DB02AB027}"/>
                </a:ext>
              </a:extLst>
            </p:cNvPr>
            <p:cNvSpPr/>
            <p:nvPr/>
          </p:nvSpPr>
          <p:spPr>
            <a:xfrm>
              <a:off x="4222828" y="6015984"/>
              <a:ext cx="73659" cy="471170"/>
            </a:xfrm>
            <a:custGeom>
              <a:avLst/>
              <a:gdLst/>
              <a:ahLst/>
              <a:cxnLst/>
              <a:rect l="l" t="t" r="r" b="b"/>
              <a:pathLst>
                <a:path w="73660" h="471170">
                  <a:moveTo>
                    <a:pt x="73151" y="91440"/>
                  </a:moveTo>
                  <a:lnTo>
                    <a:pt x="36575" y="0"/>
                  </a:lnTo>
                  <a:lnTo>
                    <a:pt x="0" y="91440"/>
                  </a:lnTo>
                </a:path>
                <a:path w="73660" h="471170">
                  <a:moveTo>
                    <a:pt x="73151" y="91440"/>
                  </a:moveTo>
                  <a:lnTo>
                    <a:pt x="36575" y="0"/>
                  </a:lnTo>
                  <a:lnTo>
                    <a:pt x="0" y="91440"/>
                  </a:lnTo>
                  <a:lnTo>
                    <a:pt x="73151" y="91440"/>
                  </a:lnTo>
                  <a:close/>
                </a:path>
                <a:path w="73660" h="471170">
                  <a:moveTo>
                    <a:pt x="41147" y="91440"/>
                  </a:moveTo>
                  <a:lnTo>
                    <a:pt x="41147" y="470916"/>
                  </a:lnTo>
                  <a:lnTo>
                    <a:pt x="32003" y="470916"/>
                  </a:lnTo>
                  <a:lnTo>
                    <a:pt x="32003" y="91440"/>
                  </a:lnTo>
                  <a:lnTo>
                    <a:pt x="32003" y="89154"/>
                  </a:lnTo>
                  <a:lnTo>
                    <a:pt x="34289" y="86868"/>
                  </a:lnTo>
                  <a:lnTo>
                    <a:pt x="36575" y="86868"/>
                  </a:lnTo>
                  <a:lnTo>
                    <a:pt x="39242" y="86868"/>
                  </a:lnTo>
                  <a:lnTo>
                    <a:pt x="41147" y="89154"/>
                  </a:lnTo>
                  <a:lnTo>
                    <a:pt x="41147" y="91440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83" name="object 145">
            <a:extLst>
              <a:ext uri="{FF2B5EF4-FFF2-40B4-BE49-F238E27FC236}">
                <a16:creationId xmlns:a16="http://schemas.microsoft.com/office/drawing/2014/main" id="{1EDD3155-B6F9-7549-CD26-6D4509666D3D}"/>
              </a:ext>
            </a:extLst>
          </p:cNvPr>
          <p:cNvSpPr txBox="1"/>
          <p:nvPr/>
        </p:nvSpPr>
        <p:spPr>
          <a:xfrm>
            <a:off x="3306965" y="3993803"/>
            <a:ext cx="294962" cy="771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indent="-12700" algn="ctr">
              <a:lnSpc>
                <a:spcPts val="950"/>
              </a:lnSpc>
              <a:spcBef>
                <a:spcPts val="90"/>
              </a:spcBef>
            </a:pPr>
            <a:r>
              <a:rPr sz="6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</a:t>
            </a:r>
            <a:endParaRPr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4" name="object 99">
            <a:extLst>
              <a:ext uri="{FF2B5EF4-FFF2-40B4-BE49-F238E27FC236}">
                <a16:creationId xmlns:a16="http://schemas.microsoft.com/office/drawing/2014/main" id="{935CF116-8B99-AA38-DF31-B410F6953BE3}"/>
              </a:ext>
            </a:extLst>
          </p:cNvPr>
          <p:cNvSpPr txBox="1"/>
          <p:nvPr/>
        </p:nvSpPr>
        <p:spPr>
          <a:xfrm rot="10800000">
            <a:off x="7144770" y="1304420"/>
            <a:ext cx="307777" cy="2287192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8415" algn="ctr">
              <a:lnSpc>
                <a:spcPts val="1200"/>
              </a:lnSpc>
            </a:pPr>
            <a:r>
              <a:rPr sz="105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PKa</a:t>
            </a:r>
            <a:r>
              <a:rPr sz="1050" b="1" spc="-1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Activity</a:t>
            </a:r>
            <a:r>
              <a:rPr lang="en-US" sz="105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%</a:t>
            </a:r>
            <a:r>
              <a:rPr sz="105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of</a:t>
            </a:r>
            <a:r>
              <a:rPr sz="105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05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</a:t>
            </a:r>
            <a:r>
              <a:rPr sz="105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redose</a:t>
            </a:r>
            <a:br>
              <a:rPr lang="en-US" sz="105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</a:br>
            <a:r>
              <a:rPr sz="10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(</a:t>
            </a:r>
            <a:r>
              <a:rPr lang="en-US" sz="10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g</a:t>
            </a:r>
            <a:r>
              <a:rPr sz="10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eometric</a:t>
            </a:r>
            <a:r>
              <a:rPr sz="1000" spc="6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mean</a:t>
            </a:r>
            <a:r>
              <a:rPr lang="en-US" sz="10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± </a:t>
            </a:r>
            <a:r>
              <a:rPr sz="1000" spc="-2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SD)</a:t>
            </a:r>
            <a:endParaRPr sz="1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86" name="object 9">
            <a:extLst>
              <a:ext uri="{FF2B5EF4-FFF2-40B4-BE49-F238E27FC236}">
                <a16:creationId xmlns:a16="http://schemas.microsoft.com/office/drawing/2014/main" id="{563706C6-FF35-E941-9230-DE7D47EE5491}"/>
              </a:ext>
            </a:extLst>
          </p:cNvPr>
          <p:cNvSpPr txBox="1"/>
          <p:nvPr/>
        </p:nvSpPr>
        <p:spPr>
          <a:xfrm>
            <a:off x="6895036" y="1485840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7" name="object 9">
            <a:extLst>
              <a:ext uri="{FF2B5EF4-FFF2-40B4-BE49-F238E27FC236}">
                <a16:creationId xmlns:a16="http://schemas.microsoft.com/office/drawing/2014/main" id="{5BDE079E-EDB9-78F2-F5EA-E84E36CF1E2E}"/>
              </a:ext>
            </a:extLst>
          </p:cNvPr>
          <p:cNvSpPr txBox="1"/>
          <p:nvPr/>
        </p:nvSpPr>
        <p:spPr>
          <a:xfrm>
            <a:off x="6895036" y="1727911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8" name="object 9">
            <a:extLst>
              <a:ext uri="{FF2B5EF4-FFF2-40B4-BE49-F238E27FC236}">
                <a16:creationId xmlns:a16="http://schemas.microsoft.com/office/drawing/2014/main" id="{B9A06BA5-6580-3442-FEFA-0EE9A020801C}"/>
              </a:ext>
            </a:extLst>
          </p:cNvPr>
          <p:cNvSpPr txBox="1"/>
          <p:nvPr/>
        </p:nvSpPr>
        <p:spPr>
          <a:xfrm>
            <a:off x="6895036" y="1954852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9" name="object 9">
            <a:extLst>
              <a:ext uri="{FF2B5EF4-FFF2-40B4-BE49-F238E27FC236}">
                <a16:creationId xmlns:a16="http://schemas.microsoft.com/office/drawing/2014/main" id="{39CAD68D-E1C1-B97D-9121-EABB0EB8EEB6}"/>
              </a:ext>
            </a:extLst>
          </p:cNvPr>
          <p:cNvSpPr txBox="1"/>
          <p:nvPr/>
        </p:nvSpPr>
        <p:spPr>
          <a:xfrm>
            <a:off x="6895036" y="2181794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0" name="object 9">
            <a:extLst>
              <a:ext uri="{FF2B5EF4-FFF2-40B4-BE49-F238E27FC236}">
                <a16:creationId xmlns:a16="http://schemas.microsoft.com/office/drawing/2014/main" id="{9CCD9074-5F44-1074-22A1-15420D7993B7}"/>
              </a:ext>
            </a:extLst>
          </p:cNvPr>
          <p:cNvSpPr txBox="1"/>
          <p:nvPr/>
        </p:nvSpPr>
        <p:spPr>
          <a:xfrm>
            <a:off x="6895036" y="2408737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1" name="object 9">
            <a:extLst>
              <a:ext uri="{FF2B5EF4-FFF2-40B4-BE49-F238E27FC236}">
                <a16:creationId xmlns:a16="http://schemas.microsoft.com/office/drawing/2014/main" id="{AE86D524-F140-779E-2072-AB34FCDB9314}"/>
              </a:ext>
            </a:extLst>
          </p:cNvPr>
          <p:cNvSpPr txBox="1"/>
          <p:nvPr/>
        </p:nvSpPr>
        <p:spPr>
          <a:xfrm>
            <a:off x="6895036" y="2625592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2" name="object 9">
            <a:extLst>
              <a:ext uri="{FF2B5EF4-FFF2-40B4-BE49-F238E27FC236}">
                <a16:creationId xmlns:a16="http://schemas.microsoft.com/office/drawing/2014/main" id="{378FA513-BE58-6570-99B3-8688FEF496A7}"/>
              </a:ext>
            </a:extLst>
          </p:cNvPr>
          <p:cNvSpPr txBox="1"/>
          <p:nvPr/>
        </p:nvSpPr>
        <p:spPr>
          <a:xfrm>
            <a:off x="6895036" y="2862620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3" name="object 9">
            <a:extLst>
              <a:ext uri="{FF2B5EF4-FFF2-40B4-BE49-F238E27FC236}">
                <a16:creationId xmlns:a16="http://schemas.microsoft.com/office/drawing/2014/main" id="{5D8DAD68-78B6-80E8-359D-3CCA3FCF2A72}"/>
              </a:ext>
            </a:extLst>
          </p:cNvPr>
          <p:cNvSpPr txBox="1"/>
          <p:nvPr/>
        </p:nvSpPr>
        <p:spPr>
          <a:xfrm>
            <a:off x="6895036" y="3104691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4" name="object 9">
            <a:extLst>
              <a:ext uri="{FF2B5EF4-FFF2-40B4-BE49-F238E27FC236}">
                <a16:creationId xmlns:a16="http://schemas.microsoft.com/office/drawing/2014/main" id="{B838A0EC-B8FB-1E2B-2AB2-9C78E43D389B}"/>
              </a:ext>
            </a:extLst>
          </p:cNvPr>
          <p:cNvSpPr txBox="1"/>
          <p:nvPr/>
        </p:nvSpPr>
        <p:spPr>
          <a:xfrm>
            <a:off x="6895036" y="3321546"/>
            <a:ext cx="32477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5" name="object 9">
            <a:extLst>
              <a:ext uri="{FF2B5EF4-FFF2-40B4-BE49-F238E27FC236}">
                <a16:creationId xmlns:a16="http://schemas.microsoft.com/office/drawing/2014/main" id="{662F2930-502A-9139-5CE5-F23AFA4331A2}"/>
              </a:ext>
            </a:extLst>
          </p:cNvPr>
          <p:cNvSpPr txBox="1"/>
          <p:nvPr/>
        </p:nvSpPr>
        <p:spPr>
          <a:xfrm>
            <a:off x="6895036" y="3543445"/>
            <a:ext cx="32477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6" name="object 18">
            <a:extLst>
              <a:ext uri="{FF2B5EF4-FFF2-40B4-BE49-F238E27FC236}">
                <a16:creationId xmlns:a16="http://schemas.microsoft.com/office/drawing/2014/main" id="{8C58344C-575A-3854-E7C9-6E364F4CBC63}"/>
              </a:ext>
            </a:extLst>
          </p:cNvPr>
          <p:cNvSpPr txBox="1"/>
          <p:nvPr/>
        </p:nvSpPr>
        <p:spPr>
          <a:xfrm>
            <a:off x="2325354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7" name="object 18">
            <a:extLst>
              <a:ext uri="{FF2B5EF4-FFF2-40B4-BE49-F238E27FC236}">
                <a16:creationId xmlns:a16="http://schemas.microsoft.com/office/drawing/2014/main" id="{263B8400-0436-9E16-B30D-8F5C3D7D03BB}"/>
              </a:ext>
            </a:extLst>
          </p:cNvPr>
          <p:cNvSpPr txBox="1"/>
          <p:nvPr/>
        </p:nvSpPr>
        <p:spPr>
          <a:xfrm>
            <a:off x="2451227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8" name="object 18">
            <a:extLst>
              <a:ext uri="{FF2B5EF4-FFF2-40B4-BE49-F238E27FC236}">
                <a16:creationId xmlns:a16="http://schemas.microsoft.com/office/drawing/2014/main" id="{884704EC-A725-3415-435F-A5CB7670BB82}"/>
              </a:ext>
            </a:extLst>
          </p:cNvPr>
          <p:cNvSpPr txBox="1"/>
          <p:nvPr/>
        </p:nvSpPr>
        <p:spPr>
          <a:xfrm>
            <a:off x="2578303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9" name="object 18">
            <a:extLst>
              <a:ext uri="{FF2B5EF4-FFF2-40B4-BE49-F238E27FC236}">
                <a16:creationId xmlns:a16="http://schemas.microsoft.com/office/drawing/2014/main" id="{223E2B62-87B9-3E9F-310B-FFBDE3A1CC82}"/>
              </a:ext>
            </a:extLst>
          </p:cNvPr>
          <p:cNvSpPr txBox="1"/>
          <p:nvPr/>
        </p:nvSpPr>
        <p:spPr>
          <a:xfrm>
            <a:off x="2719149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0" name="object 18">
            <a:extLst>
              <a:ext uri="{FF2B5EF4-FFF2-40B4-BE49-F238E27FC236}">
                <a16:creationId xmlns:a16="http://schemas.microsoft.com/office/drawing/2014/main" id="{22F4AD20-572F-94DB-C0DA-9468D404DCF5}"/>
              </a:ext>
            </a:extLst>
          </p:cNvPr>
          <p:cNvSpPr txBox="1"/>
          <p:nvPr/>
        </p:nvSpPr>
        <p:spPr>
          <a:xfrm>
            <a:off x="2857120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1" name="object 18">
            <a:extLst>
              <a:ext uri="{FF2B5EF4-FFF2-40B4-BE49-F238E27FC236}">
                <a16:creationId xmlns:a16="http://schemas.microsoft.com/office/drawing/2014/main" id="{92FCDABD-3E8A-8D00-1763-4270FEB08246}"/>
              </a:ext>
            </a:extLst>
          </p:cNvPr>
          <p:cNvSpPr txBox="1"/>
          <p:nvPr/>
        </p:nvSpPr>
        <p:spPr>
          <a:xfrm>
            <a:off x="3115817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2" name="object 18">
            <a:extLst>
              <a:ext uri="{FF2B5EF4-FFF2-40B4-BE49-F238E27FC236}">
                <a16:creationId xmlns:a16="http://schemas.microsoft.com/office/drawing/2014/main" id="{4122C003-9255-82C0-6828-997B55D7CE26}"/>
              </a:ext>
            </a:extLst>
          </p:cNvPr>
          <p:cNvSpPr txBox="1"/>
          <p:nvPr/>
        </p:nvSpPr>
        <p:spPr>
          <a:xfrm>
            <a:off x="3428328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816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3" name="object 18">
            <a:extLst>
              <a:ext uri="{FF2B5EF4-FFF2-40B4-BE49-F238E27FC236}">
                <a16:creationId xmlns:a16="http://schemas.microsoft.com/office/drawing/2014/main" id="{42B6D92A-9778-B22E-0DFF-1D32617264FF}"/>
              </a:ext>
            </a:extLst>
          </p:cNvPr>
          <p:cNvSpPr txBox="1"/>
          <p:nvPr/>
        </p:nvSpPr>
        <p:spPr>
          <a:xfrm>
            <a:off x="4282027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4" name="object 18">
            <a:extLst>
              <a:ext uri="{FF2B5EF4-FFF2-40B4-BE49-F238E27FC236}">
                <a16:creationId xmlns:a16="http://schemas.microsoft.com/office/drawing/2014/main" id="{53083339-A362-E0DD-2A69-7E501A365BE5}"/>
              </a:ext>
            </a:extLst>
          </p:cNvPr>
          <p:cNvSpPr txBox="1"/>
          <p:nvPr/>
        </p:nvSpPr>
        <p:spPr>
          <a:xfrm>
            <a:off x="5078238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5" name="object 18">
            <a:extLst>
              <a:ext uri="{FF2B5EF4-FFF2-40B4-BE49-F238E27FC236}">
                <a16:creationId xmlns:a16="http://schemas.microsoft.com/office/drawing/2014/main" id="{982FB105-6EB3-7A1A-BCB2-5C41D5BE1ADF}"/>
              </a:ext>
            </a:extLst>
          </p:cNvPr>
          <p:cNvSpPr txBox="1"/>
          <p:nvPr/>
        </p:nvSpPr>
        <p:spPr>
          <a:xfrm>
            <a:off x="5880198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5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" name="object 18">
            <a:extLst>
              <a:ext uri="{FF2B5EF4-FFF2-40B4-BE49-F238E27FC236}">
                <a16:creationId xmlns:a16="http://schemas.microsoft.com/office/drawing/2014/main" id="{7C986570-BA02-15E6-7AB8-D2FC15073AE7}"/>
              </a:ext>
            </a:extLst>
          </p:cNvPr>
          <p:cNvSpPr txBox="1"/>
          <p:nvPr/>
        </p:nvSpPr>
        <p:spPr>
          <a:xfrm>
            <a:off x="6685033" y="3672218"/>
            <a:ext cx="188010" cy="144547"/>
          </a:xfrm>
          <a:prstGeom prst="rect">
            <a:avLst/>
          </a:prstGeom>
        </p:spPr>
        <p:txBody>
          <a:bodyPr vert="horz" wrap="none" lIns="0" tIns="1143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00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7" name="object 145">
            <a:extLst>
              <a:ext uri="{FF2B5EF4-FFF2-40B4-BE49-F238E27FC236}">
                <a16:creationId xmlns:a16="http://schemas.microsoft.com/office/drawing/2014/main" id="{B5EDF3FE-FBB9-5246-7D8A-93F1B32A04C3}"/>
              </a:ext>
            </a:extLst>
          </p:cNvPr>
          <p:cNvSpPr txBox="1"/>
          <p:nvPr/>
        </p:nvSpPr>
        <p:spPr>
          <a:xfrm>
            <a:off x="2268619" y="3993803"/>
            <a:ext cx="294962" cy="771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indent="-12700" algn="ctr">
              <a:lnSpc>
                <a:spcPts val="950"/>
              </a:lnSpc>
              <a:spcBef>
                <a:spcPts val="90"/>
              </a:spcBef>
            </a:pPr>
            <a:r>
              <a:rPr sz="6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</a:t>
            </a:r>
            <a:endParaRPr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8" name="TextBox 727">
            <a:extLst>
              <a:ext uri="{FF2B5EF4-FFF2-40B4-BE49-F238E27FC236}">
                <a16:creationId xmlns:a16="http://schemas.microsoft.com/office/drawing/2014/main" id="{ECE3CB2A-3BEA-973A-5070-E446E2A45F17}"/>
              </a:ext>
            </a:extLst>
          </p:cNvPr>
          <p:cNvSpPr txBox="1"/>
          <p:nvPr/>
        </p:nvSpPr>
        <p:spPr>
          <a:xfrm>
            <a:off x="2079437" y="984993"/>
            <a:ext cx="4579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600 mg </a:t>
            </a:r>
            <a:r>
              <a:rPr lang="en-US" sz="1100" b="1" dirty="0">
                <a:solidFill>
                  <a:srgbClr val="0D4167"/>
                </a:solidFill>
                <a:latin typeface="Arial" panose="020B0604020202020204"/>
                <a:cs typeface="Arial" panose="020B0604020202020204" pitchFamily="34" charset="0"/>
              </a:rPr>
              <a:t>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ebetralstat</a:t>
            </a:r>
            <a:r>
              <a:rPr kumimoji="0" lang="en-US" sz="1100" b="1" i="0" u="none" strike="noStrike" kern="1200" cap="none" spc="-25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</a:t>
            </a:r>
            <a:r>
              <a:rPr lang="en-US" sz="1100" b="1" dirty="0">
                <a:solidFill>
                  <a:srgbClr val="0D4167"/>
                </a:solidFill>
                <a:latin typeface="Arial" panose="020B0604020202020204"/>
                <a:cs typeface="Arial" panose="020B0604020202020204" pitchFamily="34" charset="0"/>
              </a:rPr>
              <a:t>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osed</a:t>
            </a:r>
            <a:r>
              <a:rPr kumimoji="0" lang="en-US" sz="1100" b="1" i="0" u="none" strike="noStrike" kern="1200" cap="none" spc="-25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</a:t>
            </a:r>
            <a:r>
              <a:rPr lang="en-US" sz="1100" b="1" dirty="0">
                <a:solidFill>
                  <a:srgbClr val="0D4167"/>
                </a:solidFill>
                <a:latin typeface="Arial" panose="020B0604020202020204"/>
                <a:cs typeface="Arial" panose="020B0604020202020204" pitchFamily="34" charset="0"/>
              </a:rPr>
              <a:t>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very</a:t>
            </a: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8</a:t>
            </a:r>
            <a:r>
              <a:rPr kumimoji="0" lang="en-US" sz="1100" b="1" i="0" u="none" strike="noStrike" kern="1200" cap="none" spc="-25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H</a:t>
            </a:r>
            <a:r>
              <a:rPr lang="en-US" sz="1100" b="1" dirty="0">
                <a:solidFill>
                  <a:srgbClr val="0D4167"/>
                </a:solidFill>
                <a:latin typeface="Arial" panose="020B0604020202020204"/>
                <a:cs typeface="Arial" panose="020B0604020202020204" pitchFamily="34" charset="0"/>
              </a:rPr>
              <a:t>ours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sz="1100" b="1" i="0" u="none" strike="noStrike" kern="1200" cap="none" spc="-25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</a:t>
            </a:r>
            <a:r>
              <a:rPr lang="en-US" sz="1100" b="1" dirty="0">
                <a:solidFill>
                  <a:srgbClr val="0D4167"/>
                </a:solidFill>
                <a:latin typeface="Arial" panose="020B0604020202020204"/>
                <a:cs typeface="Arial" panose="020B0604020202020204" pitchFamily="34" charset="0"/>
              </a:rPr>
              <a:t>D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oses</a:t>
            </a:r>
            <a:r>
              <a:rPr lang="en-US" sz="1100" b="1" spc="335" dirty="0">
                <a:solidFill>
                  <a:srgbClr val="0D4167"/>
                </a:solidFill>
                <a:latin typeface="Arial" panose="020B0604020202020204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0D4167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(n=6)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D4167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31" name="object 145">
            <a:extLst>
              <a:ext uri="{FF2B5EF4-FFF2-40B4-BE49-F238E27FC236}">
                <a16:creationId xmlns:a16="http://schemas.microsoft.com/office/drawing/2014/main" id="{BAB4BE4C-A284-66C2-B36A-A60C297C28CB}"/>
              </a:ext>
            </a:extLst>
          </p:cNvPr>
          <p:cNvSpPr txBox="1"/>
          <p:nvPr/>
        </p:nvSpPr>
        <p:spPr>
          <a:xfrm>
            <a:off x="3495399" y="4015203"/>
            <a:ext cx="294962" cy="771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indent="-12700" algn="ctr">
              <a:lnSpc>
                <a:spcPts val="950"/>
              </a:lnSpc>
              <a:spcBef>
                <a:spcPts val="90"/>
              </a:spcBef>
            </a:pPr>
            <a:r>
              <a:rPr sz="6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</a:t>
            </a:r>
            <a:endParaRPr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267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8198A-03B7-151F-2A2A-6E8ADD7F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80" y="184064"/>
            <a:ext cx="7976387" cy="678578"/>
          </a:xfrm>
        </p:spPr>
        <p:txBody>
          <a:bodyPr/>
          <a:lstStyle/>
          <a:p>
            <a:r>
              <a:rPr lang="en-US" dirty="0" err="1"/>
              <a:t>Sebetralstat</a:t>
            </a:r>
            <a:r>
              <a:rPr lang="en-US" dirty="0"/>
              <a:t> Was Well Tolerated in All Cohorts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0F394-B97B-EBCA-7506-13A8935ACC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Adverse events were mild and comparable between treatment groups receiving sebetralstat and placebo</a:t>
            </a:r>
          </a:p>
          <a:p>
            <a:pPr lvl="1" indent="-228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participants discontinued the trial because of an adverse event</a:t>
            </a:r>
          </a:p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serious adverse events occurred during the trial, and all adverse events were resolved by trial exit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0B876F-F322-5C48-739D-F3D1BBE4B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06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8198A-03B7-151F-2A2A-6E8ADD7F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80" y="184064"/>
            <a:ext cx="7976387" cy="678578"/>
          </a:xfrm>
        </p:spPr>
        <p:txBody>
          <a:bodyPr/>
          <a:lstStyle/>
          <a:p>
            <a:r>
              <a:rPr lang="en-US" sz="1850" dirty="0"/>
              <a:t>Administration of </a:t>
            </a:r>
            <a:r>
              <a:rPr lang="en-US" sz="1850" dirty="0" err="1"/>
              <a:t>Sebetralstat</a:t>
            </a:r>
            <a:r>
              <a:rPr lang="en-US" sz="1850" dirty="0"/>
              <a:t> for Short-term Prophylaxis in KONFIDENT-S Begins 1 Hour Prior to a Surgical, Medical, or Dental Procedure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0B876F-F322-5C48-739D-F3D1BBE4B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6DC9EE-2277-A885-DB94-3558EEFEA013}"/>
              </a:ext>
            </a:extLst>
          </p:cNvPr>
          <p:cNvSpPr/>
          <p:nvPr/>
        </p:nvSpPr>
        <p:spPr bwMode="auto">
          <a:xfrm>
            <a:off x="1902134" y="2592704"/>
            <a:ext cx="5486400" cy="36303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defTabSz="91437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D4167"/>
              </a:solidFill>
              <a:latin typeface="Arial" panose="020B0604020202020204"/>
              <a:ea typeface="ＭＳ Ｐゴシック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43B417-A8F4-FAE8-51D4-E27C327F50DF}"/>
              </a:ext>
            </a:extLst>
          </p:cNvPr>
          <p:cNvCxnSpPr>
            <a:cxnSpLocks/>
          </p:cNvCxnSpPr>
          <p:nvPr/>
        </p:nvCxnSpPr>
        <p:spPr bwMode="auto">
          <a:xfrm flipV="1">
            <a:off x="2214153" y="2204803"/>
            <a:ext cx="0" cy="74389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dash"/>
            <a:round/>
            <a:headEnd type="oval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1DC0724-2E91-615A-3243-33FA3220F3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40103" y="2590161"/>
            <a:ext cx="0" cy="8229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1A2808-60E5-5DE0-7B54-9691FED19130}"/>
              </a:ext>
            </a:extLst>
          </p:cNvPr>
          <p:cNvSpPr txBox="1"/>
          <p:nvPr/>
        </p:nvSpPr>
        <p:spPr>
          <a:xfrm>
            <a:off x="5428727" y="2635725"/>
            <a:ext cx="23490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189">
              <a:defRPr/>
            </a:pPr>
            <a:r>
              <a:rPr lang="en-US" sz="1200" dirty="0">
                <a:solidFill>
                  <a:srgbClr val="0D4167">
                    <a:lumMod val="50000"/>
                  </a:srgbClr>
                </a:solidFill>
                <a:latin typeface="Arial" panose="020B0604020202020204"/>
              </a:rPr>
              <a:t>Time course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3C3F00-6B74-054E-2768-EBE68CDAE0A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14281" y="2590161"/>
            <a:ext cx="0" cy="8229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6314BD1-A202-7364-B240-3228AED35E05}"/>
              </a:ext>
            </a:extLst>
          </p:cNvPr>
          <p:cNvSpPr txBox="1"/>
          <p:nvPr/>
        </p:nvSpPr>
        <p:spPr>
          <a:xfrm>
            <a:off x="1598038" y="2210221"/>
            <a:ext cx="629802" cy="36933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</a:t>
            </a:r>
          </a:p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hour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5C7980-4092-ACAC-B2F7-2335A6373CEF}"/>
              </a:ext>
            </a:extLst>
          </p:cNvPr>
          <p:cNvCxnSpPr>
            <a:cxnSpLocks/>
          </p:cNvCxnSpPr>
          <p:nvPr/>
        </p:nvCxnSpPr>
        <p:spPr bwMode="auto">
          <a:xfrm flipV="1">
            <a:off x="3266256" y="2590161"/>
            <a:ext cx="0" cy="8229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17E0FA6-617A-922E-605D-AA27EB0DC435}"/>
              </a:ext>
            </a:extLst>
          </p:cNvPr>
          <p:cNvSpPr txBox="1"/>
          <p:nvPr/>
        </p:nvSpPr>
        <p:spPr>
          <a:xfrm>
            <a:off x="2855796" y="1786739"/>
            <a:ext cx="807608" cy="64633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 </a:t>
            </a:r>
            <a:b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hours</a:t>
            </a:r>
          </a:p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last dose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4A225A-A356-150F-7052-366CC26DCA02}"/>
              </a:ext>
            </a:extLst>
          </p:cNvPr>
          <p:cNvSpPr txBox="1"/>
          <p:nvPr/>
        </p:nvSpPr>
        <p:spPr>
          <a:xfrm>
            <a:off x="1172041" y="1089189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189">
              <a:defRPr/>
            </a:pPr>
            <a:r>
              <a:rPr lang="en-US" sz="12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or dental procedure</a:t>
            </a:r>
            <a:br>
              <a:rPr lang="en-US" sz="12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time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35A8B91-A135-E966-5DF8-BFA33FA321B9}"/>
              </a:ext>
            </a:extLst>
          </p:cNvPr>
          <p:cNvGrpSpPr/>
          <p:nvPr/>
        </p:nvGrpSpPr>
        <p:grpSpPr>
          <a:xfrm>
            <a:off x="1899252" y="1532184"/>
            <a:ext cx="629802" cy="629802"/>
            <a:chOff x="1875802" y="1549172"/>
            <a:chExt cx="415734" cy="41573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5043FDB-C0DA-5450-169F-E99E2E0CB982}"/>
                </a:ext>
              </a:extLst>
            </p:cNvPr>
            <p:cNvSpPr/>
            <p:nvPr/>
          </p:nvSpPr>
          <p:spPr>
            <a:xfrm>
              <a:off x="1875802" y="1549172"/>
              <a:ext cx="415734" cy="415734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chemeClr val="accent4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914378">
                <a:defRPr/>
              </a:pPr>
              <a:endParaRPr lang="en-US" kern="0" dirty="0">
                <a:solidFill>
                  <a:prstClr val="white"/>
                </a:solidFill>
                <a:latin typeface="Arial" panose="020B0604020202020204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038C0156-6C23-0D85-2D7E-E23826C9D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6365" y="1630105"/>
              <a:ext cx="254608" cy="246328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5417B46-AE96-3995-D7FA-26D324D226CB}"/>
              </a:ext>
            </a:extLst>
          </p:cNvPr>
          <p:cNvSpPr txBox="1"/>
          <p:nvPr/>
        </p:nvSpPr>
        <p:spPr>
          <a:xfrm>
            <a:off x="2065396" y="2995424"/>
            <a:ext cx="29751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pic>
        <p:nvPicPr>
          <p:cNvPr id="21" name="Graphic 20" descr="Stopwatch with solid fill">
            <a:extLst>
              <a:ext uri="{FF2B5EF4-FFF2-40B4-BE49-F238E27FC236}">
                <a16:creationId xmlns:a16="http://schemas.microsoft.com/office/drawing/2014/main" id="{5574BD11-FA82-E554-DB8B-AFBC55F2A0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54501" y="2615366"/>
            <a:ext cx="317716" cy="31771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CB20C280-05AC-CEE0-4E00-1FF0214045D8}"/>
              </a:ext>
            </a:extLst>
          </p:cNvPr>
          <p:cNvGrpSpPr/>
          <p:nvPr/>
        </p:nvGrpSpPr>
        <p:grpSpPr>
          <a:xfrm>
            <a:off x="1425205" y="3426012"/>
            <a:ext cx="3703975" cy="1128734"/>
            <a:chOff x="1409020" y="1755462"/>
            <a:chExt cx="3703976" cy="112873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1DF3B79-E735-7F68-A2BC-3D551EB3AC2A}"/>
                </a:ext>
              </a:extLst>
            </p:cNvPr>
            <p:cNvGrpSpPr/>
            <p:nvPr/>
          </p:nvGrpSpPr>
          <p:grpSpPr>
            <a:xfrm>
              <a:off x="1582754" y="1755462"/>
              <a:ext cx="629802" cy="629802"/>
              <a:chOff x="7183374" y="2604811"/>
              <a:chExt cx="693018" cy="693018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007AA34-E804-D72A-C344-20E760D041B3}"/>
                  </a:ext>
                </a:extLst>
              </p:cNvPr>
              <p:cNvSpPr/>
              <p:nvPr/>
            </p:nvSpPr>
            <p:spPr>
              <a:xfrm>
                <a:off x="7183374" y="2604811"/>
                <a:ext cx="693018" cy="693018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algn="ctr" defTabSz="914378">
                  <a:defRPr/>
                </a:pPr>
                <a:endParaRPr lang="en-US" kern="0" dirty="0">
                  <a:solidFill>
                    <a:prstClr val="white"/>
                  </a:solidFill>
                  <a:latin typeface="Arial" panose="020B0604020202020204"/>
                </a:endParaRPr>
              </a:p>
            </p:txBody>
          </p:sp>
          <p:pic>
            <p:nvPicPr>
              <p:cNvPr id="34" name="Graphic 33">
                <a:extLst>
                  <a:ext uri="{FF2B5EF4-FFF2-40B4-BE49-F238E27FC236}">
                    <a16:creationId xmlns:a16="http://schemas.microsoft.com/office/drawing/2014/main" id="{C6963B11-4481-15C2-FD85-CA35A0B822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7329983" y="2711694"/>
                <a:ext cx="399800" cy="448262"/>
              </a:xfrm>
              <a:prstGeom prst="rect">
                <a:avLst/>
              </a:prstGeom>
            </p:spPr>
          </p:pic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3E3DD2D-0504-5E06-3BA9-0859052E0DEB}"/>
                </a:ext>
              </a:extLst>
            </p:cNvPr>
            <p:cNvGrpSpPr/>
            <p:nvPr/>
          </p:nvGrpSpPr>
          <p:grpSpPr>
            <a:xfrm>
              <a:off x="2935171" y="1755462"/>
              <a:ext cx="629802" cy="629802"/>
              <a:chOff x="7183374" y="2604811"/>
              <a:chExt cx="693018" cy="693018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774CE8B2-1F68-2E33-27FF-650841C7EB9F}"/>
                  </a:ext>
                </a:extLst>
              </p:cNvPr>
              <p:cNvSpPr/>
              <p:nvPr/>
            </p:nvSpPr>
            <p:spPr>
              <a:xfrm>
                <a:off x="7183374" y="2604811"/>
                <a:ext cx="693018" cy="693018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algn="ctr" defTabSz="914378">
                  <a:defRPr/>
                </a:pPr>
                <a:endParaRPr lang="en-US" kern="0" dirty="0">
                  <a:solidFill>
                    <a:prstClr val="white"/>
                  </a:solidFill>
                  <a:latin typeface="Arial" panose="020B0604020202020204"/>
                </a:endParaRPr>
              </a:p>
            </p:txBody>
          </p:sp>
          <p:pic>
            <p:nvPicPr>
              <p:cNvPr id="32" name="Graphic 31">
                <a:extLst>
                  <a:ext uri="{FF2B5EF4-FFF2-40B4-BE49-F238E27FC236}">
                    <a16:creationId xmlns:a16="http://schemas.microsoft.com/office/drawing/2014/main" id="{930D40C8-FD8D-37FC-ACEE-8C8CAC6E5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7329983" y="2711694"/>
                <a:ext cx="399800" cy="448262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094F078-F788-AFC5-72F4-B10FD04D6E01}"/>
                </a:ext>
              </a:extLst>
            </p:cNvPr>
            <p:cNvGrpSpPr/>
            <p:nvPr/>
          </p:nvGrpSpPr>
          <p:grpSpPr>
            <a:xfrm>
              <a:off x="4309018" y="1755462"/>
              <a:ext cx="629802" cy="629802"/>
              <a:chOff x="7183374" y="2604811"/>
              <a:chExt cx="693018" cy="693018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511A308C-6980-CC0C-1FF2-F3A7C8DF58CA}"/>
                  </a:ext>
                </a:extLst>
              </p:cNvPr>
              <p:cNvSpPr/>
              <p:nvPr/>
            </p:nvSpPr>
            <p:spPr>
              <a:xfrm>
                <a:off x="7183374" y="2604811"/>
                <a:ext cx="693018" cy="693018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algn="ctr" defTabSz="914378">
                  <a:defRPr/>
                </a:pPr>
                <a:endParaRPr lang="en-US" kern="0" dirty="0">
                  <a:solidFill>
                    <a:prstClr val="white"/>
                  </a:solidFill>
                  <a:latin typeface="Arial" panose="020B0604020202020204"/>
                </a:endParaRPr>
              </a:p>
            </p:txBody>
          </p:sp>
          <p:pic>
            <p:nvPicPr>
              <p:cNvPr id="30" name="Graphic 29">
                <a:extLst>
                  <a:ext uri="{FF2B5EF4-FFF2-40B4-BE49-F238E27FC236}">
                    <a16:creationId xmlns:a16="http://schemas.microsoft.com/office/drawing/2014/main" id="{D5097991-5B8B-F57B-9D78-0FAEF4EAEC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7329983" y="2711694"/>
                <a:ext cx="399800" cy="448262"/>
              </a:xfrm>
              <a:prstGeom prst="rect">
                <a:avLst/>
              </a:prstGeom>
            </p:spPr>
          </p:pic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ADFBF85-EDE0-9EE7-0913-60C8225CB64B}"/>
                </a:ext>
              </a:extLst>
            </p:cNvPr>
            <p:cNvSpPr txBox="1"/>
            <p:nvPr/>
          </p:nvSpPr>
          <p:spPr>
            <a:xfrm>
              <a:off x="2760995" y="2422531"/>
              <a:ext cx="9781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189">
                <a:defRPr/>
              </a:pPr>
              <a: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600 mg </a:t>
              </a:r>
              <a:b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sebetralstat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96F9C96-1C18-26E3-32B4-7518C5B886A3}"/>
                </a:ext>
              </a:extLst>
            </p:cNvPr>
            <p:cNvSpPr txBox="1"/>
            <p:nvPr/>
          </p:nvSpPr>
          <p:spPr>
            <a:xfrm>
              <a:off x="1409020" y="2416558"/>
              <a:ext cx="9781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189">
                <a:defRPr/>
              </a:pPr>
              <a: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600 mg </a:t>
              </a:r>
              <a:b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sebetralstat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7D730F1-CAD3-A5FF-5F30-7FD3B7DE1C1F}"/>
                </a:ext>
              </a:extLst>
            </p:cNvPr>
            <p:cNvSpPr txBox="1"/>
            <p:nvPr/>
          </p:nvSpPr>
          <p:spPr>
            <a:xfrm>
              <a:off x="4134843" y="2416557"/>
              <a:ext cx="9781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189">
                <a:defRPr/>
              </a:pPr>
              <a: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600 mg </a:t>
              </a:r>
              <a:b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sebetralstat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13005DF-8067-F3D8-4493-FF8E95C47FFE}"/>
              </a:ext>
            </a:extLst>
          </p:cNvPr>
          <p:cNvSpPr txBox="1"/>
          <p:nvPr/>
        </p:nvSpPr>
        <p:spPr>
          <a:xfrm>
            <a:off x="4299646" y="1786739"/>
            <a:ext cx="745738" cy="64633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  6 hours</a:t>
            </a:r>
          </a:p>
          <a:p>
            <a:pPr algn="ctr" defTabSz="457189">
              <a:lnSpc>
                <a:spcPct val="90000"/>
              </a:lnSpc>
              <a:defRPr/>
            </a:pPr>
            <a:r>
              <a:rPr lang="en-US" sz="1000" b="1" dirty="0">
                <a:solidFill>
                  <a:srgbClr val="0D41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last dose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DD10373-C840-2EA1-4A25-260B13A798A3}"/>
              </a:ext>
            </a:extLst>
          </p:cNvPr>
          <p:cNvCxnSpPr>
            <a:cxnSpLocks/>
          </p:cNvCxnSpPr>
          <p:nvPr/>
        </p:nvCxnSpPr>
        <p:spPr bwMode="auto">
          <a:xfrm>
            <a:off x="3125590" y="2466404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E0EBC52-875D-7CC6-AA44-7C0D7737E5CC}"/>
              </a:ext>
            </a:extLst>
          </p:cNvPr>
          <p:cNvCxnSpPr>
            <a:cxnSpLocks/>
          </p:cNvCxnSpPr>
          <p:nvPr/>
        </p:nvCxnSpPr>
        <p:spPr bwMode="auto">
          <a:xfrm>
            <a:off x="4503459" y="2466404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4F2D2DA-1A83-ECDA-2E1D-69D010FCB960}"/>
              </a:ext>
            </a:extLst>
          </p:cNvPr>
          <p:cNvSpPr/>
          <p:nvPr/>
        </p:nvSpPr>
        <p:spPr bwMode="auto">
          <a:xfrm>
            <a:off x="5524177" y="1366829"/>
            <a:ext cx="2739290" cy="884354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2"/>
                </a:solidFill>
                <a:ea typeface="ＭＳ Ｐゴシック" charset="0"/>
              </a:rPr>
              <a:t>A 6-hour interval was chosen to allow flexibility around sleep or other patient life events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0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2347D5-6522-34DC-C8BC-B29C3C13A4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doses of sebetralstat within 24 hours were well tolerated and led to drug accumulation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Geometric mean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inhibition of &gt;80% was maintained for 28 hours when dosing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sebetralstat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q8h </a:t>
            </a:r>
          </a:p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these data, KONFIDENT-S will prospectively evaluate the effectiveness and safety of three doses of 600 mg sebetralstat administered before and approximately 6 hours after each previous dose in the periprocedural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STP setting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38EB4B-5A05-F5D3-F52F-5466A55BFA12}"/>
              </a:ext>
            </a:extLst>
          </p:cNvPr>
          <p:cNvSpPr txBox="1"/>
          <p:nvPr/>
        </p:nvSpPr>
        <p:spPr>
          <a:xfrm>
            <a:off x="335667" y="4865324"/>
            <a:ext cx="8472666" cy="225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PKa, plasma kallikrein activity; q8h, every 8 hours; STP, short-term prophylaxis.</a:t>
            </a:r>
          </a:p>
        </p:txBody>
      </p:sp>
    </p:spTree>
    <p:extLst>
      <p:ext uri="{BB962C8B-B14F-4D97-AF65-F5344CB8AC3E}">
        <p14:creationId xmlns:p14="http://schemas.microsoft.com/office/powerpoint/2010/main" val="719283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B813F4F-196A-D7AB-6D48-92E457F1D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9018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 and Acknowledgments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5F857-2483-9705-6680-260C5D6B747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Disclosures: All authors are employees of KalVista Pharmaceuticals</a:t>
            </a:r>
          </a:p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study was performed by KalVista Pharmaceuticals Ltd. Medical writing assistance was provided under the direction of the authors by Katherine Stevens-Favorite, PhD, of Cadent, a Syneos Health Group company, and was supported by KalVista Pharmaceuticals, Inc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9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8519E4-46CE-2C6F-7CC0-A363CFD405F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6900" y="1000410"/>
            <a:ext cx="8643248" cy="3561126"/>
          </a:xfrm>
        </p:spPr>
        <p:txBody>
          <a:bodyPr>
            <a:normAutofit/>
          </a:bodyPr>
          <a:lstStyle/>
          <a:p>
            <a:pPr marL="182880" indent="-182880"/>
            <a:r>
              <a:rPr lang="en-US" sz="1600" dirty="0"/>
              <a:t>HAE is a rare and potentially life-threatening genetic disease characterized by recurrent episodes of swelling; attacks can have a significant negative impact on patients’ quality of life</a:t>
            </a:r>
            <a:r>
              <a:rPr lang="en-US" sz="1600" baseline="30000" dirty="0"/>
              <a:t>1-3</a:t>
            </a:r>
          </a:p>
          <a:p>
            <a:pPr lvl="1"/>
            <a:r>
              <a:rPr lang="en-US" sz="1400" dirty="0"/>
              <a:t>For many patients with HAE, guidelines recommend the use of STP prior to medical or dental procedures to reduce the risk of HAE attacks</a:t>
            </a:r>
            <a:r>
              <a:rPr lang="en-US" sz="1400" baseline="30000" dirty="0"/>
              <a:t>4,5</a:t>
            </a:r>
          </a:p>
          <a:p>
            <a:pPr marL="182880" indent="-182880"/>
            <a:r>
              <a:rPr lang="en-US" sz="1600" dirty="0"/>
              <a:t>All recommended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STP treatments require parenteral administration, which presents significant challenges with preparation, venous access, injection-site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dirty="0"/>
              <a:t>associated pain, </a:t>
            </a:r>
            <a:br>
              <a:rPr lang="en-US" sz="1600" dirty="0"/>
            </a:br>
            <a:r>
              <a:rPr lang="en-US" sz="1600" dirty="0"/>
              <a:t>and discomfort</a:t>
            </a:r>
            <a:r>
              <a:rPr lang="en-US" sz="1600" baseline="30000" dirty="0"/>
              <a:t>6,7</a:t>
            </a:r>
          </a:p>
          <a:p>
            <a:pPr lvl="1"/>
            <a:r>
              <a:rPr lang="en-US" sz="1400" dirty="0"/>
              <a:t>Additionally, STP treatments may not be the typical therapies used by patients for long-term prophylaxis or on-demand treatment, so there may be an additional administrative burden for the patient to obtain a prescription for recommended STP therapies</a:t>
            </a:r>
            <a:r>
              <a:rPr lang="en-US" sz="1400" baseline="30000" dirty="0"/>
              <a:t>4,8  </a:t>
            </a:r>
            <a:endParaRPr lang="en-US" sz="1400" dirty="0"/>
          </a:p>
          <a:p>
            <a:pPr marL="182880" indent="-182880"/>
            <a:r>
              <a:rPr lang="en-US" sz="1600" dirty="0"/>
              <a:t>There remains an unmet need for a simple, safe, and effective oral STP option for HAE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1F60F-908F-42AF-1F4D-DC5D18008DFE}"/>
              </a:ext>
            </a:extLst>
          </p:cNvPr>
          <p:cNvSpPr txBox="1"/>
          <p:nvPr/>
        </p:nvSpPr>
        <p:spPr>
          <a:xfrm>
            <a:off x="335667" y="4493698"/>
            <a:ext cx="8472666" cy="646587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HAE, hereditary angioedema;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STP, short-term prophylaxis. </a:t>
            </a:r>
            <a:b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00" b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Bork K, et al. </a:t>
            </a:r>
            <a:r>
              <a:rPr lang="en-US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 J Med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2006;119(3):267-274. </a:t>
            </a:r>
            <a:r>
              <a:rPr lang="en-US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Longhurst H, Cicardi M. </a:t>
            </a:r>
            <a:r>
              <a:rPr lang="en-US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Lancet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2012;379(9814):474-481. </a:t>
            </a:r>
            <a:r>
              <a:rPr lang="en-US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Banerji A, et al. </a:t>
            </a:r>
            <a:r>
              <a:rPr lang="en-US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 Engl J Med. 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2017;376(8):717-728. </a:t>
            </a:r>
            <a:r>
              <a:rPr lang="en-US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Busse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PJ, et al. </a:t>
            </a:r>
            <a:r>
              <a:rPr lang="en-US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 Allergy Clin Immunol Pract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2021;9(1):132-150.e3.</a:t>
            </a:r>
            <a:r>
              <a:rPr lang="en-US" sz="800" b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Maurer M, et al. </a:t>
            </a:r>
            <a:r>
              <a:rPr lang="en-US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Allergy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2022;77(7):1961-1990. </a:t>
            </a:r>
            <a:r>
              <a:rPr lang="en-US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Berinert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ackage insert. CSL Behring; 2009. </a:t>
            </a:r>
            <a:r>
              <a:rPr lang="en-US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Cinryze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Package insert. Takeda Pharmaceuticals USA, Inc; 2021. </a:t>
            </a:r>
            <a:r>
              <a:rPr lang="en-US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Nanda M, Singh U, Wilmot J, et al. </a:t>
            </a:r>
            <a:r>
              <a:rPr lang="en-US" sz="800" i="1" dirty="0">
                <a:ea typeface="Calibri" panose="020F0502020204030204" pitchFamily="34" charset="0"/>
                <a:cs typeface="Times New Roman" panose="02020603050405020304" pitchFamily="18" charset="0"/>
              </a:rPr>
              <a:t>Ann Allergy Asthma Immunol</a:t>
            </a:r>
            <a:r>
              <a:rPr 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. 2014;113(2):198-203.</a:t>
            </a:r>
            <a:endParaRPr lang="en-US" sz="800" b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3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KONFIDENT Trials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7682D-9CE7-03D8-E322-5964CAF758B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cs typeface="Arial"/>
              </a:rPr>
              <a:t>Sebetralstat is a novel investigational oral plasma kallikrein inhibitor for the </a:t>
            </a:r>
            <a:br>
              <a:rPr lang="en-US" sz="1800" dirty="0">
                <a:latin typeface="Arial"/>
                <a:cs typeface="Arial"/>
              </a:rPr>
            </a:br>
            <a:r>
              <a:rPr lang="en-US" sz="1800" dirty="0">
                <a:latin typeface="Arial"/>
                <a:cs typeface="Arial"/>
              </a:rPr>
              <a:t>on-demand treatment of HAE attacks that showed a favorable PK and PD profile and positive efficacy and safety results in a recent phase 2 trial</a:t>
            </a:r>
            <a:r>
              <a:rPr lang="en-US" sz="1800" baseline="30000" dirty="0">
                <a:latin typeface="Arial"/>
                <a:cs typeface="Arial"/>
              </a:rPr>
              <a:t>1,2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cs typeface="Arial"/>
              </a:rPr>
              <a:t>The phase 3, randomized, double-blind, placebo-controlled trial KONFIDENT (NCT05259917) is underway to evaluate the efficacy and safety of sebetralstat </a:t>
            </a:r>
            <a:r>
              <a:rPr lang="en-US" sz="1800" dirty="0"/>
              <a:t>in patients aged 12 years or older with HAE type I or II </a:t>
            </a:r>
            <a:r>
              <a:rPr lang="en-US" sz="1800" dirty="0">
                <a:latin typeface="Arial"/>
                <a:cs typeface="Arial"/>
              </a:rPr>
              <a:t>for the on-demand treatment of HAE attacks</a:t>
            </a:r>
            <a:r>
              <a:rPr lang="en-US" sz="1800" baseline="30000" dirty="0">
                <a:latin typeface="Arial"/>
                <a:cs typeface="Arial"/>
              </a:rPr>
              <a:t>3</a:t>
            </a:r>
            <a:endParaRPr lang="en-US" sz="1800" dirty="0">
              <a:latin typeface="Arial"/>
              <a:cs typeface="Arial"/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800" dirty="0"/>
              <a:t>An open-label extension trial, KONFIDENT-S (NCT05505916), is evaluating the safety of sebetralstat for up to 2 years</a:t>
            </a:r>
            <a:r>
              <a:rPr lang="en-US" sz="1800" baseline="30000" dirty="0"/>
              <a:t>4</a:t>
            </a:r>
            <a:r>
              <a:rPr lang="en-US" sz="1800" dirty="0"/>
              <a:t> </a:t>
            </a:r>
          </a:p>
          <a:p>
            <a:pPr marL="233045" indent="-233045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C4388B-B90D-406A-0335-9A71C42E6806}"/>
              </a:ext>
            </a:extLst>
          </p:cNvPr>
          <p:cNvSpPr txBox="1"/>
          <p:nvPr/>
        </p:nvSpPr>
        <p:spPr>
          <a:xfrm>
            <a:off x="335667" y="4478360"/>
            <a:ext cx="8472666" cy="646587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HAE, hereditary angioedema; PD, pharmacodynamic; PK, pharmacokinetic.</a:t>
            </a:r>
          </a:p>
          <a:p>
            <a:pPr>
              <a:lnSpc>
                <a:spcPct val="115000"/>
              </a:lnSpc>
            </a:pPr>
            <a:r>
              <a:rPr lang="en-US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Aygören-Pürsün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E, et al. </a:t>
            </a:r>
            <a:r>
              <a:rPr lang="en-US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Lancet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2023;401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(10375)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:458-469. </a:t>
            </a:r>
            <a:r>
              <a:rPr lang="en-US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Maetzel A, et al. </a:t>
            </a:r>
            <a:r>
              <a:rPr lang="en-US" sz="800" i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 Allergy Clin Immunol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2022;149(6):2034-2042. </a:t>
            </a:r>
            <a:r>
              <a:rPr lang="en-US" sz="8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ClinicalTrials.gov identifier</a:t>
            </a:r>
            <a:r>
              <a:rPr lang="en-US" sz="8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NCT05259917</a:t>
            </a:r>
            <a:r>
              <a:rPr lang="en-US" sz="8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 March 28, 2023.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Accessed April 6, 2023. https://clinicaltrials.gov/ct2/show/NCT05259917. </a:t>
            </a:r>
            <a:r>
              <a:rPr lang="en-US" sz="800" b="1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US" sz="800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ClinicalTrials.gov identifier: 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NCT05505916</a:t>
            </a:r>
            <a:r>
              <a:rPr lang="en-US" sz="800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March 27, 2023.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00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Accessed April 6, 2023. 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https://clinicaltrials.gov/ct2/show/NCT05505916</a:t>
            </a:r>
            <a:endParaRPr lang="en-US" sz="800" dirty="0"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98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9452C35B-8AE7-8364-8C42-92884ABD4A79}"/>
              </a:ext>
            </a:extLst>
          </p:cNvPr>
          <p:cNvSpPr/>
          <p:nvPr/>
        </p:nvSpPr>
        <p:spPr bwMode="auto">
          <a:xfrm>
            <a:off x="5189497" y="3086548"/>
            <a:ext cx="2639549" cy="428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3A8531E-D8D7-7E6E-A564-2859A534C34D}"/>
              </a:ext>
            </a:extLst>
          </p:cNvPr>
          <p:cNvCxnSpPr/>
          <p:nvPr/>
        </p:nvCxnSpPr>
        <p:spPr bwMode="auto">
          <a:xfrm>
            <a:off x="6151136" y="2076687"/>
            <a:ext cx="0" cy="1504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FC215500-F160-600F-81C0-C9BD11874E86}"/>
              </a:ext>
            </a:extLst>
          </p:cNvPr>
          <p:cNvSpPr/>
          <p:nvPr/>
        </p:nvSpPr>
        <p:spPr bwMode="auto">
          <a:xfrm>
            <a:off x="4574455" y="2253210"/>
            <a:ext cx="580266" cy="1269520"/>
          </a:xfrm>
          <a:prstGeom prst="roundRect">
            <a:avLst>
              <a:gd name="adj" fmla="val 10261"/>
            </a:avLst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0B4E4BD-6CF7-3629-65EB-A1330E7C078C}"/>
              </a:ext>
            </a:extLst>
          </p:cNvPr>
          <p:cNvCxnSpPr/>
          <p:nvPr/>
        </p:nvCxnSpPr>
        <p:spPr bwMode="auto">
          <a:xfrm>
            <a:off x="7427137" y="2070382"/>
            <a:ext cx="0" cy="1504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1BB07EE8-6866-2752-25A7-95A630558C2C}"/>
              </a:ext>
            </a:extLst>
          </p:cNvPr>
          <p:cNvSpPr/>
          <p:nvPr/>
        </p:nvSpPr>
        <p:spPr bwMode="auto">
          <a:xfrm>
            <a:off x="5189497" y="2273133"/>
            <a:ext cx="2229563" cy="429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2C2881C-A284-7C3E-0209-8AF6B9DBAB9D}"/>
              </a:ext>
            </a:extLst>
          </p:cNvPr>
          <p:cNvCxnSpPr/>
          <p:nvPr/>
        </p:nvCxnSpPr>
        <p:spPr bwMode="auto">
          <a:xfrm>
            <a:off x="6013492" y="2076687"/>
            <a:ext cx="0" cy="1504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BE7E8A4-F539-73C9-F5FF-F79E03DA8878}"/>
              </a:ext>
            </a:extLst>
          </p:cNvPr>
          <p:cNvCxnSpPr>
            <a:cxnSpLocks/>
          </p:cNvCxnSpPr>
          <p:nvPr/>
        </p:nvCxnSpPr>
        <p:spPr bwMode="auto">
          <a:xfrm>
            <a:off x="2259571" y="2101437"/>
            <a:ext cx="5852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80" y="184064"/>
            <a:ext cx="8104531" cy="678578"/>
          </a:xfrm>
        </p:spPr>
        <p:txBody>
          <a:bodyPr/>
          <a:lstStyle/>
          <a:p>
            <a:r>
              <a:rPr lang="en-US" dirty="0"/>
              <a:t>KONFIDENT-S Includes Rollover Patients From KONFIDENT and Naïve Patients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7CE13EF-B739-A2B2-21F0-AD0F4FDDF485}"/>
              </a:ext>
            </a:extLst>
          </p:cNvPr>
          <p:cNvSpPr/>
          <p:nvPr/>
        </p:nvSpPr>
        <p:spPr bwMode="auto">
          <a:xfrm>
            <a:off x="578374" y="2290010"/>
            <a:ext cx="1431261" cy="366047"/>
          </a:xfrm>
          <a:prstGeom prst="round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Naïve </a:t>
            </a:r>
            <a:br>
              <a:rPr kumimoji="0" lang="en-US" sz="1100" b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</a:br>
            <a:r>
              <a:rPr kumimoji="0" lang="en-US" sz="1100" b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Patients</a:t>
            </a:r>
            <a:endParaRPr kumimoji="0" lang="en-US" sz="1050" b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A578B4E-E2CB-FD6E-93D8-A6C9C0633296}"/>
              </a:ext>
            </a:extLst>
          </p:cNvPr>
          <p:cNvSpPr/>
          <p:nvPr/>
        </p:nvSpPr>
        <p:spPr bwMode="auto">
          <a:xfrm>
            <a:off x="578374" y="1522219"/>
            <a:ext cx="1431261" cy="406720"/>
          </a:xfrm>
          <a:prstGeom prst="round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Rollover </a:t>
            </a:r>
            <a:b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</a:b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Patients</a:t>
            </a:r>
            <a:endParaRPr kumimoji="0" lang="en-US" sz="105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D0C51996-0834-47A5-1FFD-5D76A9BE52CA}"/>
              </a:ext>
            </a:extLst>
          </p:cNvPr>
          <p:cNvSpPr/>
          <p:nvPr/>
        </p:nvSpPr>
        <p:spPr bwMode="auto">
          <a:xfrm>
            <a:off x="2024095" y="1740747"/>
            <a:ext cx="203642" cy="755062"/>
          </a:xfrm>
          <a:prstGeom prst="rightBrace">
            <a:avLst>
              <a:gd name="adj1" fmla="val 0"/>
              <a:gd name="adj2" fmla="val 47947"/>
            </a:avLst>
          </a:prstGeom>
          <a:noFill/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9714EF-9F3B-699D-BF49-98F50E802047}"/>
              </a:ext>
            </a:extLst>
          </p:cNvPr>
          <p:cNvSpPr txBox="1"/>
          <p:nvPr/>
        </p:nvSpPr>
        <p:spPr>
          <a:xfrm>
            <a:off x="513181" y="1901186"/>
            <a:ext cx="15616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  <a:latin typeface="+mn-lt"/>
              </a:rPr>
              <a:t>(Completed KONFIDENT</a:t>
            </a:r>
            <a:r>
              <a:rPr lang="en-US" sz="900" baseline="30000" dirty="0">
                <a:solidFill>
                  <a:schemeClr val="tx2"/>
                </a:solidFill>
                <a:latin typeface="+mn-lt"/>
              </a:rPr>
              <a:t>2</a:t>
            </a:r>
            <a:r>
              <a:rPr lang="en-US" sz="900" dirty="0">
                <a:solidFill>
                  <a:schemeClr val="tx2"/>
                </a:solidFill>
                <a:latin typeface="+mn-lt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F93B19-DA75-F2AA-B482-E41C68D31A29}"/>
              </a:ext>
            </a:extLst>
          </p:cNvPr>
          <p:cNvSpPr txBox="1"/>
          <p:nvPr/>
        </p:nvSpPr>
        <p:spPr>
          <a:xfrm>
            <a:off x="300829" y="2627023"/>
            <a:ext cx="1981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  <a:latin typeface="+mn-lt"/>
              </a:rPr>
              <a:t>(All other participants including those who participated in </a:t>
            </a:r>
            <a:r>
              <a:rPr lang="en-US" sz="900" dirty="0">
                <a:solidFill>
                  <a:schemeClr val="tx2"/>
                </a:solidFill>
              </a:rPr>
              <a:t>phase 2</a:t>
            </a:r>
            <a:r>
              <a:rPr lang="en-US" sz="900" baseline="30000" dirty="0">
                <a:solidFill>
                  <a:schemeClr val="tx2"/>
                </a:solidFill>
                <a:latin typeface="+mn-lt"/>
              </a:rPr>
              <a:t>3</a:t>
            </a:r>
            <a:r>
              <a:rPr lang="en-US" sz="900" dirty="0">
                <a:solidFill>
                  <a:schemeClr val="tx2"/>
                </a:solidFill>
                <a:latin typeface="+mn-lt"/>
              </a:rPr>
              <a:t>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397A5BB-1BF7-C6D3-37F4-21E565F06B0E}"/>
              </a:ext>
            </a:extLst>
          </p:cNvPr>
          <p:cNvSpPr/>
          <p:nvPr/>
        </p:nvSpPr>
        <p:spPr bwMode="auto">
          <a:xfrm>
            <a:off x="5209686" y="2268530"/>
            <a:ext cx="813720" cy="429768"/>
          </a:xfrm>
          <a:prstGeom prst="roundRect">
            <a:avLst>
              <a:gd name="adj" fmla="val 7401"/>
            </a:avLst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Monthly Visits</a:t>
            </a:r>
          </a:p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bg1"/>
                </a:solidFill>
                <a:ea typeface="ＭＳ Ｐゴシック" charset="0"/>
              </a:rPr>
              <a:t> (Months 1-3)</a:t>
            </a:r>
            <a:r>
              <a:rPr kumimoji="0" lang="en-US" sz="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 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C524C43-AC02-DA7C-A6D9-07AE4F596896}"/>
              </a:ext>
            </a:extLst>
          </p:cNvPr>
          <p:cNvSpPr/>
          <p:nvPr/>
        </p:nvSpPr>
        <p:spPr bwMode="auto">
          <a:xfrm>
            <a:off x="6159097" y="2264622"/>
            <a:ext cx="1267923" cy="429768"/>
          </a:xfrm>
          <a:prstGeom prst="round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Quarterly Visits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bg1"/>
                </a:solidFill>
                <a:ea typeface="ＭＳ Ｐゴシック" charset="0"/>
              </a:rPr>
              <a:t> (Months 6, 9, 12, 15, 18, 21)</a:t>
            </a:r>
            <a:endParaRPr kumimoji="0" lang="en-US" sz="8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5ED669-4681-45DC-83C2-D38415E94A19}"/>
              </a:ext>
            </a:extLst>
          </p:cNvPr>
          <p:cNvSpPr txBox="1"/>
          <p:nvPr/>
        </p:nvSpPr>
        <p:spPr>
          <a:xfrm>
            <a:off x="4543444" y="2511979"/>
            <a:ext cx="662813" cy="244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In-clinic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007745-DA2B-4E7B-5803-53E91C3C50A7}"/>
              </a:ext>
            </a:extLst>
          </p:cNvPr>
          <p:cNvSpPr txBox="1"/>
          <p:nvPr/>
        </p:nvSpPr>
        <p:spPr>
          <a:xfrm>
            <a:off x="4480705" y="3325344"/>
            <a:ext cx="728981" cy="23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Televisit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FDA604-E611-B30A-61DE-8BB61DDC0BA1}"/>
              </a:ext>
            </a:extLst>
          </p:cNvPr>
          <p:cNvSpPr txBox="1"/>
          <p:nvPr/>
        </p:nvSpPr>
        <p:spPr>
          <a:xfrm>
            <a:off x="5073432" y="3578152"/>
            <a:ext cx="29751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AA9D76E-AC18-32F0-A6FA-6D1654A0952A}"/>
              </a:ext>
            </a:extLst>
          </p:cNvPr>
          <p:cNvSpPr/>
          <p:nvPr/>
        </p:nvSpPr>
        <p:spPr bwMode="auto">
          <a:xfrm>
            <a:off x="5199172" y="1988498"/>
            <a:ext cx="2779409" cy="223757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Treatment Period (0-24 Months)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08E45763-BA32-6017-F0C1-3F1DE3731279}"/>
              </a:ext>
            </a:extLst>
          </p:cNvPr>
          <p:cNvSpPr/>
          <p:nvPr/>
        </p:nvSpPr>
        <p:spPr bwMode="auto">
          <a:xfrm>
            <a:off x="6160324" y="3094067"/>
            <a:ext cx="1668722" cy="428663"/>
          </a:xfrm>
          <a:prstGeom prst="round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1" dirty="0">
                <a:solidFill>
                  <a:schemeClr val="bg1"/>
                </a:solidFill>
                <a:ea typeface="ＭＳ Ｐゴシック" charset="0"/>
              </a:rPr>
              <a:t>All Other Months</a:t>
            </a:r>
            <a:br>
              <a:rPr kumimoji="0" lang="en-US" sz="9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</a:br>
            <a:r>
              <a:rPr kumimoji="0" lang="en-US" sz="9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(</a:t>
            </a:r>
            <a:r>
              <a:rPr lang="en-US" sz="800" dirty="0">
                <a:solidFill>
                  <a:schemeClr val="bg1"/>
                </a:solidFill>
                <a:ea typeface="ＭＳ Ｐゴシック" charset="0"/>
              </a:rPr>
              <a:t>Months </a:t>
            </a:r>
            <a:r>
              <a:rPr kumimoji="0" lang="en-US" sz="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4, 5, 7, 8, 10, 11, 13, 14, 16, 17, 19, 20, 22, 23)</a:t>
            </a:r>
            <a:endParaRPr kumimoji="0" lang="en-US" sz="10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83E1AB7-7049-23F7-79B7-A30FE5EE9FFC}"/>
              </a:ext>
            </a:extLst>
          </p:cNvPr>
          <p:cNvCxnSpPr>
            <a:cxnSpLocks/>
            <a:stCxn id="48" idx="1"/>
          </p:cNvCxnSpPr>
          <p:nvPr/>
        </p:nvCxnSpPr>
        <p:spPr bwMode="auto">
          <a:xfrm>
            <a:off x="5199172" y="2100377"/>
            <a:ext cx="2554" cy="14749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C68A838-230F-69AC-33CF-F95104A935AC}"/>
              </a:ext>
            </a:extLst>
          </p:cNvPr>
          <p:cNvCxnSpPr/>
          <p:nvPr/>
        </p:nvCxnSpPr>
        <p:spPr bwMode="auto">
          <a:xfrm>
            <a:off x="7975151" y="2076687"/>
            <a:ext cx="0" cy="1504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02326B9-98F8-8D92-6ED2-07460AEE3CA4}"/>
              </a:ext>
            </a:extLst>
          </p:cNvPr>
          <p:cNvSpPr txBox="1"/>
          <p:nvPr/>
        </p:nvSpPr>
        <p:spPr>
          <a:xfrm>
            <a:off x="5199172" y="3780321"/>
            <a:ext cx="2779408" cy="1828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07E2489-8E36-850B-6647-3321CBB81B39}"/>
              </a:ext>
            </a:extLst>
          </p:cNvPr>
          <p:cNvSpPr txBox="1"/>
          <p:nvPr/>
        </p:nvSpPr>
        <p:spPr>
          <a:xfrm>
            <a:off x="5881861" y="3578152"/>
            <a:ext cx="29751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08E561-890C-66A9-3EED-F835CB8AB4E2}"/>
              </a:ext>
            </a:extLst>
          </p:cNvPr>
          <p:cNvSpPr txBox="1"/>
          <p:nvPr/>
        </p:nvSpPr>
        <p:spPr>
          <a:xfrm>
            <a:off x="7277824" y="3578152"/>
            <a:ext cx="3707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C1B8C1C-2284-F0B5-908B-560139701B35}"/>
              </a:ext>
            </a:extLst>
          </p:cNvPr>
          <p:cNvSpPr txBox="1"/>
          <p:nvPr/>
        </p:nvSpPr>
        <p:spPr>
          <a:xfrm>
            <a:off x="7829046" y="3578152"/>
            <a:ext cx="3707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713BAE6-99A3-96EF-5FB2-9DB34B903323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0862" y="1697466"/>
            <a:ext cx="0" cy="291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A9164F95-08B3-F490-E94F-BD15D877BB3B}"/>
              </a:ext>
            </a:extLst>
          </p:cNvPr>
          <p:cNvSpPr/>
          <p:nvPr/>
        </p:nvSpPr>
        <p:spPr bwMode="auto">
          <a:xfrm>
            <a:off x="7496993" y="1443778"/>
            <a:ext cx="943064" cy="365760"/>
          </a:xfrm>
          <a:prstGeom prst="round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End-of-Trial Visit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98C541F0-A8B0-DFA1-2A0F-B144F78E2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39439" y="3120807"/>
            <a:ext cx="211512" cy="196900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A1C8678C-DF05-F3B5-87C3-EBC95D699C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68274" y="2330413"/>
            <a:ext cx="235796" cy="198484"/>
          </a:xfrm>
          <a:prstGeom prst="rect">
            <a:avLst/>
          </a:prstGeom>
        </p:spPr>
      </p:pic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526CDEB-8061-DF50-6D35-F6A0D9BE27F3}"/>
              </a:ext>
            </a:extLst>
          </p:cNvPr>
          <p:cNvCxnSpPr/>
          <p:nvPr/>
        </p:nvCxnSpPr>
        <p:spPr bwMode="auto">
          <a:xfrm>
            <a:off x="7827330" y="2076687"/>
            <a:ext cx="0" cy="1504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8C7BBE1F-4DED-EB33-64AE-4A75E0B8B19A}"/>
              </a:ext>
            </a:extLst>
          </p:cNvPr>
          <p:cNvSpPr txBox="1"/>
          <p:nvPr/>
        </p:nvSpPr>
        <p:spPr>
          <a:xfrm>
            <a:off x="7651914" y="3578152"/>
            <a:ext cx="3707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6373828-1DF9-99C1-8218-F80D1CC68715}"/>
              </a:ext>
            </a:extLst>
          </p:cNvPr>
          <p:cNvSpPr txBox="1"/>
          <p:nvPr/>
        </p:nvSpPr>
        <p:spPr>
          <a:xfrm>
            <a:off x="6025256" y="3578152"/>
            <a:ext cx="29751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AAD182C-BA02-701E-0D6D-4000D4E3AB1C}"/>
              </a:ext>
            </a:extLst>
          </p:cNvPr>
          <p:cNvSpPr/>
          <p:nvPr/>
        </p:nvSpPr>
        <p:spPr bwMode="auto">
          <a:xfrm>
            <a:off x="2649219" y="1969443"/>
            <a:ext cx="1737360" cy="223757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Enrollment </a:t>
            </a:r>
            <a:r>
              <a:rPr kumimoji="0" lang="en-US" sz="11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Visit</a:t>
            </a:r>
            <a:r>
              <a:rPr kumimoji="0" lang="en-US" sz="1100" i="0" u="none" strike="noStrike" cap="none" normalizeH="0" baseline="3000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a</a:t>
            </a:r>
            <a:endParaRPr kumimoji="0" lang="en-US" sz="1100" i="0" u="none" strike="noStrike" cap="none" normalizeH="0" baseline="3000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48247E-DABA-95C0-AEE4-4ACCFBCA346E}"/>
              </a:ext>
            </a:extLst>
          </p:cNvPr>
          <p:cNvSpPr txBox="1"/>
          <p:nvPr/>
        </p:nvSpPr>
        <p:spPr>
          <a:xfrm>
            <a:off x="2217454" y="1015189"/>
            <a:ext cx="4579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KONFIDENT-S (NCT05505916)</a:t>
            </a:r>
            <a:r>
              <a:rPr lang="en-US" baseline="30000" dirty="0"/>
              <a:t>1</a:t>
            </a:r>
            <a:r>
              <a:rPr lang="en-US" b="1" dirty="0"/>
              <a:t> 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C521A0FE-0965-4F3E-04BE-87C88CF973D9}"/>
              </a:ext>
            </a:extLst>
          </p:cNvPr>
          <p:cNvGrpSpPr/>
          <p:nvPr/>
        </p:nvGrpSpPr>
        <p:grpSpPr>
          <a:xfrm>
            <a:off x="3300870" y="1415880"/>
            <a:ext cx="428940" cy="428940"/>
            <a:chOff x="983389" y="1236218"/>
            <a:chExt cx="428940" cy="4289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434C53F-E025-F42D-426B-A1B53D137424}"/>
                </a:ext>
              </a:extLst>
            </p:cNvPr>
            <p:cNvSpPr/>
            <p:nvPr/>
          </p:nvSpPr>
          <p:spPr>
            <a:xfrm>
              <a:off x="983389" y="1236218"/>
              <a:ext cx="428940" cy="42894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EB6EC34E-B990-E4F5-3833-C6A86B82F320}"/>
                </a:ext>
              </a:extLst>
            </p:cNvPr>
            <p:cNvGrpSpPr/>
            <p:nvPr/>
          </p:nvGrpSpPr>
          <p:grpSpPr>
            <a:xfrm>
              <a:off x="1050382" y="1309652"/>
              <a:ext cx="294954" cy="282072"/>
              <a:chOff x="1400382" y="2029536"/>
              <a:chExt cx="476541" cy="455727"/>
            </a:xfrm>
            <a:solidFill>
              <a:schemeClr val="tx2"/>
            </a:solidFill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A82FA0A4-6A1D-DB3A-827B-760F8312ECE7}"/>
                  </a:ext>
                </a:extLst>
              </p:cNvPr>
              <p:cNvSpPr/>
              <p:nvPr/>
            </p:nvSpPr>
            <p:spPr>
              <a:xfrm>
                <a:off x="1497549" y="2317083"/>
                <a:ext cx="85907" cy="86799"/>
              </a:xfrm>
              <a:custGeom>
                <a:avLst/>
                <a:gdLst>
                  <a:gd name="connsiteX0" fmla="*/ 76865 w 85907"/>
                  <a:gd name="connsiteY0" fmla="*/ 16531 h 86799"/>
                  <a:gd name="connsiteX1" fmla="*/ 72449 w 85907"/>
                  <a:gd name="connsiteY1" fmla="*/ 9711 h 86799"/>
                  <a:gd name="connsiteX2" fmla="*/ 56466 w 85907"/>
                  <a:gd name="connsiteY2" fmla="*/ 1915 h 86799"/>
                  <a:gd name="connsiteX3" fmla="*/ 29480 w 85907"/>
                  <a:gd name="connsiteY3" fmla="*/ 1915 h 86799"/>
                  <a:gd name="connsiteX4" fmla="*/ 13470 w 85907"/>
                  <a:gd name="connsiteY4" fmla="*/ 9722 h 86799"/>
                  <a:gd name="connsiteX5" fmla="*/ 9043 w 85907"/>
                  <a:gd name="connsiteY5" fmla="*/ 16547 h 86799"/>
                  <a:gd name="connsiteX6" fmla="*/ 8934 w 85907"/>
                  <a:gd name="connsiteY6" fmla="*/ 17090 h 86799"/>
                  <a:gd name="connsiteX7" fmla="*/ 53 w 85907"/>
                  <a:gd name="connsiteY7" fmla="*/ 80620 h 86799"/>
                  <a:gd name="connsiteX8" fmla="*/ 4670 w 85907"/>
                  <a:gd name="connsiteY8" fmla="*/ 86745 h 86799"/>
                  <a:gd name="connsiteX9" fmla="*/ 5424 w 85907"/>
                  <a:gd name="connsiteY9" fmla="*/ 86800 h 86799"/>
                  <a:gd name="connsiteX10" fmla="*/ 10790 w 85907"/>
                  <a:gd name="connsiteY10" fmla="*/ 82129 h 86799"/>
                  <a:gd name="connsiteX11" fmla="*/ 19628 w 85907"/>
                  <a:gd name="connsiteY11" fmla="*/ 18951 h 86799"/>
                  <a:gd name="connsiteX12" fmla="*/ 19975 w 85907"/>
                  <a:gd name="connsiteY12" fmla="*/ 18408 h 86799"/>
                  <a:gd name="connsiteX13" fmla="*/ 32301 w 85907"/>
                  <a:gd name="connsiteY13" fmla="*/ 12397 h 86799"/>
                  <a:gd name="connsiteX14" fmla="*/ 53634 w 85907"/>
                  <a:gd name="connsiteY14" fmla="*/ 12397 h 86799"/>
                  <a:gd name="connsiteX15" fmla="*/ 65927 w 85907"/>
                  <a:gd name="connsiteY15" fmla="*/ 18397 h 86799"/>
                  <a:gd name="connsiteX16" fmla="*/ 66275 w 85907"/>
                  <a:gd name="connsiteY16" fmla="*/ 18940 h 86799"/>
                  <a:gd name="connsiteX17" fmla="*/ 75112 w 85907"/>
                  <a:gd name="connsiteY17" fmla="*/ 82112 h 86799"/>
                  <a:gd name="connsiteX18" fmla="*/ 80473 w 85907"/>
                  <a:gd name="connsiteY18" fmla="*/ 86783 h 86799"/>
                  <a:gd name="connsiteX19" fmla="*/ 81238 w 85907"/>
                  <a:gd name="connsiteY19" fmla="*/ 86729 h 86799"/>
                  <a:gd name="connsiteX20" fmla="*/ 85854 w 85907"/>
                  <a:gd name="connsiteY20" fmla="*/ 80604 h 86799"/>
                  <a:gd name="connsiteX21" fmla="*/ 76979 w 85907"/>
                  <a:gd name="connsiteY21" fmla="*/ 17095 h 86799"/>
                  <a:gd name="connsiteX22" fmla="*/ 76865 w 85907"/>
                  <a:gd name="connsiteY22" fmla="*/ 16531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5907" h="86799">
                    <a:moveTo>
                      <a:pt x="76865" y="16531"/>
                    </a:moveTo>
                    <a:cubicBezTo>
                      <a:pt x="76238" y="13810"/>
                      <a:pt x="74675" y="11397"/>
                      <a:pt x="72449" y="9711"/>
                    </a:cubicBezTo>
                    <a:cubicBezTo>
                      <a:pt x="67663" y="6123"/>
                      <a:pt x="62239" y="3477"/>
                      <a:pt x="56466" y="1915"/>
                    </a:cubicBezTo>
                    <a:cubicBezTo>
                      <a:pt x="47652" y="-638"/>
                      <a:pt x="38294" y="-638"/>
                      <a:pt x="29480" y="1915"/>
                    </a:cubicBezTo>
                    <a:cubicBezTo>
                      <a:pt x="23696" y="3476"/>
                      <a:pt x="18262" y="6126"/>
                      <a:pt x="13470" y="9722"/>
                    </a:cubicBezTo>
                    <a:cubicBezTo>
                      <a:pt x="11238" y="11406"/>
                      <a:pt x="9671" y="13823"/>
                      <a:pt x="9043" y="16547"/>
                    </a:cubicBezTo>
                    <a:cubicBezTo>
                      <a:pt x="8999" y="16732"/>
                      <a:pt x="8962" y="16922"/>
                      <a:pt x="8934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0" y="86782"/>
                      <a:pt x="5172" y="86800"/>
                      <a:pt x="5424" y="86800"/>
                    </a:cubicBezTo>
                    <a:cubicBezTo>
                      <a:pt x="8127" y="86796"/>
                      <a:pt x="10414" y="84805"/>
                      <a:pt x="10790" y="82129"/>
                    </a:cubicBezTo>
                    <a:lnTo>
                      <a:pt x="19628" y="18951"/>
                    </a:lnTo>
                    <a:cubicBezTo>
                      <a:pt x="19678" y="18735"/>
                      <a:pt x="19800" y="18544"/>
                      <a:pt x="19975" y="18408"/>
                    </a:cubicBezTo>
                    <a:cubicBezTo>
                      <a:pt x="23664" y="15639"/>
                      <a:pt x="27848" y="13599"/>
                      <a:pt x="32301" y="12397"/>
                    </a:cubicBezTo>
                    <a:cubicBezTo>
                      <a:pt x="39264" y="10342"/>
                      <a:pt x="46671" y="10342"/>
                      <a:pt x="53634" y="12397"/>
                    </a:cubicBezTo>
                    <a:cubicBezTo>
                      <a:pt x="58075" y="13598"/>
                      <a:pt x="62248" y="15634"/>
                      <a:pt x="65927" y="18397"/>
                    </a:cubicBezTo>
                    <a:cubicBezTo>
                      <a:pt x="66102" y="18533"/>
                      <a:pt x="66225" y="18725"/>
                      <a:pt x="66275" y="18940"/>
                    </a:cubicBezTo>
                    <a:lnTo>
                      <a:pt x="75112" y="82112"/>
                    </a:lnTo>
                    <a:cubicBezTo>
                      <a:pt x="75488" y="84786"/>
                      <a:pt x="77772" y="86777"/>
                      <a:pt x="80473" y="86783"/>
                    </a:cubicBezTo>
                    <a:cubicBezTo>
                      <a:pt x="80729" y="86784"/>
                      <a:pt x="80984" y="86766"/>
                      <a:pt x="81238" y="86729"/>
                    </a:cubicBezTo>
                    <a:cubicBezTo>
                      <a:pt x="84204" y="86312"/>
                      <a:pt x="86270" y="83570"/>
                      <a:pt x="85854" y="80604"/>
                    </a:cubicBezTo>
                    <a:lnTo>
                      <a:pt x="76979" y="17095"/>
                    </a:lnTo>
                    <a:cubicBezTo>
                      <a:pt x="76952" y="16905"/>
                      <a:pt x="76914" y="16717"/>
                      <a:pt x="76865" y="1653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E2E6C21C-FBD3-F548-9AA4-43F152A8E0C8}"/>
                  </a:ext>
                </a:extLst>
              </p:cNvPr>
              <p:cNvSpPr/>
              <p:nvPr/>
            </p:nvSpPr>
            <p:spPr>
              <a:xfrm>
                <a:off x="1518772" y="2268250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2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2" y="33686"/>
                      <a:pt x="43402" y="21701"/>
                    </a:cubicBezTo>
                    <a:cubicBezTo>
                      <a:pt x="43402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8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8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4F6633FA-14F9-DD85-AFD2-96C1ACD1873D}"/>
                  </a:ext>
                </a:extLst>
              </p:cNvPr>
              <p:cNvSpPr/>
              <p:nvPr/>
            </p:nvSpPr>
            <p:spPr>
              <a:xfrm>
                <a:off x="1400382" y="2317078"/>
                <a:ext cx="85907" cy="86805"/>
              </a:xfrm>
              <a:custGeom>
                <a:avLst/>
                <a:gdLst>
                  <a:gd name="connsiteX0" fmla="*/ 76859 w 85907"/>
                  <a:gd name="connsiteY0" fmla="*/ 16542 h 86805"/>
                  <a:gd name="connsiteX1" fmla="*/ 72432 w 85907"/>
                  <a:gd name="connsiteY1" fmla="*/ 9717 h 86805"/>
                  <a:gd name="connsiteX2" fmla="*/ 56476 w 85907"/>
                  <a:gd name="connsiteY2" fmla="*/ 1921 h 86805"/>
                  <a:gd name="connsiteX3" fmla="*/ 42946 w 85907"/>
                  <a:gd name="connsiteY3" fmla="*/ 0 h 86805"/>
                  <a:gd name="connsiteX4" fmla="*/ 29464 w 85907"/>
                  <a:gd name="connsiteY4" fmla="*/ 1910 h 86805"/>
                  <a:gd name="connsiteX5" fmla="*/ 13459 w 85907"/>
                  <a:gd name="connsiteY5" fmla="*/ 9717 h 86805"/>
                  <a:gd name="connsiteX6" fmla="*/ 9032 w 85907"/>
                  <a:gd name="connsiteY6" fmla="*/ 16542 h 86805"/>
                  <a:gd name="connsiteX7" fmla="*/ 8924 w 85907"/>
                  <a:gd name="connsiteY7" fmla="*/ 17084 h 86805"/>
                  <a:gd name="connsiteX8" fmla="*/ 53 w 85907"/>
                  <a:gd name="connsiteY8" fmla="*/ 80626 h 86805"/>
                  <a:gd name="connsiteX9" fmla="*/ 4670 w 85907"/>
                  <a:gd name="connsiteY9" fmla="*/ 86751 h 86805"/>
                  <a:gd name="connsiteX10" fmla="*/ 5430 w 85907"/>
                  <a:gd name="connsiteY10" fmla="*/ 86805 h 86805"/>
                  <a:gd name="connsiteX11" fmla="*/ 10795 w 85907"/>
                  <a:gd name="connsiteY11" fmla="*/ 82134 h 86805"/>
                  <a:gd name="connsiteX12" fmla="*/ 19622 w 85907"/>
                  <a:gd name="connsiteY12" fmla="*/ 18956 h 86805"/>
                  <a:gd name="connsiteX13" fmla="*/ 19969 w 85907"/>
                  <a:gd name="connsiteY13" fmla="*/ 18414 h 86805"/>
                  <a:gd name="connsiteX14" fmla="*/ 32290 w 85907"/>
                  <a:gd name="connsiteY14" fmla="*/ 12402 h 86805"/>
                  <a:gd name="connsiteX15" fmla="*/ 42946 w 85907"/>
                  <a:gd name="connsiteY15" fmla="*/ 10851 h 86805"/>
                  <a:gd name="connsiteX16" fmla="*/ 53628 w 85907"/>
                  <a:gd name="connsiteY16" fmla="*/ 12397 h 86805"/>
                  <a:gd name="connsiteX17" fmla="*/ 65922 w 85907"/>
                  <a:gd name="connsiteY17" fmla="*/ 18397 h 86805"/>
                  <a:gd name="connsiteX18" fmla="*/ 66269 w 85907"/>
                  <a:gd name="connsiteY18" fmla="*/ 18940 h 86805"/>
                  <a:gd name="connsiteX19" fmla="*/ 75107 w 85907"/>
                  <a:gd name="connsiteY19" fmla="*/ 82118 h 86805"/>
                  <a:gd name="connsiteX20" fmla="*/ 80473 w 85907"/>
                  <a:gd name="connsiteY20" fmla="*/ 86789 h 86805"/>
                  <a:gd name="connsiteX21" fmla="*/ 81232 w 85907"/>
                  <a:gd name="connsiteY21" fmla="*/ 86734 h 86805"/>
                  <a:gd name="connsiteX22" fmla="*/ 85854 w 85907"/>
                  <a:gd name="connsiteY22" fmla="*/ 80611 h 86805"/>
                  <a:gd name="connsiteX23" fmla="*/ 85854 w 85907"/>
                  <a:gd name="connsiteY23" fmla="*/ 80609 h 86805"/>
                  <a:gd name="connsiteX24" fmla="*/ 76968 w 85907"/>
                  <a:gd name="connsiteY24" fmla="*/ 17101 h 86805"/>
                  <a:gd name="connsiteX25" fmla="*/ 76859 w 85907"/>
                  <a:gd name="connsiteY25" fmla="*/ 16542 h 86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85907" h="86805">
                    <a:moveTo>
                      <a:pt x="76859" y="16542"/>
                    </a:moveTo>
                    <a:cubicBezTo>
                      <a:pt x="76232" y="13817"/>
                      <a:pt x="74664" y="11401"/>
                      <a:pt x="72432" y="9717"/>
                    </a:cubicBezTo>
                    <a:cubicBezTo>
                      <a:pt x="67657" y="6128"/>
                      <a:pt x="62242" y="3483"/>
                      <a:pt x="56476" y="1921"/>
                    </a:cubicBezTo>
                    <a:cubicBezTo>
                      <a:pt x="52072" y="681"/>
                      <a:pt x="47521" y="36"/>
                      <a:pt x="42946" y="0"/>
                    </a:cubicBezTo>
                    <a:cubicBezTo>
                      <a:pt x="38387" y="37"/>
                      <a:pt x="33853" y="680"/>
                      <a:pt x="29464" y="1910"/>
                    </a:cubicBezTo>
                    <a:cubicBezTo>
                      <a:pt x="23682" y="3473"/>
                      <a:pt x="18250" y="6122"/>
                      <a:pt x="13459" y="9717"/>
                    </a:cubicBezTo>
                    <a:cubicBezTo>
                      <a:pt x="11227" y="11401"/>
                      <a:pt x="9660" y="13817"/>
                      <a:pt x="9032" y="16542"/>
                    </a:cubicBezTo>
                    <a:cubicBezTo>
                      <a:pt x="8989" y="16726"/>
                      <a:pt x="8951" y="16916"/>
                      <a:pt x="8924" y="17084"/>
                    </a:cubicBezTo>
                    <a:lnTo>
                      <a:pt x="53" y="80626"/>
                    </a:lnTo>
                    <a:cubicBezTo>
                      <a:pt x="-362" y="83592"/>
                      <a:pt x="1704" y="86334"/>
                      <a:pt x="4670" y="86751"/>
                    </a:cubicBezTo>
                    <a:cubicBezTo>
                      <a:pt x="4922" y="86787"/>
                      <a:pt x="5175" y="86806"/>
                      <a:pt x="5430" y="86805"/>
                    </a:cubicBezTo>
                    <a:cubicBezTo>
                      <a:pt x="8132" y="86802"/>
                      <a:pt x="10420" y="84810"/>
                      <a:pt x="10795" y="82134"/>
                    </a:cubicBezTo>
                    <a:lnTo>
                      <a:pt x="19622" y="18956"/>
                    </a:lnTo>
                    <a:cubicBezTo>
                      <a:pt x="19670" y="18740"/>
                      <a:pt x="19793" y="18548"/>
                      <a:pt x="19969" y="18414"/>
                    </a:cubicBezTo>
                    <a:cubicBezTo>
                      <a:pt x="23658" y="15647"/>
                      <a:pt x="27839" y="13606"/>
                      <a:pt x="32290" y="12402"/>
                    </a:cubicBezTo>
                    <a:cubicBezTo>
                      <a:pt x="35758" y="11416"/>
                      <a:pt x="39341" y="10894"/>
                      <a:pt x="42946" y="10851"/>
                    </a:cubicBezTo>
                    <a:cubicBezTo>
                      <a:pt x="46559" y="10889"/>
                      <a:pt x="50152" y="11408"/>
                      <a:pt x="53628" y="12397"/>
                    </a:cubicBezTo>
                    <a:cubicBezTo>
                      <a:pt x="58070" y="13598"/>
                      <a:pt x="62242" y="15634"/>
                      <a:pt x="65922" y="18397"/>
                    </a:cubicBezTo>
                    <a:cubicBezTo>
                      <a:pt x="66098" y="18531"/>
                      <a:pt x="66221" y="18723"/>
                      <a:pt x="66269" y="18940"/>
                    </a:cubicBezTo>
                    <a:lnTo>
                      <a:pt x="75107" y="82118"/>
                    </a:lnTo>
                    <a:cubicBezTo>
                      <a:pt x="75482" y="84794"/>
                      <a:pt x="77770" y="86785"/>
                      <a:pt x="80473" y="86789"/>
                    </a:cubicBezTo>
                    <a:cubicBezTo>
                      <a:pt x="80727" y="86789"/>
                      <a:pt x="80980" y="86771"/>
                      <a:pt x="81232" y="86734"/>
                    </a:cubicBezTo>
                    <a:cubicBezTo>
                      <a:pt x="84200" y="86320"/>
                      <a:pt x="86269" y="83578"/>
                      <a:pt x="85854" y="80611"/>
                    </a:cubicBezTo>
                    <a:cubicBezTo>
                      <a:pt x="85854" y="80610"/>
                      <a:pt x="85854" y="80610"/>
                      <a:pt x="85854" y="80609"/>
                    </a:cubicBezTo>
                    <a:lnTo>
                      <a:pt x="76968" y="17101"/>
                    </a:lnTo>
                    <a:cubicBezTo>
                      <a:pt x="76942" y="16912"/>
                      <a:pt x="76906" y="16726"/>
                      <a:pt x="76859" y="16542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F6340B6A-679C-1871-4059-BC0E1D9551AB}"/>
                  </a:ext>
                </a:extLst>
              </p:cNvPr>
              <p:cNvSpPr/>
              <p:nvPr/>
            </p:nvSpPr>
            <p:spPr>
              <a:xfrm>
                <a:off x="1421594" y="2268250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3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3" y="33686"/>
                      <a:pt x="43403" y="21701"/>
                    </a:cubicBezTo>
                    <a:cubicBezTo>
                      <a:pt x="43403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8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8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CEA07585-9A37-2272-8290-2823B21ED79B}"/>
                  </a:ext>
                </a:extLst>
              </p:cNvPr>
              <p:cNvSpPr/>
              <p:nvPr/>
            </p:nvSpPr>
            <p:spPr>
              <a:xfrm>
                <a:off x="1524198" y="2344205"/>
                <a:ext cx="32551" cy="140824"/>
              </a:xfrm>
              <a:custGeom>
                <a:avLst/>
                <a:gdLst>
                  <a:gd name="connsiteX0" fmla="*/ 32552 w 32551"/>
                  <a:gd name="connsiteY0" fmla="*/ 5425 h 140824"/>
                  <a:gd name="connsiteX1" fmla="*/ 27127 w 32551"/>
                  <a:gd name="connsiteY1" fmla="*/ 0 h 140824"/>
                  <a:gd name="connsiteX2" fmla="*/ 21701 w 32551"/>
                  <a:gd name="connsiteY2" fmla="*/ 5425 h 140824"/>
                  <a:gd name="connsiteX3" fmla="*/ 21701 w 32551"/>
                  <a:gd name="connsiteY3" fmla="*/ 54253 h 140824"/>
                  <a:gd name="connsiteX4" fmla="*/ 10851 w 32551"/>
                  <a:gd name="connsiteY4" fmla="*/ 54253 h 140824"/>
                  <a:gd name="connsiteX5" fmla="*/ 10851 w 32551"/>
                  <a:gd name="connsiteY5" fmla="*/ 5425 h 140824"/>
                  <a:gd name="connsiteX6" fmla="*/ 5425 w 32551"/>
                  <a:gd name="connsiteY6" fmla="*/ 0 h 140824"/>
                  <a:gd name="connsiteX7" fmla="*/ 0 w 32551"/>
                  <a:gd name="connsiteY7" fmla="*/ 5425 h 140824"/>
                  <a:gd name="connsiteX8" fmla="*/ 0 w 32551"/>
                  <a:gd name="connsiteY8" fmla="*/ 140825 h 140824"/>
                  <a:gd name="connsiteX9" fmla="*/ 10851 w 32551"/>
                  <a:gd name="connsiteY9" fmla="*/ 140825 h 140824"/>
                  <a:gd name="connsiteX10" fmla="*/ 10851 w 32551"/>
                  <a:gd name="connsiteY10" fmla="*/ 65104 h 140824"/>
                  <a:gd name="connsiteX11" fmla="*/ 21701 w 32551"/>
                  <a:gd name="connsiteY11" fmla="*/ 65104 h 140824"/>
                  <a:gd name="connsiteX12" fmla="*/ 21701 w 32551"/>
                  <a:gd name="connsiteY12" fmla="*/ 140825 h 140824"/>
                  <a:gd name="connsiteX13" fmla="*/ 32552 w 32551"/>
                  <a:gd name="connsiteY13" fmla="*/ 140825 h 140824"/>
                  <a:gd name="connsiteX14" fmla="*/ 32552 w 32551"/>
                  <a:gd name="connsiteY14" fmla="*/ 21701 h 140824"/>
                  <a:gd name="connsiteX15" fmla="*/ 32552 w 32551"/>
                  <a:gd name="connsiteY15" fmla="*/ 21701 h 1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2551" h="140824">
                    <a:moveTo>
                      <a:pt x="32552" y="5425"/>
                    </a:moveTo>
                    <a:cubicBezTo>
                      <a:pt x="32552" y="2429"/>
                      <a:pt x="30123" y="0"/>
                      <a:pt x="27127" y="0"/>
                    </a:cubicBezTo>
                    <a:cubicBezTo>
                      <a:pt x="24130" y="0"/>
                      <a:pt x="21701" y="2429"/>
                      <a:pt x="21701" y="5425"/>
                    </a:cubicBezTo>
                    <a:lnTo>
                      <a:pt x="21701" y="54253"/>
                    </a:lnTo>
                    <a:lnTo>
                      <a:pt x="10851" y="54253"/>
                    </a:lnTo>
                    <a:lnTo>
                      <a:pt x="10851" y="5425"/>
                    </a:lnTo>
                    <a:cubicBezTo>
                      <a:pt x="10851" y="2429"/>
                      <a:pt x="8422" y="0"/>
                      <a:pt x="5425" y="0"/>
                    </a:cubicBezTo>
                    <a:cubicBezTo>
                      <a:pt x="2429" y="0"/>
                      <a:pt x="0" y="2429"/>
                      <a:pt x="0" y="5425"/>
                    </a:cubicBezTo>
                    <a:lnTo>
                      <a:pt x="0" y="140825"/>
                    </a:lnTo>
                    <a:lnTo>
                      <a:pt x="10851" y="140825"/>
                    </a:lnTo>
                    <a:lnTo>
                      <a:pt x="10851" y="65104"/>
                    </a:lnTo>
                    <a:lnTo>
                      <a:pt x="21701" y="65104"/>
                    </a:lnTo>
                    <a:lnTo>
                      <a:pt x="21701" y="140825"/>
                    </a:lnTo>
                    <a:lnTo>
                      <a:pt x="32552" y="140825"/>
                    </a:lnTo>
                    <a:lnTo>
                      <a:pt x="32552" y="21701"/>
                    </a:lnTo>
                    <a:lnTo>
                      <a:pt x="32552" y="21701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FC0EE62-64FD-1087-5B26-BAA05BD08568}"/>
                  </a:ext>
                </a:extLst>
              </p:cNvPr>
              <p:cNvSpPr/>
              <p:nvPr/>
            </p:nvSpPr>
            <p:spPr>
              <a:xfrm>
                <a:off x="1405703" y="2344205"/>
                <a:ext cx="75189" cy="141058"/>
              </a:xfrm>
              <a:custGeom>
                <a:avLst/>
                <a:gdLst>
                  <a:gd name="connsiteX0" fmla="*/ 53868 w 75189"/>
                  <a:gd name="connsiteY0" fmla="*/ 5425 h 141058"/>
                  <a:gd name="connsiteX1" fmla="*/ 48443 w 75189"/>
                  <a:gd name="connsiteY1" fmla="*/ 0 h 141058"/>
                  <a:gd name="connsiteX2" fmla="*/ 48443 w 75189"/>
                  <a:gd name="connsiteY2" fmla="*/ 0 h 141058"/>
                  <a:gd name="connsiteX3" fmla="*/ 43017 w 75189"/>
                  <a:gd name="connsiteY3" fmla="*/ 5425 h 141058"/>
                  <a:gd name="connsiteX4" fmla="*/ 43017 w 75189"/>
                  <a:gd name="connsiteY4" fmla="*/ 30327 h 141058"/>
                  <a:gd name="connsiteX5" fmla="*/ 59684 w 75189"/>
                  <a:gd name="connsiteY5" fmla="*/ 75954 h 141058"/>
                  <a:gd name="connsiteX6" fmla="*/ 15511 w 75189"/>
                  <a:gd name="connsiteY6" fmla="*/ 75954 h 141058"/>
                  <a:gd name="connsiteX7" fmla="*/ 32167 w 75189"/>
                  <a:gd name="connsiteY7" fmla="*/ 30322 h 141058"/>
                  <a:gd name="connsiteX8" fmla="*/ 32167 w 75189"/>
                  <a:gd name="connsiteY8" fmla="*/ 29367 h 141058"/>
                  <a:gd name="connsiteX9" fmla="*/ 32167 w 75189"/>
                  <a:gd name="connsiteY9" fmla="*/ 29367 h 141058"/>
                  <a:gd name="connsiteX10" fmla="*/ 32167 w 75189"/>
                  <a:gd name="connsiteY10" fmla="*/ 5425 h 141058"/>
                  <a:gd name="connsiteX11" fmla="*/ 26741 w 75189"/>
                  <a:gd name="connsiteY11" fmla="*/ 0 h 141058"/>
                  <a:gd name="connsiteX12" fmla="*/ 26741 w 75189"/>
                  <a:gd name="connsiteY12" fmla="*/ 0 h 141058"/>
                  <a:gd name="connsiteX13" fmla="*/ 21316 w 75189"/>
                  <a:gd name="connsiteY13" fmla="*/ 5425 h 141058"/>
                  <a:gd name="connsiteX14" fmla="*/ 21316 w 75189"/>
                  <a:gd name="connsiteY14" fmla="*/ 28412 h 141058"/>
                  <a:gd name="connsiteX15" fmla="*/ 0 w 75189"/>
                  <a:gd name="connsiteY15" fmla="*/ 86805 h 141058"/>
                  <a:gd name="connsiteX16" fmla="*/ 21316 w 75189"/>
                  <a:gd name="connsiteY16" fmla="*/ 86805 h 141058"/>
                  <a:gd name="connsiteX17" fmla="*/ 21316 w 75189"/>
                  <a:gd name="connsiteY17" fmla="*/ 141058 h 141058"/>
                  <a:gd name="connsiteX18" fmla="*/ 32167 w 75189"/>
                  <a:gd name="connsiteY18" fmla="*/ 141058 h 141058"/>
                  <a:gd name="connsiteX19" fmla="*/ 32167 w 75189"/>
                  <a:gd name="connsiteY19" fmla="*/ 86805 h 141058"/>
                  <a:gd name="connsiteX20" fmla="*/ 43017 w 75189"/>
                  <a:gd name="connsiteY20" fmla="*/ 86805 h 141058"/>
                  <a:gd name="connsiteX21" fmla="*/ 43017 w 75189"/>
                  <a:gd name="connsiteY21" fmla="*/ 141058 h 141058"/>
                  <a:gd name="connsiteX22" fmla="*/ 53868 w 75189"/>
                  <a:gd name="connsiteY22" fmla="*/ 141058 h 141058"/>
                  <a:gd name="connsiteX23" fmla="*/ 53868 w 75189"/>
                  <a:gd name="connsiteY23" fmla="*/ 86805 h 141058"/>
                  <a:gd name="connsiteX24" fmla="*/ 75189 w 75189"/>
                  <a:gd name="connsiteY24" fmla="*/ 86805 h 141058"/>
                  <a:gd name="connsiteX25" fmla="*/ 53868 w 75189"/>
                  <a:gd name="connsiteY25" fmla="*/ 28402 h 14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75189" h="141058">
                    <a:moveTo>
                      <a:pt x="53868" y="5425"/>
                    </a:moveTo>
                    <a:cubicBezTo>
                      <a:pt x="53868" y="2429"/>
                      <a:pt x="51439" y="0"/>
                      <a:pt x="48443" y="0"/>
                    </a:cubicBezTo>
                    <a:lnTo>
                      <a:pt x="48443" y="0"/>
                    </a:lnTo>
                    <a:cubicBezTo>
                      <a:pt x="45446" y="0"/>
                      <a:pt x="43017" y="2429"/>
                      <a:pt x="43017" y="5425"/>
                    </a:cubicBezTo>
                    <a:lnTo>
                      <a:pt x="43017" y="30327"/>
                    </a:lnTo>
                    <a:lnTo>
                      <a:pt x="59684" y="75954"/>
                    </a:lnTo>
                    <a:lnTo>
                      <a:pt x="15511" y="75954"/>
                    </a:lnTo>
                    <a:lnTo>
                      <a:pt x="32167" y="30322"/>
                    </a:lnTo>
                    <a:lnTo>
                      <a:pt x="32167" y="29367"/>
                    </a:lnTo>
                    <a:lnTo>
                      <a:pt x="32167" y="29367"/>
                    </a:lnTo>
                    <a:lnTo>
                      <a:pt x="32167" y="5425"/>
                    </a:lnTo>
                    <a:cubicBezTo>
                      <a:pt x="32167" y="2429"/>
                      <a:pt x="29738" y="0"/>
                      <a:pt x="26741" y="0"/>
                    </a:cubicBezTo>
                    <a:lnTo>
                      <a:pt x="26741" y="0"/>
                    </a:lnTo>
                    <a:cubicBezTo>
                      <a:pt x="23745" y="0"/>
                      <a:pt x="21316" y="2429"/>
                      <a:pt x="21316" y="5425"/>
                    </a:cubicBezTo>
                    <a:lnTo>
                      <a:pt x="21316" y="28412"/>
                    </a:lnTo>
                    <a:lnTo>
                      <a:pt x="0" y="86805"/>
                    </a:lnTo>
                    <a:lnTo>
                      <a:pt x="21316" y="86805"/>
                    </a:lnTo>
                    <a:lnTo>
                      <a:pt x="21316" y="141058"/>
                    </a:lnTo>
                    <a:lnTo>
                      <a:pt x="32167" y="141058"/>
                    </a:lnTo>
                    <a:lnTo>
                      <a:pt x="32167" y="86805"/>
                    </a:lnTo>
                    <a:lnTo>
                      <a:pt x="43017" y="86805"/>
                    </a:lnTo>
                    <a:lnTo>
                      <a:pt x="43017" y="141058"/>
                    </a:lnTo>
                    <a:lnTo>
                      <a:pt x="53868" y="141058"/>
                    </a:lnTo>
                    <a:lnTo>
                      <a:pt x="53868" y="86805"/>
                    </a:lnTo>
                    <a:lnTo>
                      <a:pt x="75189" y="86805"/>
                    </a:lnTo>
                    <a:lnTo>
                      <a:pt x="53868" y="28402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7905E267-1CBE-976D-09B5-35B5AA79B9A9}"/>
                  </a:ext>
                </a:extLst>
              </p:cNvPr>
              <p:cNvSpPr/>
              <p:nvPr/>
            </p:nvSpPr>
            <p:spPr>
              <a:xfrm>
                <a:off x="1692861" y="2317083"/>
                <a:ext cx="85907" cy="86799"/>
              </a:xfrm>
              <a:custGeom>
                <a:avLst/>
                <a:gdLst>
                  <a:gd name="connsiteX0" fmla="*/ 76865 w 85907"/>
                  <a:gd name="connsiteY0" fmla="*/ 16531 h 86799"/>
                  <a:gd name="connsiteX1" fmla="*/ 72449 w 85907"/>
                  <a:gd name="connsiteY1" fmla="*/ 9711 h 86799"/>
                  <a:gd name="connsiteX2" fmla="*/ 56466 w 85907"/>
                  <a:gd name="connsiteY2" fmla="*/ 1915 h 86799"/>
                  <a:gd name="connsiteX3" fmla="*/ 29480 w 85907"/>
                  <a:gd name="connsiteY3" fmla="*/ 1915 h 86799"/>
                  <a:gd name="connsiteX4" fmla="*/ 13470 w 85907"/>
                  <a:gd name="connsiteY4" fmla="*/ 9722 h 86799"/>
                  <a:gd name="connsiteX5" fmla="*/ 9043 w 85907"/>
                  <a:gd name="connsiteY5" fmla="*/ 16547 h 86799"/>
                  <a:gd name="connsiteX6" fmla="*/ 8934 w 85907"/>
                  <a:gd name="connsiteY6" fmla="*/ 17090 h 86799"/>
                  <a:gd name="connsiteX7" fmla="*/ 53 w 85907"/>
                  <a:gd name="connsiteY7" fmla="*/ 80620 h 86799"/>
                  <a:gd name="connsiteX8" fmla="*/ 4670 w 85907"/>
                  <a:gd name="connsiteY8" fmla="*/ 86745 h 86799"/>
                  <a:gd name="connsiteX9" fmla="*/ 5424 w 85907"/>
                  <a:gd name="connsiteY9" fmla="*/ 86800 h 86799"/>
                  <a:gd name="connsiteX10" fmla="*/ 10790 w 85907"/>
                  <a:gd name="connsiteY10" fmla="*/ 82129 h 86799"/>
                  <a:gd name="connsiteX11" fmla="*/ 19628 w 85907"/>
                  <a:gd name="connsiteY11" fmla="*/ 18951 h 86799"/>
                  <a:gd name="connsiteX12" fmla="*/ 19975 w 85907"/>
                  <a:gd name="connsiteY12" fmla="*/ 18408 h 86799"/>
                  <a:gd name="connsiteX13" fmla="*/ 32301 w 85907"/>
                  <a:gd name="connsiteY13" fmla="*/ 12397 h 86799"/>
                  <a:gd name="connsiteX14" fmla="*/ 53634 w 85907"/>
                  <a:gd name="connsiteY14" fmla="*/ 12397 h 86799"/>
                  <a:gd name="connsiteX15" fmla="*/ 65927 w 85907"/>
                  <a:gd name="connsiteY15" fmla="*/ 18397 h 86799"/>
                  <a:gd name="connsiteX16" fmla="*/ 66275 w 85907"/>
                  <a:gd name="connsiteY16" fmla="*/ 18940 h 86799"/>
                  <a:gd name="connsiteX17" fmla="*/ 75112 w 85907"/>
                  <a:gd name="connsiteY17" fmla="*/ 82112 h 86799"/>
                  <a:gd name="connsiteX18" fmla="*/ 80473 w 85907"/>
                  <a:gd name="connsiteY18" fmla="*/ 86783 h 86799"/>
                  <a:gd name="connsiteX19" fmla="*/ 81238 w 85907"/>
                  <a:gd name="connsiteY19" fmla="*/ 86729 h 86799"/>
                  <a:gd name="connsiteX20" fmla="*/ 85854 w 85907"/>
                  <a:gd name="connsiteY20" fmla="*/ 80604 h 86799"/>
                  <a:gd name="connsiteX21" fmla="*/ 76979 w 85907"/>
                  <a:gd name="connsiteY21" fmla="*/ 17095 h 86799"/>
                  <a:gd name="connsiteX22" fmla="*/ 76865 w 85907"/>
                  <a:gd name="connsiteY22" fmla="*/ 16531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5907" h="86799">
                    <a:moveTo>
                      <a:pt x="76865" y="16531"/>
                    </a:moveTo>
                    <a:cubicBezTo>
                      <a:pt x="76238" y="13810"/>
                      <a:pt x="74675" y="11397"/>
                      <a:pt x="72449" y="9711"/>
                    </a:cubicBezTo>
                    <a:cubicBezTo>
                      <a:pt x="67663" y="6123"/>
                      <a:pt x="62239" y="3477"/>
                      <a:pt x="56466" y="1915"/>
                    </a:cubicBezTo>
                    <a:cubicBezTo>
                      <a:pt x="47652" y="-638"/>
                      <a:pt x="38294" y="-638"/>
                      <a:pt x="29480" y="1915"/>
                    </a:cubicBezTo>
                    <a:cubicBezTo>
                      <a:pt x="23696" y="3476"/>
                      <a:pt x="18262" y="6126"/>
                      <a:pt x="13470" y="9722"/>
                    </a:cubicBezTo>
                    <a:cubicBezTo>
                      <a:pt x="11238" y="11406"/>
                      <a:pt x="9671" y="13823"/>
                      <a:pt x="9043" y="16547"/>
                    </a:cubicBezTo>
                    <a:cubicBezTo>
                      <a:pt x="9000" y="16732"/>
                      <a:pt x="8962" y="16922"/>
                      <a:pt x="8934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0" y="86782"/>
                      <a:pt x="5172" y="86800"/>
                      <a:pt x="5424" y="86800"/>
                    </a:cubicBezTo>
                    <a:cubicBezTo>
                      <a:pt x="8127" y="86796"/>
                      <a:pt x="10414" y="84805"/>
                      <a:pt x="10790" y="82129"/>
                    </a:cubicBezTo>
                    <a:lnTo>
                      <a:pt x="19628" y="18951"/>
                    </a:lnTo>
                    <a:cubicBezTo>
                      <a:pt x="19678" y="18735"/>
                      <a:pt x="19800" y="18544"/>
                      <a:pt x="19975" y="18408"/>
                    </a:cubicBezTo>
                    <a:cubicBezTo>
                      <a:pt x="23664" y="15639"/>
                      <a:pt x="27848" y="13599"/>
                      <a:pt x="32301" y="12397"/>
                    </a:cubicBezTo>
                    <a:cubicBezTo>
                      <a:pt x="39264" y="10342"/>
                      <a:pt x="46671" y="10342"/>
                      <a:pt x="53634" y="12397"/>
                    </a:cubicBezTo>
                    <a:cubicBezTo>
                      <a:pt x="58075" y="13598"/>
                      <a:pt x="62248" y="15634"/>
                      <a:pt x="65927" y="18397"/>
                    </a:cubicBezTo>
                    <a:cubicBezTo>
                      <a:pt x="66102" y="18533"/>
                      <a:pt x="66225" y="18725"/>
                      <a:pt x="66275" y="18940"/>
                    </a:cubicBezTo>
                    <a:lnTo>
                      <a:pt x="75112" y="82112"/>
                    </a:lnTo>
                    <a:cubicBezTo>
                      <a:pt x="75488" y="84786"/>
                      <a:pt x="77772" y="86777"/>
                      <a:pt x="80473" y="86783"/>
                    </a:cubicBezTo>
                    <a:cubicBezTo>
                      <a:pt x="80729" y="86784"/>
                      <a:pt x="80984" y="86766"/>
                      <a:pt x="81238" y="86729"/>
                    </a:cubicBezTo>
                    <a:cubicBezTo>
                      <a:pt x="84204" y="86312"/>
                      <a:pt x="86270" y="83570"/>
                      <a:pt x="85854" y="80604"/>
                    </a:cubicBezTo>
                    <a:lnTo>
                      <a:pt x="76979" y="17095"/>
                    </a:lnTo>
                    <a:cubicBezTo>
                      <a:pt x="76952" y="16905"/>
                      <a:pt x="76914" y="16717"/>
                      <a:pt x="76865" y="1653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9B89880C-7F69-A231-ED99-28F116BD93A0}"/>
                  </a:ext>
                </a:extLst>
              </p:cNvPr>
              <p:cNvSpPr/>
              <p:nvPr/>
            </p:nvSpPr>
            <p:spPr>
              <a:xfrm>
                <a:off x="1714083" y="2268250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3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3" y="33686"/>
                      <a:pt x="43403" y="21701"/>
                    </a:cubicBezTo>
                    <a:cubicBezTo>
                      <a:pt x="43403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8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8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0D7E361E-D5F0-3B6E-F11F-0DD2AC740213}"/>
                  </a:ext>
                </a:extLst>
              </p:cNvPr>
              <p:cNvSpPr/>
              <p:nvPr/>
            </p:nvSpPr>
            <p:spPr>
              <a:xfrm>
                <a:off x="1595693" y="2317083"/>
                <a:ext cx="85918" cy="86799"/>
              </a:xfrm>
              <a:custGeom>
                <a:avLst/>
                <a:gdLst>
                  <a:gd name="connsiteX0" fmla="*/ 76859 w 85918"/>
                  <a:gd name="connsiteY0" fmla="*/ 16536 h 86799"/>
                  <a:gd name="connsiteX1" fmla="*/ 72432 w 85918"/>
                  <a:gd name="connsiteY1" fmla="*/ 9711 h 86799"/>
                  <a:gd name="connsiteX2" fmla="*/ 56476 w 85918"/>
                  <a:gd name="connsiteY2" fmla="*/ 1915 h 86799"/>
                  <a:gd name="connsiteX3" fmla="*/ 29485 w 85918"/>
                  <a:gd name="connsiteY3" fmla="*/ 1915 h 86799"/>
                  <a:gd name="connsiteX4" fmla="*/ 13481 w 85918"/>
                  <a:gd name="connsiteY4" fmla="*/ 9722 h 86799"/>
                  <a:gd name="connsiteX5" fmla="*/ 9054 w 85918"/>
                  <a:gd name="connsiteY5" fmla="*/ 16547 h 86799"/>
                  <a:gd name="connsiteX6" fmla="*/ 8945 w 85918"/>
                  <a:gd name="connsiteY6" fmla="*/ 17090 h 86799"/>
                  <a:gd name="connsiteX7" fmla="*/ 53 w 85918"/>
                  <a:gd name="connsiteY7" fmla="*/ 80620 h 86799"/>
                  <a:gd name="connsiteX8" fmla="*/ 4670 w 85918"/>
                  <a:gd name="connsiteY8" fmla="*/ 86745 h 86799"/>
                  <a:gd name="connsiteX9" fmla="*/ 5430 w 85918"/>
                  <a:gd name="connsiteY9" fmla="*/ 86800 h 86799"/>
                  <a:gd name="connsiteX10" fmla="*/ 10795 w 85918"/>
                  <a:gd name="connsiteY10" fmla="*/ 82129 h 86799"/>
                  <a:gd name="connsiteX11" fmla="*/ 19633 w 85918"/>
                  <a:gd name="connsiteY11" fmla="*/ 18951 h 86799"/>
                  <a:gd name="connsiteX12" fmla="*/ 19980 w 85918"/>
                  <a:gd name="connsiteY12" fmla="*/ 18408 h 86799"/>
                  <a:gd name="connsiteX13" fmla="*/ 32301 w 85918"/>
                  <a:gd name="connsiteY13" fmla="*/ 12397 h 86799"/>
                  <a:gd name="connsiteX14" fmla="*/ 53639 w 85918"/>
                  <a:gd name="connsiteY14" fmla="*/ 12397 h 86799"/>
                  <a:gd name="connsiteX15" fmla="*/ 65933 w 85918"/>
                  <a:gd name="connsiteY15" fmla="*/ 18397 h 86799"/>
                  <a:gd name="connsiteX16" fmla="*/ 66280 w 85918"/>
                  <a:gd name="connsiteY16" fmla="*/ 18940 h 86799"/>
                  <a:gd name="connsiteX17" fmla="*/ 75118 w 85918"/>
                  <a:gd name="connsiteY17" fmla="*/ 82118 h 86799"/>
                  <a:gd name="connsiteX18" fmla="*/ 80483 w 85918"/>
                  <a:gd name="connsiteY18" fmla="*/ 86789 h 86799"/>
                  <a:gd name="connsiteX19" fmla="*/ 81243 w 85918"/>
                  <a:gd name="connsiteY19" fmla="*/ 86735 h 86799"/>
                  <a:gd name="connsiteX20" fmla="*/ 85865 w 85918"/>
                  <a:gd name="connsiteY20" fmla="*/ 80611 h 86799"/>
                  <a:gd name="connsiteX21" fmla="*/ 85865 w 85918"/>
                  <a:gd name="connsiteY21" fmla="*/ 80609 h 86799"/>
                  <a:gd name="connsiteX22" fmla="*/ 76968 w 85918"/>
                  <a:gd name="connsiteY22" fmla="*/ 17095 h 86799"/>
                  <a:gd name="connsiteX23" fmla="*/ 76859 w 85918"/>
                  <a:gd name="connsiteY23" fmla="*/ 16536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918" h="86799">
                    <a:moveTo>
                      <a:pt x="76859" y="16536"/>
                    </a:moveTo>
                    <a:cubicBezTo>
                      <a:pt x="76232" y="13812"/>
                      <a:pt x="74664" y="11395"/>
                      <a:pt x="72432" y="9711"/>
                    </a:cubicBezTo>
                    <a:cubicBezTo>
                      <a:pt x="67657" y="6123"/>
                      <a:pt x="62242" y="3477"/>
                      <a:pt x="56476" y="1915"/>
                    </a:cubicBezTo>
                    <a:cubicBezTo>
                      <a:pt x="47661" y="-638"/>
                      <a:pt x="38301" y="-638"/>
                      <a:pt x="29485" y="1915"/>
                    </a:cubicBezTo>
                    <a:cubicBezTo>
                      <a:pt x="23704" y="3479"/>
                      <a:pt x="18272" y="6128"/>
                      <a:pt x="13481" y="9722"/>
                    </a:cubicBezTo>
                    <a:cubicBezTo>
                      <a:pt x="11249" y="11406"/>
                      <a:pt x="9681" y="13823"/>
                      <a:pt x="9054" y="16547"/>
                    </a:cubicBezTo>
                    <a:cubicBezTo>
                      <a:pt x="9010" y="16732"/>
                      <a:pt x="8972" y="16922"/>
                      <a:pt x="8945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2" y="86782"/>
                      <a:pt x="5176" y="86800"/>
                      <a:pt x="5430" y="86800"/>
                    </a:cubicBezTo>
                    <a:cubicBezTo>
                      <a:pt x="8132" y="86796"/>
                      <a:pt x="10420" y="84805"/>
                      <a:pt x="10795" y="82129"/>
                    </a:cubicBezTo>
                    <a:lnTo>
                      <a:pt x="19633" y="18951"/>
                    </a:lnTo>
                    <a:cubicBezTo>
                      <a:pt x="19681" y="18734"/>
                      <a:pt x="19804" y="18542"/>
                      <a:pt x="19980" y="18408"/>
                    </a:cubicBezTo>
                    <a:cubicBezTo>
                      <a:pt x="23669" y="15641"/>
                      <a:pt x="27850" y="13601"/>
                      <a:pt x="32301" y="12397"/>
                    </a:cubicBezTo>
                    <a:cubicBezTo>
                      <a:pt x="39266" y="10342"/>
                      <a:pt x="46674" y="10342"/>
                      <a:pt x="53639" y="12397"/>
                    </a:cubicBezTo>
                    <a:cubicBezTo>
                      <a:pt x="58081" y="13598"/>
                      <a:pt x="62253" y="15634"/>
                      <a:pt x="65933" y="18397"/>
                    </a:cubicBezTo>
                    <a:cubicBezTo>
                      <a:pt x="66109" y="18531"/>
                      <a:pt x="66232" y="18723"/>
                      <a:pt x="66280" y="18940"/>
                    </a:cubicBezTo>
                    <a:lnTo>
                      <a:pt x="75118" y="82118"/>
                    </a:lnTo>
                    <a:cubicBezTo>
                      <a:pt x="75493" y="84794"/>
                      <a:pt x="77781" y="86786"/>
                      <a:pt x="80483" y="86789"/>
                    </a:cubicBezTo>
                    <a:cubicBezTo>
                      <a:pt x="80737" y="86789"/>
                      <a:pt x="80991" y="86771"/>
                      <a:pt x="81243" y="86735"/>
                    </a:cubicBezTo>
                    <a:cubicBezTo>
                      <a:pt x="84211" y="86320"/>
                      <a:pt x="86280" y="83578"/>
                      <a:pt x="85865" y="80611"/>
                    </a:cubicBezTo>
                    <a:cubicBezTo>
                      <a:pt x="85865" y="80611"/>
                      <a:pt x="85865" y="80610"/>
                      <a:pt x="85865" y="80609"/>
                    </a:cubicBezTo>
                    <a:lnTo>
                      <a:pt x="76968" y="17095"/>
                    </a:lnTo>
                    <a:cubicBezTo>
                      <a:pt x="76942" y="16907"/>
                      <a:pt x="76906" y="16720"/>
                      <a:pt x="76859" y="16536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6B053803-8C50-0B86-2496-AB06561E94BA}"/>
                  </a:ext>
                </a:extLst>
              </p:cNvPr>
              <p:cNvSpPr/>
              <p:nvPr/>
            </p:nvSpPr>
            <p:spPr>
              <a:xfrm>
                <a:off x="1616905" y="2268250"/>
                <a:ext cx="43402" cy="43402"/>
              </a:xfrm>
              <a:custGeom>
                <a:avLst/>
                <a:gdLst>
                  <a:gd name="connsiteX0" fmla="*/ 21701 w 43402"/>
                  <a:gd name="connsiteY0" fmla="*/ 0 h 43402"/>
                  <a:gd name="connsiteX1" fmla="*/ 0 w 43402"/>
                  <a:gd name="connsiteY1" fmla="*/ 21701 h 43402"/>
                  <a:gd name="connsiteX2" fmla="*/ 21701 w 43402"/>
                  <a:gd name="connsiteY2" fmla="*/ 43403 h 43402"/>
                  <a:gd name="connsiteX3" fmla="*/ 43403 w 43402"/>
                  <a:gd name="connsiteY3" fmla="*/ 21701 h 43402"/>
                  <a:gd name="connsiteX4" fmla="*/ 21701 w 43402"/>
                  <a:gd name="connsiteY4" fmla="*/ 0 h 43402"/>
                  <a:gd name="connsiteX5" fmla="*/ 21701 w 43402"/>
                  <a:gd name="connsiteY5" fmla="*/ 32552 h 43402"/>
                  <a:gd name="connsiteX6" fmla="*/ 10851 w 43402"/>
                  <a:gd name="connsiteY6" fmla="*/ 21701 h 43402"/>
                  <a:gd name="connsiteX7" fmla="*/ 21701 w 43402"/>
                  <a:gd name="connsiteY7" fmla="*/ 10851 h 43402"/>
                  <a:gd name="connsiteX8" fmla="*/ 32552 w 43402"/>
                  <a:gd name="connsiteY8" fmla="*/ 21701 h 43402"/>
                  <a:gd name="connsiteX9" fmla="*/ 21701 w 43402"/>
                  <a:gd name="connsiteY9" fmla="*/ 32552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0"/>
                    </a:move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ubicBezTo>
                      <a:pt x="33686" y="43403"/>
                      <a:pt x="43403" y="33686"/>
                      <a:pt x="43403" y="21701"/>
                    </a:cubicBezTo>
                    <a:cubicBezTo>
                      <a:pt x="43403" y="9716"/>
                      <a:pt x="33686" y="0"/>
                      <a:pt x="21701" y="0"/>
                    </a:cubicBezTo>
                    <a:close/>
                    <a:moveTo>
                      <a:pt x="21701" y="32552"/>
                    </a:move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8"/>
                      <a:pt x="15708" y="10851"/>
                      <a:pt x="21701" y="10851"/>
                    </a:cubicBezTo>
                    <a:cubicBezTo>
                      <a:pt x="27694" y="10851"/>
                      <a:pt x="32552" y="15708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864071C7-6A72-EAEB-6EF6-6DDC53B975D6}"/>
                  </a:ext>
                </a:extLst>
              </p:cNvPr>
              <p:cNvSpPr/>
              <p:nvPr/>
            </p:nvSpPr>
            <p:spPr>
              <a:xfrm>
                <a:off x="1719509" y="2344205"/>
                <a:ext cx="32551" cy="140824"/>
              </a:xfrm>
              <a:custGeom>
                <a:avLst/>
                <a:gdLst>
                  <a:gd name="connsiteX0" fmla="*/ 32552 w 32551"/>
                  <a:gd name="connsiteY0" fmla="*/ 5425 h 140824"/>
                  <a:gd name="connsiteX1" fmla="*/ 27127 w 32551"/>
                  <a:gd name="connsiteY1" fmla="*/ 0 h 140824"/>
                  <a:gd name="connsiteX2" fmla="*/ 21701 w 32551"/>
                  <a:gd name="connsiteY2" fmla="*/ 5425 h 140824"/>
                  <a:gd name="connsiteX3" fmla="*/ 21701 w 32551"/>
                  <a:gd name="connsiteY3" fmla="*/ 54253 h 140824"/>
                  <a:gd name="connsiteX4" fmla="*/ 10851 w 32551"/>
                  <a:gd name="connsiteY4" fmla="*/ 54253 h 140824"/>
                  <a:gd name="connsiteX5" fmla="*/ 10851 w 32551"/>
                  <a:gd name="connsiteY5" fmla="*/ 5425 h 140824"/>
                  <a:gd name="connsiteX6" fmla="*/ 5425 w 32551"/>
                  <a:gd name="connsiteY6" fmla="*/ 0 h 140824"/>
                  <a:gd name="connsiteX7" fmla="*/ 0 w 32551"/>
                  <a:gd name="connsiteY7" fmla="*/ 5425 h 140824"/>
                  <a:gd name="connsiteX8" fmla="*/ 0 w 32551"/>
                  <a:gd name="connsiteY8" fmla="*/ 140825 h 140824"/>
                  <a:gd name="connsiteX9" fmla="*/ 10851 w 32551"/>
                  <a:gd name="connsiteY9" fmla="*/ 140825 h 140824"/>
                  <a:gd name="connsiteX10" fmla="*/ 10851 w 32551"/>
                  <a:gd name="connsiteY10" fmla="*/ 65104 h 140824"/>
                  <a:gd name="connsiteX11" fmla="*/ 21701 w 32551"/>
                  <a:gd name="connsiteY11" fmla="*/ 65104 h 140824"/>
                  <a:gd name="connsiteX12" fmla="*/ 21701 w 32551"/>
                  <a:gd name="connsiteY12" fmla="*/ 140825 h 140824"/>
                  <a:gd name="connsiteX13" fmla="*/ 32552 w 32551"/>
                  <a:gd name="connsiteY13" fmla="*/ 140825 h 140824"/>
                  <a:gd name="connsiteX14" fmla="*/ 32552 w 32551"/>
                  <a:gd name="connsiteY14" fmla="*/ 21701 h 140824"/>
                  <a:gd name="connsiteX15" fmla="*/ 32552 w 32551"/>
                  <a:gd name="connsiteY15" fmla="*/ 21701 h 1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2551" h="140824">
                    <a:moveTo>
                      <a:pt x="32552" y="5425"/>
                    </a:moveTo>
                    <a:cubicBezTo>
                      <a:pt x="32552" y="2429"/>
                      <a:pt x="30123" y="0"/>
                      <a:pt x="27127" y="0"/>
                    </a:cubicBezTo>
                    <a:cubicBezTo>
                      <a:pt x="24130" y="0"/>
                      <a:pt x="21701" y="2429"/>
                      <a:pt x="21701" y="5425"/>
                    </a:cubicBezTo>
                    <a:lnTo>
                      <a:pt x="21701" y="54253"/>
                    </a:lnTo>
                    <a:lnTo>
                      <a:pt x="10851" y="54253"/>
                    </a:lnTo>
                    <a:lnTo>
                      <a:pt x="10851" y="5425"/>
                    </a:lnTo>
                    <a:cubicBezTo>
                      <a:pt x="10851" y="2429"/>
                      <a:pt x="8422" y="0"/>
                      <a:pt x="5425" y="0"/>
                    </a:cubicBezTo>
                    <a:cubicBezTo>
                      <a:pt x="2429" y="0"/>
                      <a:pt x="0" y="2429"/>
                      <a:pt x="0" y="5425"/>
                    </a:cubicBezTo>
                    <a:lnTo>
                      <a:pt x="0" y="140825"/>
                    </a:lnTo>
                    <a:lnTo>
                      <a:pt x="10851" y="140825"/>
                    </a:lnTo>
                    <a:lnTo>
                      <a:pt x="10851" y="65104"/>
                    </a:lnTo>
                    <a:lnTo>
                      <a:pt x="21701" y="65104"/>
                    </a:lnTo>
                    <a:lnTo>
                      <a:pt x="21701" y="140825"/>
                    </a:lnTo>
                    <a:lnTo>
                      <a:pt x="32552" y="140825"/>
                    </a:lnTo>
                    <a:lnTo>
                      <a:pt x="32552" y="21701"/>
                    </a:lnTo>
                    <a:lnTo>
                      <a:pt x="32552" y="21701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C25D9FA9-AC24-D6A4-8A7D-DE9B90721B2A}"/>
                  </a:ext>
                </a:extLst>
              </p:cNvPr>
              <p:cNvSpPr/>
              <p:nvPr/>
            </p:nvSpPr>
            <p:spPr>
              <a:xfrm>
                <a:off x="1601015" y="2344205"/>
                <a:ext cx="75189" cy="141058"/>
              </a:xfrm>
              <a:custGeom>
                <a:avLst/>
                <a:gdLst>
                  <a:gd name="connsiteX0" fmla="*/ 53868 w 75189"/>
                  <a:gd name="connsiteY0" fmla="*/ 5425 h 141058"/>
                  <a:gd name="connsiteX1" fmla="*/ 48443 w 75189"/>
                  <a:gd name="connsiteY1" fmla="*/ 0 h 141058"/>
                  <a:gd name="connsiteX2" fmla="*/ 48443 w 75189"/>
                  <a:gd name="connsiteY2" fmla="*/ 0 h 141058"/>
                  <a:gd name="connsiteX3" fmla="*/ 43017 w 75189"/>
                  <a:gd name="connsiteY3" fmla="*/ 5425 h 141058"/>
                  <a:gd name="connsiteX4" fmla="*/ 43017 w 75189"/>
                  <a:gd name="connsiteY4" fmla="*/ 30327 h 141058"/>
                  <a:gd name="connsiteX5" fmla="*/ 59684 w 75189"/>
                  <a:gd name="connsiteY5" fmla="*/ 75954 h 141058"/>
                  <a:gd name="connsiteX6" fmla="*/ 15511 w 75189"/>
                  <a:gd name="connsiteY6" fmla="*/ 75954 h 141058"/>
                  <a:gd name="connsiteX7" fmla="*/ 32167 w 75189"/>
                  <a:gd name="connsiteY7" fmla="*/ 30322 h 141058"/>
                  <a:gd name="connsiteX8" fmla="*/ 32167 w 75189"/>
                  <a:gd name="connsiteY8" fmla="*/ 29367 h 141058"/>
                  <a:gd name="connsiteX9" fmla="*/ 32167 w 75189"/>
                  <a:gd name="connsiteY9" fmla="*/ 29367 h 141058"/>
                  <a:gd name="connsiteX10" fmla="*/ 32167 w 75189"/>
                  <a:gd name="connsiteY10" fmla="*/ 5425 h 141058"/>
                  <a:gd name="connsiteX11" fmla="*/ 26741 w 75189"/>
                  <a:gd name="connsiteY11" fmla="*/ 0 h 141058"/>
                  <a:gd name="connsiteX12" fmla="*/ 26741 w 75189"/>
                  <a:gd name="connsiteY12" fmla="*/ 0 h 141058"/>
                  <a:gd name="connsiteX13" fmla="*/ 21316 w 75189"/>
                  <a:gd name="connsiteY13" fmla="*/ 5425 h 141058"/>
                  <a:gd name="connsiteX14" fmla="*/ 21316 w 75189"/>
                  <a:gd name="connsiteY14" fmla="*/ 28412 h 141058"/>
                  <a:gd name="connsiteX15" fmla="*/ 0 w 75189"/>
                  <a:gd name="connsiteY15" fmla="*/ 86805 h 141058"/>
                  <a:gd name="connsiteX16" fmla="*/ 21316 w 75189"/>
                  <a:gd name="connsiteY16" fmla="*/ 86805 h 141058"/>
                  <a:gd name="connsiteX17" fmla="*/ 21316 w 75189"/>
                  <a:gd name="connsiteY17" fmla="*/ 141058 h 141058"/>
                  <a:gd name="connsiteX18" fmla="*/ 32167 w 75189"/>
                  <a:gd name="connsiteY18" fmla="*/ 141058 h 141058"/>
                  <a:gd name="connsiteX19" fmla="*/ 32167 w 75189"/>
                  <a:gd name="connsiteY19" fmla="*/ 86805 h 141058"/>
                  <a:gd name="connsiteX20" fmla="*/ 43017 w 75189"/>
                  <a:gd name="connsiteY20" fmla="*/ 86805 h 141058"/>
                  <a:gd name="connsiteX21" fmla="*/ 43017 w 75189"/>
                  <a:gd name="connsiteY21" fmla="*/ 141058 h 141058"/>
                  <a:gd name="connsiteX22" fmla="*/ 53868 w 75189"/>
                  <a:gd name="connsiteY22" fmla="*/ 141058 h 141058"/>
                  <a:gd name="connsiteX23" fmla="*/ 53868 w 75189"/>
                  <a:gd name="connsiteY23" fmla="*/ 86805 h 141058"/>
                  <a:gd name="connsiteX24" fmla="*/ 75189 w 75189"/>
                  <a:gd name="connsiteY24" fmla="*/ 86805 h 141058"/>
                  <a:gd name="connsiteX25" fmla="*/ 53868 w 75189"/>
                  <a:gd name="connsiteY25" fmla="*/ 28402 h 14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75189" h="141058">
                    <a:moveTo>
                      <a:pt x="53868" y="5425"/>
                    </a:moveTo>
                    <a:cubicBezTo>
                      <a:pt x="53868" y="2429"/>
                      <a:pt x="51439" y="0"/>
                      <a:pt x="48443" y="0"/>
                    </a:cubicBezTo>
                    <a:lnTo>
                      <a:pt x="48443" y="0"/>
                    </a:lnTo>
                    <a:cubicBezTo>
                      <a:pt x="45446" y="0"/>
                      <a:pt x="43017" y="2429"/>
                      <a:pt x="43017" y="5425"/>
                    </a:cubicBezTo>
                    <a:lnTo>
                      <a:pt x="43017" y="30327"/>
                    </a:lnTo>
                    <a:lnTo>
                      <a:pt x="59684" y="75954"/>
                    </a:lnTo>
                    <a:lnTo>
                      <a:pt x="15511" y="75954"/>
                    </a:lnTo>
                    <a:lnTo>
                      <a:pt x="32167" y="30322"/>
                    </a:lnTo>
                    <a:lnTo>
                      <a:pt x="32167" y="29367"/>
                    </a:lnTo>
                    <a:lnTo>
                      <a:pt x="32167" y="29367"/>
                    </a:lnTo>
                    <a:lnTo>
                      <a:pt x="32167" y="5425"/>
                    </a:lnTo>
                    <a:cubicBezTo>
                      <a:pt x="32167" y="2429"/>
                      <a:pt x="29738" y="0"/>
                      <a:pt x="26741" y="0"/>
                    </a:cubicBezTo>
                    <a:lnTo>
                      <a:pt x="26741" y="0"/>
                    </a:lnTo>
                    <a:cubicBezTo>
                      <a:pt x="23745" y="0"/>
                      <a:pt x="21316" y="2429"/>
                      <a:pt x="21316" y="5425"/>
                    </a:cubicBezTo>
                    <a:lnTo>
                      <a:pt x="21316" y="28412"/>
                    </a:lnTo>
                    <a:lnTo>
                      <a:pt x="0" y="86805"/>
                    </a:lnTo>
                    <a:lnTo>
                      <a:pt x="21316" y="86805"/>
                    </a:lnTo>
                    <a:lnTo>
                      <a:pt x="21316" y="141058"/>
                    </a:lnTo>
                    <a:lnTo>
                      <a:pt x="32167" y="141058"/>
                    </a:lnTo>
                    <a:lnTo>
                      <a:pt x="32167" y="86805"/>
                    </a:lnTo>
                    <a:lnTo>
                      <a:pt x="43017" y="86805"/>
                    </a:lnTo>
                    <a:lnTo>
                      <a:pt x="43017" y="141058"/>
                    </a:lnTo>
                    <a:lnTo>
                      <a:pt x="53868" y="141058"/>
                    </a:lnTo>
                    <a:lnTo>
                      <a:pt x="53868" y="86805"/>
                    </a:lnTo>
                    <a:lnTo>
                      <a:pt x="75189" y="86805"/>
                    </a:lnTo>
                    <a:lnTo>
                      <a:pt x="53868" y="28402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8CAE1246-9AAB-03BC-6435-5BE3B77F8A4C}"/>
                  </a:ext>
                </a:extLst>
              </p:cNvPr>
              <p:cNvSpPr/>
              <p:nvPr/>
            </p:nvSpPr>
            <p:spPr>
              <a:xfrm>
                <a:off x="1497549" y="2078369"/>
                <a:ext cx="85907" cy="86799"/>
              </a:xfrm>
              <a:custGeom>
                <a:avLst/>
                <a:gdLst>
                  <a:gd name="connsiteX0" fmla="*/ 76865 w 85907"/>
                  <a:gd name="connsiteY0" fmla="*/ 16531 h 86799"/>
                  <a:gd name="connsiteX1" fmla="*/ 72449 w 85907"/>
                  <a:gd name="connsiteY1" fmla="*/ 9711 h 86799"/>
                  <a:gd name="connsiteX2" fmla="*/ 56466 w 85907"/>
                  <a:gd name="connsiteY2" fmla="*/ 1915 h 86799"/>
                  <a:gd name="connsiteX3" fmla="*/ 29480 w 85907"/>
                  <a:gd name="connsiteY3" fmla="*/ 1915 h 86799"/>
                  <a:gd name="connsiteX4" fmla="*/ 13470 w 85907"/>
                  <a:gd name="connsiteY4" fmla="*/ 9722 h 86799"/>
                  <a:gd name="connsiteX5" fmla="*/ 9043 w 85907"/>
                  <a:gd name="connsiteY5" fmla="*/ 16547 h 86799"/>
                  <a:gd name="connsiteX6" fmla="*/ 8934 w 85907"/>
                  <a:gd name="connsiteY6" fmla="*/ 17090 h 86799"/>
                  <a:gd name="connsiteX7" fmla="*/ 53 w 85907"/>
                  <a:gd name="connsiteY7" fmla="*/ 80620 h 86799"/>
                  <a:gd name="connsiteX8" fmla="*/ 4670 w 85907"/>
                  <a:gd name="connsiteY8" fmla="*/ 86745 h 86799"/>
                  <a:gd name="connsiteX9" fmla="*/ 5424 w 85907"/>
                  <a:gd name="connsiteY9" fmla="*/ 86800 h 86799"/>
                  <a:gd name="connsiteX10" fmla="*/ 10790 w 85907"/>
                  <a:gd name="connsiteY10" fmla="*/ 82129 h 86799"/>
                  <a:gd name="connsiteX11" fmla="*/ 19628 w 85907"/>
                  <a:gd name="connsiteY11" fmla="*/ 18951 h 86799"/>
                  <a:gd name="connsiteX12" fmla="*/ 19975 w 85907"/>
                  <a:gd name="connsiteY12" fmla="*/ 18408 h 86799"/>
                  <a:gd name="connsiteX13" fmla="*/ 32301 w 85907"/>
                  <a:gd name="connsiteY13" fmla="*/ 12397 h 86799"/>
                  <a:gd name="connsiteX14" fmla="*/ 53634 w 85907"/>
                  <a:gd name="connsiteY14" fmla="*/ 12397 h 86799"/>
                  <a:gd name="connsiteX15" fmla="*/ 65927 w 85907"/>
                  <a:gd name="connsiteY15" fmla="*/ 18397 h 86799"/>
                  <a:gd name="connsiteX16" fmla="*/ 66275 w 85907"/>
                  <a:gd name="connsiteY16" fmla="*/ 18940 h 86799"/>
                  <a:gd name="connsiteX17" fmla="*/ 75112 w 85907"/>
                  <a:gd name="connsiteY17" fmla="*/ 82112 h 86799"/>
                  <a:gd name="connsiteX18" fmla="*/ 80473 w 85907"/>
                  <a:gd name="connsiteY18" fmla="*/ 86783 h 86799"/>
                  <a:gd name="connsiteX19" fmla="*/ 81238 w 85907"/>
                  <a:gd name="connsiteY19" fmla="*/ 86729 h 86799"/>
                  <a:gd name="connsiteX20" fmla="*/ 85854 w 85907"/>
                  <a:gd name="connsiteY20" fmla="*/ 80604 h 86799"/>
                  <a:gd name="connsiteX21" fmla="*/ 76979 w 85907"/>
                  <a:gd name="connsiteY21" fmla="*/ 17095 h 86799"/>
                  <a:gd name="connsiteX22" fmla="*/ 76865 w 85907"/>
                  <a:gd name="connsiteY22" fmla="*/ 16531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5907" h="86799">
                    <a:moveTo>
                      <a:pt x="76865" y="16531"/>
                    </a:moveTo>
                    <a:cubicBezTo>
                      <a:pt x="76238" y="13810"/>
                      <a:pt x="74675" y="11397"/>
                      <a:pt x="72449" y="9711"/>
                    </a:cubicBezTo>
                    <a:cubicBezTo>
                      <a:pt x="67663" y="6123"/>
                      <a:pt x="62239" y="3477"/>
                      <a:pt x="56466" y="1915"/>
                    </a:cubicBezTo>
                    <a:cubicBezTo>
                      <a:pt x="47652" y="-638"/>
                      <a:pt x="38294" y="-638"/>
                      <a:pt x="29480" y="1915"/>
                    </a:cubicBezTo>
                    <a:cubicBezTo>
                      <a:pt x="23696" y="3476"/>
                      <a:pt x="18262" y="6126"/>
                      <a:pt x="13470" y="9722"/>
                    </a:cubicBezTo>
                    <a:cubicBezTo>
                      <a:pt x="11238" y="11406"/>
                      <a:pt x="9671" y="13823"/>
                      <a:pt x="9043" y="16547"/>
                    </a:cubicBezTo>
                    <a:cubicBezTo>
                      <a:pt x="8999" y="16732"/>
                      <a:pt x="8962" y="16922"/>
                      <a:pt x="8934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0" y="86782"/>
                      <a:pt x="5172" y="86800"/>
                      <a:pt x="5424" y="86800"/>
                    </a:cubicBezTo>
                    <a:cubicBezTo>
                      <a:pt x="8127" y="86796"/>
                      <a:pt x="10414" y="84805"/>
                      <a:pt x="10790" y="82129"/>
                    </a:cubicBezTo>
                    <a:lnTo>
                      <a:pt x="19628" y="18951"/>
                    </a:lnTo>
                    <a:cubicBezTo>
                      <a:pt x="19678" y="18735"/>
                      <a:pt x="19800" y="18544"/>
                      <a:pt x="19975" y="18408"/>
                    </a:cubicBezTo>
                    <a:cubicBezTo>
                      <a:pt x="23664" y="15639"/>
                      <a:pt x="27848" y="13599"/>
                      <a:pt x="32301" y="12397"/>
                    </a:cubicBezTo>
                    <a:cubicBezTo>
                      <a:pt x="39264" y="10342"/>
                      <a:pt x="46671" y="10342"/>
                      <a:pt x="53634" y="12397"/>
                    </a:cubicBezTo>
                    <a:cubicBezTo>
                      <a:pt x="58075" y="13598"/>
                      <a:pt x="62248" y="15634"/>
                      <a:pt x="65927" y="18397"/>
                    </a:cubicBezTo>
                    <a:cubicBezTo>
                      <a:pt x="66102" y="18533"/>
                      <a:pt x="66225" y="18725"/>
                      <a:pt x="66275" y="18940"/>
                    </a:cubicBezTo>
                    <a:lnTo>
                      <a:pt x="75112" y="82112"/>
                    </a:lnTo>
                    <a:cubicBezTo>
                      <a:pt x="75488" y="84786"/>
                      <a:pt x="77772" y="86777"/>
                      <a:pt x="80473" y="86783"/>
                    </a:cubicBezTo>
                    <a:cubicBezTo>
                      <a:pt x="80729" y="86784"/>
                      <a:pt x="80984" y="86766"/>
                      <a:pt x="81238" y="86729"/>
                    </a:cubicBezTo>
                    <a:cubicBezTo>
                      <a:pt x="84204" y="86312"/>
                      <a:pt x="86270" y="83570"/>
                      <a:pt x="85854" y="80604"/>
                    </a:cubicBezTo>
                    <a:lnTo>
                      <a:pt x="76979" y="17095"/>
                    </a:lnTo>
                    <a:cubicBezTo>
                      <a:pt x="76952" y="16905"/>
                      <a:pt x="76914" y="16717"/>
                      <a:pt x="76865" y="1653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368509E6-1DB2-51A3-B8FC-B151837CBA0E}"/>
                  </a:ext>
                </a:extLst>
              </p:cNvPr>
              <p:cNvSpPr/>
              <p:nvPr/>
            </p:nvSpPr>
            <p:spPr>
              <a:xfrm>
                <a:off x="1518772" y="2029536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2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2" y="33686"/>
                      <a:pt x="43402" y="21701"/>
                    </a:cubicBezTo>
                    <a:cubicBezTo>
                      <a:pt x="43402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9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9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785E9A79-8157-8C87-F81A-53468193E8FA}"/>
                  </a:ext>
                </a:extLst>
              </p:cNvPr>
              <p:cNvSpPr/>
              <p:nvPr/>
            </p:nvSpPr>
            <p:spPr>
              <a:xfrm>
                <a:off x="1524198" y="2105491"/>
                <a:ext cx="32551" cy="140824"/>
              </a:xfrm>
              <a:custGeom>
                <a:avLst/>
                <a:gdLst>
                  <a:gd name="connsiteX0" fmla="*/ 10851 w 32551"/>
                  <a:gd name="connsiteY0" fmla="*/ 21701 h 140824"/>
                  <a:gd name="connsiteX1" fmla="*/ 10851 w 32551"/>
                  <a:gd name="connsiteY1" fmla="*/ 5425 h 140824"/>
                  <a:gd name="connsiteX2" fmla="*/ 5425 w 32551"/>
                  <a:gd name="connsiteY2" fmla="*/ 0 h 140824"/>
                  <a:gd name="connsiteX3" fmla="*/ 0 w 32551"/>
                  <a:gd name="connsiteY3" fmla="*/ 5425 h 140824"/>
                  <a:gd name="connsiteX4" fmla="*/ 0 w 32551"/>
                  <a:gd name="connsiteY4" fmla="*/ 140825 h 140824"/>
                  <a:gd name="connsiteX5" fmla="*/ 10851 w 32551"/>
                  <a:gd name="connsiteY5" fmla="*/ 140825 h 140824"/>
                  <a:gd name="connsiteX6" fmla="*/ 10851 w 32551"/>
                  <a:gd name="connsiteY6" fmla="*/ 65104 h 140824"/>
                  <a:gd name="connsiteX7" fmla="*/ 21701 w 32551"/>
                  <a:gd name="connsiteY7" fmla="*/ 65104 h 140824"/>
                  <a:gd name="connsiteX8" fmla="*/ 21701 w 32551"/>
                  <a:gd name="connsiteY8" fmla="*/ 140825 h 140824"/>
                  <a:gd name="connsiteX9" fmla="*/ 32552 w 32551"/>
                  <a:gd name="connsiteY9" fmla="*/ 140825 h 140824"/>
                  <a:gd name="connsiteX10" fmla="*/ 32552 w 32551"/>
                  <a:gd name="connsiteY10" fmla="*/ 21701 h 140824"/>
                  <a:gd name="connsiteX11" fmla="*/ 32552 w 32551"/>
                  <a:gd name="connsiteY11" fmla="*/ 21701 h 140824"/>
                  <a:gd name="connsiteX12" fmla="*/ 32552 w 32551"/>
                  <a:gd name="connsiteY12" fmla="*/ 5425 h 140824"/>
                  <a:gd name="connsiteX13" fmla="*/ 27127 w 32551"/>
                  <a:gd name="connsiteY13" fmla="*/ 0 h 140824"/>
                  <a:gd name="connsiteX14" fmla="*/ 21701 w 32551"/>
                  <a:gd name="connsiteY14" fmla="*/ 5425 h 140824"/>
                  <a:gd name="connsiteX15" fmla="*/ 21701 w 32551"/>
                  <a:gd name="connsiteY15" fmla="*/ 54253 h 140824"/>
                  <a:gd name="connsiteX16" fmla="*/ 10851 w 32551"/>
                  <a:gd name="connsiteY16" fmla="*/ 54253 h 140824"/>
                  <a:gd name="connsiteX17" fmla="*/ 10851 w 32551"/>
                  <a:gd name="connsiteY17" fmla="*/ 21701 h 1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551" h="140824">
                    <a:moveTo>
                      <a:pt x="10851" y="21701"/>
                    </a:moveTo>
                    <a:lnTo>
                      <a:pt x="10851" y="5425"/>
                    </a:lnTo>
                    <a:cubicBezTo>
                      <a:pt x="10851" y="2429"/>
                      <a:pt x="8422" y="0"/>
                      <a:pt x="5425" y="0"/>
                    </a:cubicBezTo>
                    <a:cubicBezTo>
                      <a:pt x="2429" y="0"/>
                      <a:pt x="0" y="2429"/>
                      <a:pt x="0" y="5425"/>
                    </a:cubicBezTo>
                    <a:lnTo>
                      <a:pt x="0" y="140825"/>
                    </a:lnTo>
                    <a:lnTo>
                      <a:pt x="10851" y="140825"/>
                    </a:lnTo>
                    <a:lnTo>
                      <a:pt x="10851" y="65104"/>
                    </a:lnTo>
                    <a:lnTo>
                      <a:pt x="21701" y="65104"/>
                    </a:lnTo>
                    <a:lnTo>
                      <a:pt x="21701" y="140825"/>
                    </a:lnTo>
                    <a:lnTo>
                      <a:pt x="32552" y="140825"/>
                    </a:lnTo>
                    <a:lnTo>
                      <a:pt x="32552" y="21701"/>
                    </a:lnTo>
                    <a:lnTo>
                      <a:pt x="32552" y="21701"/>
                    </a:lnTo>
                    <a:lnTo>
                      <a:pt x="32552" y="5425"/>
                    </a:lnTo>
                    <a:cubicBezTo>
                      <a:pt x="32552" y="2429"/>
                      <a:pt x="30123" y="0"/>
                      <a:pt x="27127" y="0"/>
                    </a:cubicBezTo>
                    <a:cubicBezTo>
                      <a:pt x="24130" y="0"/>
                      <a:pt x="21701" y="2429"/>
                      <a:pt x="21701" y="5425"/>
                    </a:cubicBezTo>
                    <a:lnTo>
                      <a:pt x="21701" y="54253"/>
                    </a:lnTo>
                    <a:lnTo>
                      <a:pt x="10851" y="54253"/>
                    </a:lnTo>
                    <a:lnTo>
                      <a:pt x="10851" y="21701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B08EABE-0D19-7FA8-B93D-D2FBB2E6B05C}"/>
                  </a:ext>
                </a:extLst>
              </p:cNvPr>
              <p:cNvSpPr/>
              <p:nvPr/>
            </p:nvSpPr>
            <p:spPr>
              <a:xfrm>
                <a:off x="1692861" y="2078369"/>
                <a:ext cx="85907" cy="86799"/>
              </a:xfrm>
              <a:custGeom>
                <a:avLst/>
                <a:gdLst>
                  <a:gd name="connsiteX0" fmla="*/ 76865 w 85907"/>
                  <a:gd name="connsiteY0" fmla="*/ 16531 h 86799"/>
                  <a:gd name="connsiteX1" fmla="*/ 72449 w 85907"/>
                  <a:gd name="connsiteY1" fmla="*/ 9711 h 86799"/>
                  <a:gd name="connsiteX2" fmla="*/ 56466 w 85907"/>
                  <a:gd name="connsiteY2" fmla="*/ 1915 h 86799"/>
                  <a:gd name="connsiteX3" fmla="*/ 29480 w 85907"/>
                  <a:gd name="connsiteY3" fmla="*/ 1915 h 86799"/>
                  <a:gd name="connsiteX4" fmla="*/ 13470 w 85907"/>
                  <a:gd name="connsiteY4" fmla="*/ 9722 h 86799"/>
                  <a:gd name="connsiteX5" fmla="*/ 9043 w 85907"/>
                  <a:gd name="connsiteY5" fmla="*/ 16547 h 86799"/>
                  <a:gd name="connsiteX6" fmla="*/ 8934 w 85907"/>
                  <a:gd name="connsiteY6" fmla="*/ 17090 h 86799"/>
                  <a:gd name="connsiteX7" fmla="*/ 53 w 85907"/>
                  <a:gd name="connsiteY7" fmla="*/ 80620 h 86799"/>
                  <a:gd name="connsiteX8" fmla="*/ 4670 w 85907"/>
                  <a:gd name="connsiteY8" fmla="*/ 86745 h 86799"/>
                  <a:gd name="connsiteX9" fmla="*/ 5424 w 85907"/>
                  <a:gd name="connsiteY9" fmla="*/ 86800 h 86799"/>
                  <a:gd name="connsiteX10" fmla="*/ 10790 w 85907"/>
                  <a:gd name="connsiteY10" fmla="*/ 82129 h 86799"/>
                  <a:gd name="connsiteX11" fmla="*/ 19628 w 85907"/>
                  <a:gd name="connsiteY11" fmla="*/ 18951 h 86799"/>
                  <a:gd name="connsiteX12" fmla="*/ 19975 w 85907"/>
                  <a:gd name="connsiteY12" fmla="*/ 18408 h 86799"/>
                  <a:gd name="connsiteX13" fmla="*/ 32301 w 85907"/>
                  <a:gd name="connsiteY13" fmla="*/ 12397 h 86799"/>
                  <a:gd name="connsiteX14" fmla="*/ 53634 w 85907"/>
                  <a:gd name="connsiteY14" fmla="*/ 12397 h 86799"/>
                  <a:gd name="connsiteX15" fmla="*/ 65927 w 85907"/>
                  <a:gd name="connsiteY15" fmla="*/ 18397 h 86799"/>
                  <a:gd name="connsiteX16" fmla="*/ 66275 w 85907"/>
                  <a:gd name="connsiteY16" fmla="*/ 18940 h 86799"/>
                  <a:gd name="connsiteX17" fmla="*/ 75112 w 85907"/>
                  <a:gd name="connsiteY17" fmla="*/ 82112 h 86799"/>
                  <a:gd name="connsiteX18" fmla="*/ 80473 w 85907"/>
                  <a:gd name="connsiteY18" fmla="*/ 86783 h 86799"/>
                  <a:gd name="connsiteX19" fmla="*/ 81238 w 85907"/>
                  <a:gd name="connsiteY19" fmla="*/ 86729 h 86799"/>
                  <a:gd name="connsiteX20" fmla="*/ 85854 w 85907"/>
                  <a:gd name="connsiteY20" fmla="*/ 80604 h 86799"/>
                  <a:gd name="connsiteX21" fmla="*/ 76979 w 85907"/>
                  <a:gd name="connsiteY21" fmla="*/ 17095 h 86799"/>
                  <a:gd name="connsiteX22" fmla="*/ 76865 w 85907"/>
                  <a:gd name="connsiteY22" fmla="*/ 16531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5907" h="86799">
                    <a:moveTo>
                      <a:pt x="76865" y="16531"/>
                    </a:moveTo>
                    <a:cubicBezTo>
                      <a:pt x="76238" y="13810"/>
                      <a:pt x="74675" y="11397"/>
                      <a:pt x="72449" y="9711"/>
                    </a:cubicBezTo>
                    <a:cubicBezTo>
                      <a:pt x="67663" y="6123"/>
                      <a:pt x="62239" y="3477"/>
                      <a:pt x="56466" y="1915"/>
                    </a:cubicBezTo>
                    <a:cubicBezTo>
                      <a:pt x="47652" y="-638"/>
                      <a:pt x="38294" y="-638"/>
                      <a:pt x="29480" y="1915"/>
                    </a:cubicBezTo>
                    <a:cubicBezTo>
                      <a:pt x="23696" y="3476"/>
                      <a:pt x="18262" y="6126"/>
                      <a:pt x="13470" y="9722"/>
                    </a:cubicBezTo>
                    <a:cubicBezTo>
                      <a:pt x="11238" y="11406"/>
                      <a:pt x="9671" y="13823"/>
                      <a:pt x="9043" y="16547"/>
                    </a:cubicBezTo>
                    <a:cubicBezTo>
                      <a:pt x="9000" y="16732"/>
                      <a:pt x="8962" y="16922"/>
                      <a:pt x="8934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0" y="86782"/>
                      <a:pt x="5172" y="86800"/>
                      <a:pt x="5424" y="86800"/>
                    </a:cubicBezTo>
                    <a:cubicBezTo>
                      <a:pt x="8127" y="86796"/>
                      <a:pt x="10414" y="84805"/>
                      <a:pt x="10790" y="82129"/>
                    </a:cubicBezTo>
                    <a:lnTo>
                      <a:pt x="19628" y="18951"/>
                    </a:lnTo>
                    <a:cubicBezTo>
                      <a:pt x="19678" y="18735"/>
                      <a:pt x="19800" y="18544"/>
                      <a:pt x="19975" y="18408"/>
                    </a:cubicBezTo>
                    <a:cubicBezTo>
                      <a:pt x="23664" y="15639"/>
                      <a:pt x="27848" y="13599"/>
                      <a:pt x="32301" y="12397"/>
                    </a:cubicBezTo>
                    <a:cubicBezTo>
                      <a:pt x="39264" y="10342"/>
                      <a:pt x="46671" y="10342"/>
                      <a:pt x="53634" y="12397"/>
                    </a:cubicBezTo>
                    <a:cubicBezTo>
                      <a:pt x="58075" y="13598"/>
                      <a:pt x="62248" y="15634"/>
                      <a:pt x="65927" y="18397"/>
                    </a:cubicBezTo>
                    <a:cubicBezTo>
                      <a:pt x="66102" y="18533"/>
                      <a:pt x="66225" y="18725"/>
                      <a:pt x="66275" y="18940"/>
                    </a:cubicBezTo>
                    <a:lnTo>
                      <a:pt x="75112" y="82112"/>
                    </a:lnTo>
                    <a:cubicBezTo>
                      <a:pt x="75488" y="84786"/>
                      <a:pt x="77772" y="86777"/>
                      <a:pt x="80473" y="86783"/>
                    </a:cubicBezTo>
                    <a:cubicBezTo>
                      <a:pt x="80729" y="86784"/>
                      <a:pt x="80984" y="86766"/>
                      <a:pt x="81238" y="86729"/>
                    </a:cubicBezTo>
                    <a:cubicBezTo>
                      <a:pt x="84204" y="86312"/>
                      <a:pt x="86270" y="83570"/>
                      <a:pt x="85854" y="80604"/>
                    </a:cubicBezTo>
                    <a:lnTo>
                      <a:pt x="76979" y="17095"/>
                    </a:lnTo>
                    <a:cubicBezTo>
                      <a:pt x="76952" y="16905"/>
                      <a:pt x="76914" y="16717"/>
                      <a:pt x="76865" y="1653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C680858-E337-EA69-B1F6-9482BB57BCE8}"/>
                  </a:ext>
                </a:extLst>
              </p:cNvPr>
              <p:cNvSpPr/>
              <p:nvPr/>
            </p:nvSpPr>
            <p:spPr>
              <a:xfrm>
                <a:off x="1714083" y="2029536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3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3" y="33686"/>
                      <a:pt x="43403" y="21701"/>
                    </a:cubicBezTo>
                    <a:cubicBezTo>
                      <a:pt x="43403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9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9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7CABD534-FB85-D460-A981-26EA8F7A06AE}"/>
                  </a:ext>
                </a:extLst>
              </p:cNvPr>
              <p:cNvSpPr/>
              <p:nvPr/>
            </p:nvSpPr>
            <p:spPr>
              <a:xfrm>
                <a:off x="1595693" y="2078369"/>
                <a:ext cx="85918" cy="86799"/>
              </a:xfrm>
              <a:custGeom>
                <a:avLst/>
                <a:gdLst>
                  <a:gd name="connsiteX0" fmla="*/ 76859 w 85918"/>
                  <a:gd name="connsiteY0" fmla="*/ 16536 h 86799"/>
                  <a:gd name="connsiteX1" fmla="*/ 72432 w 85918"/>
                  <a:gd name="connsiteY1" fmla="*/ 9711 h 86799"/>
                  <a:gd name="connsiteX2" fmla="*/ 56476 w 85918"/>
                  <a:gd name="connsiteY2" fmla="*/ 1915 h 86799"/>
                  <a:gd name="connsiteX3" fmla="*/ 29485 w 85918"/>
                  <a:gd name="connsiteY3" fmla="*/ 1915 h 86799"/>
                  <a:gd name="connsiteX4" fmla="*/ 13481 w 85918"/>
                  <a:gd name="connsiteY4" fmla="*/ 9722 h 86799"/>
                  <a:gd name="connsiteX5" fmla="*/ 9054 w 85918"/>
                  <a:gd name="connsiteY5" fmla="*/ 16547 h 86799"/>
                  <a:gd name="connsiteX6" fmla="*/ 8945 w 85918"/>
                  <a:gd name="connsiteY6" fmla="*/ 17090 h 86799"/>
                  <a:gd name="connsiteX7" fmla="*/ 53 w 85918"/>
                  <a:gd name="connsiteY7" fmla="*/ 80620 h 86799"/>
                  <a:gd name="connsiteX8" fmla="*/ 4670 w 85918"/>
                  <a:gd name="connsiteY8" fmla="*/ 86745 h 86799"/>
                  <a:gd name="connsiteX9" fmla="*/ 5430 w 85918"/>
                  <a:gd name="connsiteY9" fmla="*/ 86800 h 86799"/>
                  <a:gd name="connsiteX10" fmla="*/ 10795 w 85918"/>
                  <a:gd name="connsiteY10" fmla="*/ 82129 h 86799"/>
                  <a:gd name="connsiteX11" fmla="*/ 19633 w 85918"/>
                  <a:gd name="connsiteY11" fmla="*/ 18951 h 86799"/>
                  <a:gd name="connsiteX12" fmla="*/ 19980 w 85918"/>
                  <a:gd name="connsiteY12" fmla="*/ 18408 h 86799"/>
                  <a:gd name="connsiteX13" fmla="*/ 32301 w 85918"/>
                  <a:gd name="connsiteY13" fmla="*/ 12397 h 86799"/>
                  <a:gd name="connsiteX14" fmla="*/ 53639 w 85918"/>
                  <a:gd name="connsiteY14" fmla="*/ 12397 h 86799"/>
                  <a:gd name="connsiteX15" fmla="*/ 65933 w 85918"/>
                  <a:gd name="connsiteY15" fmla="*/ 18397 h 86799"/>
                  <a:gd name="connsiteX16" fmla="*/ 66280 w 85918"/>
                  <a:gd name="connsiteY16" fmla="*/ 18940 h 86799"/>
                  <a:gd name="connsiteX17" fmla="*/ 75118 w 85918"/>
                  <a:gd name="connsiteY17" fmla="*/ 82118 h 86799"/>
                  <a:gd name="connsiteX18" fmla="*/ 80483 w 85918"/>
                  <a:gd name="connsiteY18" fmla="*/ 86789 h 86799"/>
                  <a:gd name="connsiteX19" fmla="*/ 81243 w 85918"/>
                  <a:gd name="connsiteY19" fmla="*/ 86735 h 86799"/>
                  <a:gd name="connsiteX20" fmla="*/ 85865 w 85918"/>
                  <a:gd name="connsiteY20" fmla="*/ 80611 h 86799"/>
                  <a:gd name="connsiteX21" fmla="*/ 85865 w 85918"/>
                  <a:gd name="connsiteY21" fmla="*/ 80609 h 86799"/>
                  <a:gd name="connsiteX22" fmla="*/ 76968 w 85918"/>
                  <a:gd name="connsiteY22" fmla="*/ 17095 h 86799"/>
                  <a:gd name="connsiteX23" fmla="*/ 76859 w 85918"/>
                  <a:gd name="connsiteY23" fmla="*/ 16536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918" h="86799">
                    <a:moveTo>
                      <a:pt x="76859" y="16536"/>
                    </a:moveTo>
                    <a:cubicBezTo>
                      <a:pt x="76232" y="13812"/>
                      <a:pt x="74664" y="11395"/>
                      <a:pt x="72432" y="9711"/>
                    </a:cubicBezTo>
                    <a:cubicBezTo>
                      <a:pt x="67657" y="6123"/>
                      <a:pt x="62242" y="3477"/>
                      <a:pt x="56476" y="1915"/>
                    </a:cubicBezTo>
                    <a:cubicBezTo>
                      <a:pt x="47661" y="-638"/>
                      <a:pt x="38301" y="-638"/>
                      <a:pt x="29485" y="1915"/>
                    </a:cubicBezTo>
                    <a:cubicBezTo>
                      <a:pt x="23704" y="3478"/>
                      <a:pt x="18272" y="6128"/>
                      <a:pt x="13481" y="9722"/>
                    </a:cubicBezTo>
                    <a:cubicBezTo>
                      <a:pt x="11249" y="11406"/>
                      <a:pt x="9681" y="13823"/>
                      <a:pt x="9054" y="16547"/>
                    </a:cubicBezTo>
                    <a:cubicBezTo>
                      <a:pt x="9010" y="16732"/>
                      <a:pt x="8972" y="16922"/>
                      <a:pt x="8945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2" y="86782"/>
                      <a:pt x="5176" y="86800"/>
                      <a:pt x="5430" y="86800"/>
                    </a:cubicBezTo>
                    <a:cubicBezTo>
                      <a:pt x="8132" y="86796"/>
                      <a:pt x="10420" y="84805"/>
                      <a:pt x="10795" y="82129"/>
                    </a:cubicBezTo>
                    <a:lnTo>
                      <a:pt x="19633" y="18951"/>
                    </a:lnTo>
                    <a:cubicBezTo>
                      <a:pt x="19681" y="18734"/>
                      <a:pt x="19804" y="18542"/>
                      <a:pt x="19980" y="18408"/>
                    </a:cubicBezTo>
                    <a:cubicBezTo>
                      <a:pt x="23669" y="15641"/>
                      <a:pt x="27850" y="13601"/>
                      <a:pt x="32301" y="12397"/>
                    </a:cubicBezTo>
                    <a:cubicBezTo>
                      <a:pt x="39266" y="10342"/>
                      <a:pt x="46674" y="10342"/>
                      <a:pt x="53639" y="12397"/>
                    </a:cubicBezTo>
                    <a:cubicBezTo>
                      <a:pt x="58081" y="13598"/>
                      <a:pt x="62253" y="15634"/>
                      <a:pt x="65933" y="18397"/>
                    </a:cubicBezTo>
                    <a:cubicBezTo>
                      <a:pt x="66109" y="18531"/>
                      <a:pt x="66232" y="18723"/>
                      <a:pt x="66280" y="18940"/>
                    </a:cubicBezTo>
                    <a:lnTo>
                      <a:pt x="75118" y="82118"/>
                    </a:lnTo>
                    <a:cubicBezTo>
                      <a:pt x="75493" y="84794"/>
                      <a:pt x="77781" y="86786"/>
                      <a:pt x="80483" y="86789"/>
                    </a:cubicBezTo>
                    <a:cubicBezTo>
                      <a:pt x="80737" y="86789"/>
                      <a:pt x="80991" y="86772"/>
                      <a:pt x="81243" y="86735"/>
                    </a:cubicBezTo>
                    <a:cubicBezTo>
                      <a:pt x="84211" y="86320"/>
                      <a:pt x="86280" y="83578"/>
                      <a:pt x="85865" y="80611"/>
                    </a:cubicBezTo>
                    <a:cubicBezTo>
                      <a:pt x="85865" y="80611"/>
                      <a:pt x="85865" y="80610"/>
                      <a:pt x="85865" y="80609"/>
                    </a:cubicBezTo>
                    <a:lnTo>
                      <a:pt x="76968" y="17095"/>
                    </a:lnTo>
                    <a:cubicBezTo>
                      <a:pt x="76942" y="16907"/>
                      <a:pt x="76906" y="16720"/>
                      <a:pt x="76859" y="16536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45792375-6CD1-B808-4545-ADE9224C3AC6}"/>
                  </a:ext>
                </a:extLst>
              </p:cNvPr>
              <p:cNvSpPr/>
              <p:nvPr/>
            </p:nvSpPr>
            <p:spPr>
              <a:xfrm>
                <a:off x="1616905" y="2029536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3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3" y="33686"/>
                      <a:pt x="43403" y="21701"/>
                    </a:cubicBezTo>
                    <a:cubicBezTo>
                      <a:pt x="43403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9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9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865A255-E964-35D4-ABF9-4B71540089DF}"/>
                  </a:ext>
                </a:extLst>
              </p:cNvPr>
              <p:cNvSpPr/>
              <p:nvPr/>
            </p:nvSpPr>
            <p:spPr>
              <a:xfrm>
                <a:off x="1719509" y="2105491"/>
                <a:ext cx="32551" cy="140824"/>
              </a:xfrm>
              <a:custGeom>
                <a:avLst/>
                <a:gdLst>
                  <a:gd name="connsiteX0" fmla="*/ 10851 w 32551"/>
                  <a:gd name="connsiteY0" fmla="*/ 21701 h 140824"/>
                  <a:gd name="connsiteX1" fmla="*/ 10851 w 32551"/>
                  <a:gd name="connsiteY1" fmla="*/ 5425 h 140824"/>
                  <a:gd name="connsiteX2" fmla="*/ 5425 w 32551"/>
                  <a:gd name="connsiteY2" fmla="*/ 0 h 140824"/>
                  <a:gd name="connsiteX3" fmla="*/ 0 w 32551"/>
                  <a:gd name="connsiteY3" fmla="*/ 5425 h 140824"/>
                  <a:gd name="connsiteX4" fmla="*/ 0 w 32551"/>
                  <a:gd name="connsiteY4" fmla="*/ 140825 h 140824"/>
                  <a:gd name="connsiteX5" fmla="*/ 10851 w 32551"/>
                  <a:gd name="connsiteY5" fmla="*/ 140825 h 140824"/>
                  <a:gd name="connsiteX6" fmla="*/ 10851 w 32551"/>
                  <a:gd name="connsiteY6" fmla="*/ 65104 h 140824"/>
                  <a:gd name="connsiteX7" fmla="*/ 21701 w 32551"/>
                  <a:gd name="connsiteY7" fmla="*/ 65104 h 140824"/>
                  <a:gd name="connsiteX8" fmla="*/ 21701 w 32551"/>
                  <a:gd name="connsiteY8" fmla="*/ 140825 h 140824"/>
                  <a:gd name="connsiteX9" fmla="*/ 32552 w 32551"/>
                  <a:gd name="connsiteY9" fmla="*/ 140825 h 140824"/>
                  <a:gd name="connsiteX10" fmla="*/ 32552 w 32551"/>
                  <a:gd name="connsiteY10" fmla="*/ 21701 h 140824"/>
                  <a:gd name="connsiteX11" fmla="*/ 32552 w 32551"/>
                  <a:gd name="connsiteY11" fmla="*/ 21701 h 140824"/>
                  <a:gd name="connsiteX12" fmla="*/ 32552 w 32551"/>
                  <a:gd name="connsiteY12" fmla="*/ 5425 h 140824"/>
                  <a:gd name="connsiteX13" fmla="*/ 27127 w 32551"/>
                  <a:gd name="connsiteY13" fmla="*/ 0 h 140824"/>
                  <a:gd name="connsiteX14" fmla="*/ 21701 w 32551"/>
                  <a:gd name="connsiteY14" fmla="*/ 5425 h 140824"/>
                  <a:gd name="connsiteX15" fmla="*/ 21701 w 32551"/>
                  <a:gd name="connsiteY15" fmla="*/ 54253 h 140824"/>
                  <a:gd name="connsiteX16" fmla="*/ 10851 w 32551"/>
                  <a:gd name="connsiteY16" fmla="*/ 54253 h 140824"/>
                  <a:gd name="connsiteX17" fmla="*/ 10851 w 32551"/>
                  <a:gd name="connsiteY17" fmla="*/ 21701 h 1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551" h="140824">
                    <a:moveTo>
                      <a:pt x="10851" y="21701"/>
                    </a:moveTo>
                    <a:lnTo>
                      <a:pt x="10851" y="5425"/>
                    </a:lnTo>
                    <a:cubicBezTo>
                      <a:pt x="10851" y="2429"/>
                      <a:pt x="8422" y="0"/>
                      <a:pt x="5425" y="0"/>
                    </a:cubicBezTo>
                    <a:cubicBezTo>
                      <a:pt x="2429" y="0"/>
                      <a:pt x="0" y="2429"/>
                      <a:pt x="0" y="5425"/>
                    </a:cubicBezTo>
                    <a:lnTo>
                      <a:pt x="0" y="140825"/>
                    </a:lnTo>
                    <a:lnTo>
                      <a:pt x="10851" y="140825"/>
                    </a:lnTo>
                    <a:lnTo>
                      <a:pt x="10851" y="65104"/>
                    </a:lnTo>
                    <a:lnTo>
                      <a:pt x="21701" y="65104"/>
                    </a:lnTo>
                    <a:lnTo>
                      <a:pt x="21701" y="140825"/>
                    </a:lnTo>
                    <a:lnTo>
                      <a:pt x="32552" y="140825"/>
                    </a:lnTo>
                    <a:lnTo>
                      <a:pt x="32552" y="21701"/>
                    </a:lnTo>
                    <a:lnTo>
                      <a:pt x="32552" y="21701"/>
                    </a:lnTo>
                    <a:lnTo>
                      <a:pt x="32552" y="5425"/>
                    </a:lnTo>
                    <a:cubicBezTo>
                      <a:pt x="32552" y="2429"/>
                      <a:pt x="30123" y="0"/>
                      <a:pt x="27127" y="0"/>
                    </a:cubicBezTo>
                    <a:cubicBezTo>
                      <a:pt x="24130" y="0"/>
                      <a:pt x="21701" y="2429"/>
                      <a:pt x="21701" y="5425"/>
                    </a:cubicBezTo>
                    <a:lnTo>
                      <a:pt x="21701" y="54253"/>
                    </a:lnTo>
                    <a:lnTo>
                      <a:pt x="10851" y="54253"/>
                    </a:lnTo>
                    <a:lnTo>
                      <a:pt x="10851" y="21701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8011AD53-1C3A-AC7F-6637-A90AAB2EE656}"/>
                  </a:ext>
                </a:extLst>
              </p:cNvPr>
              <p:cNvSpPr/>
              <p:nvPr/>
            </p:nvSpPr>
            <p:spPr>
              <a:xfrm>
                <a:off x="1601015" y="2105491"/>
                <a:ext cx="75189" cy="141058"/>
              </a:xfrm>
              <a:custGeom>
                <a:avLst/>
                <a:gdLst>
                  <a:gd name="connsiteX0" fmla="*/ 7454 w 75189"/>
                  <a:gd name="connsiteY0" fmla="*/ 86805 h 141058"/>
                  <a:gd name="connsiteX1" fmla="*/ 21316 w 75189"/>
                  <a:gd name="connsiteY1" fmla="*/ 86805 h 141058"/>
                  <a:gd name="connsiteX2" fmla="*/ 21316 w 75189"/>
                  <a:gd name="connsiteY2" fmla="*/ 141058 h 141058"/>
                  <a:gd name="connsiteX3" fmla="*/ 32167 w 75189"/>
                  <a:gd name="connsiteY3" fmla="*/ 141058 h 141058"/>
                  <a:gd name="connsiteX4" fmla="*/ 32167 w 75189"/>
                  <a:gd name="connsiteY4" fmla="*/ 86805 h 141058"/>
                  <a:gd name="connsiteX5" fmla="*/ 43017 w 75189"/>
                  <a:gd name="connsiteY5" fmla="*/ 86805 h 141058"/>
                  <a:gd name="connsiteX6" fmla="*/ 43017 w 75189"/>
                  <a:gd name="connsiteY6" fmla="*/ 141058 h 141058"/>
                  <a:gd name="connsiteX7" fmla="*/ 53868 w 75189"/>
                  <a:gd name="connsiteY7" fmla="*/ 141058 h 141058"/>
                  <a:gd name="connsiteX8" fmla="*/ 53868 w 75189"/>
                  <a:gd name="connsiteY8" fmla="*/ 86805 h 141058"/>
                  <a:gd name="connsiteX9" fmla="*/ 75189 w 75189"/>
                  <a:gd name="connsiteY9" fmla="*/ 86805 h 141058"/>
                  <a:gd name="connsiteX10" fmla="*/ 53868 w 75189"/>
                  <a:gd name="connsiteY10" fmla="*/ 28402 h 141058"/>
                  <a:gd name="connsiteX11" fmla="*/ 53868 w 75189"/>
                  <a:gd name="connsiteY11" fmla="*/ 5425 h 141058"/>
                  <a:gd name="connsiteX12" fmla="*/ 48443 w 75189"/>
                  <a:gd name="connsiteY12" fmla="*/ 0 h 141058"/>
                  <a:gd name="connsiteX13" fmla="*/ 48443 w 75189"/>
                  <a:gd name="connsiteY13" fmla="*/ 0 h 141058"/>
                  <a:gd name="connsiteX14" fmla="*/ 43017 w 75189"/>
                  <a:gd name="connsiteY14" fmla="*/ 5425 h 141058"/>
                  <a:gd name="connsiteX15" fmla="*/ 43017 w 75189"/>
                  <a:gd name="connsiteY15" fmla="*/ 30327 h 141058"/>
                  <a:gd name="connsiteX16" fmla="*/ 59684 w 75189"/>
                  <a:gd name="connsiteY16" fmla="*/ 75954 h 141058"/>
                  <a:gd name="connsiteX17" fmla="*/ 15511 w 75189"/>
                  <a:gd name="connsiteY17" fmla="*/ 75954 h 141058"/>
                  <a:gd name="connsiteX18" fmla="*/ 32167 w 75189"/>
                  <a:gd name="connsiteY18" fmla="*/ 30322 h 141058"/>
                  <a:gd name="connsiteX19" fmla="*/ 32167 w 75189"/>
                  <a:gd name="connsiteY19" fmla="*/ 29367 h 141058"/>
                  <a:gd name="connsiteX20" fmla="*/ 32167 w 75189"/>
                  <a:gd name="connsiteY20" fmla="*/ 29367 h 141058"/>
                  <a:gd name="connsiteX21" fmla="*/ 32167 w 75189"/>
                  <a:gd name="connsiteY21" fmla="*/ 5425 h 141058"/>
                  <a:gd name="connsiteX22" fmla="*/ 26741 w 75189"/>
                  <a:gd name="connsiteY22" fmla="*/ 0 h 141058"/>
                  <a:gd name="connsiteX23" fmla="*/ 26741 w 75189"/>
                  <a:gd name="connsiteY23" fmla="*/ 0 h 141058"/>
                  <a:gd name="connsiteX24" fmla="*/ 21316 w 75189"/>
                  <a:gd name="connsiteY24" fmla="*/ 5425 h 141058"/>
                  <a:gd name="connsiteX25" fmla="*/ 21316 w 75189"/>
                  <a:gd name="connsiteY25" fmla="*/ 28412 h 141058"/>
                  <a:gd name="connsiteX26" fmla="*/ 0 w 75189"/>
                  <a:gd name="connsiteY26" fmla="*/ 86805 h 14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5189" h="141058">
                    <a:moveTo>
                      <a:pt x="7454" y="86805"/>
                    </a:moveTo>
                    <a:lnTo>
                      <a:pt x="21316" y="86805"/>
                    </a:lnTo>
                    <a:lnTo>
                      <a:pt x="21316" y="141058"/>
                    </a:lnTo>
                    <a:lnTo>
                      <a:pt x="32167" y="141058"/>
                    </a:lnTo>
                    <a:lnTo>
                      <a:pt x="32167" y="86805"/>
                    </a:lnTo>
                    <a:lnTo>
                      <a:pt x="43017" y="86805"/>
                    </a:lnTo>
                    <a:lnTo>
                      <a:pt x="43017" y="141058"/>
                    </a:lnTo>
                    <a:lnTo>
                      <a:pt x="53868" y="141058"/>
                    </a:lnTo>
                    <a:lnTo>
                      <a:pt x="53868" y="86805"/>
                    </a:lnTo>
                    <a:lnTo>
                      <a:pt x="75189" y="86805"/>
                    </a:lnTo>
                    <a:lnTo>
                      <a:pt x="53868" y="28402"/>
                    </a:lnTo>
                    <a:lnTo>
                      <a:pt x="53868" y="5425"/>
                    </a:lnTo>
                    <a:cubicBezTo>
                      <a:pt x="53868" y="2429"/>
                      <a:pt x="51439" y="0"/>
                      <a:pt x="48443" y="0"/>
                    </a:cubicBezTo>
                    <a:lnTo>
                      <a:pt x="48443" y="0"/>
                    </a:lnTo>
                    <a:cubicBezTo>
                      <a:pt x="45446" y="0"/>
                      <a:pt x="43017" y="2429"/>
                      <a:pt x="43017" y="5425"/>
                    </a:cubicBezTo>
                    <a:lnTo>
                      <a:pt x="43017" y="30327"/>
                    </a:lnTo>
                    <a:lnTo>
                      <a:pt x="59684" y="75954"/>
                    </a:lnTo>
                    <a:lnTo>
                      <a:pt x="15511" y="75954"/>
                    </a:lnTo>
                    <a:lnTo>
                      <a:pt x="32167" y="30322"/>
                    </a:lnTo>
                    <a:lnTo>
                      <a:pt x="32167" y="29367"/>
                    </a:lnTo>
                    <a:lnTo>
                      <a:pt x="32167" y="29367"/>
                    </a:lnTo>
                    <a:lnTo>
                      <a:pt x="32167" y="5425"/>
                    </a:lnTo>
                    <a:cubicBezTo>
                      <a:pt x="32167" y="2429"/>
                      <a:pt x="29738" y="0"/>
                      <a:pt x="26741" y="0"/>
                    </a:cubicBezTo>
                    <a:lnTo>
                      <a:pt x="26741" y="0"/>
                    </a:lnTo>
                    <a:cubicBezTo>
                      <a:pt x="23745" y="0"/>
                      <a:pt x="21316" y="2429"/>
                      <a:pt x="21316" y="5425"/>
                    </a:cubicBezTo>
                    <a:lnTo>
                      <a:pt x="21316" y="28412"/>
                    </a:lnTo>
                    <a:lnTo>
                      <a:pt x="0" y="86805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A680AE7-06B8-DAA8-3B82-D1D441386FC7}"/>
                  </a:ext>
                </a:extLst>
              </p:cNvPr>
              <p:cNvSpPr/>
              <p:nvPr/>
            </p:nvSpPr>
            <p:spPr>
              <a:xfrm>
                <a:off x="1791005" y="2317083"/>
                <a:ext cx="85918" cy="86799"/>
              </a:xfrm>
              <a:custGeom>
                <a:avLst/>
                <a:gdLst>
                  <a:gd name="connsiteX0" fmla="*/ 76859 w 85918"/>
                  <a:gd name="connsiteY0" fmla="*/ 16536 h 86799"/>
                  <a:gd name="connsiteX1" fmla="*/ 72432 w 85918"/>
                  <a:gd name="connsiteY1" fmla="*/ 9711 h 86799"/>
                  <a:gd name="connsiteX2" fmla="*/ 56476 w 85918"/>
                  <a:gd name="connsiteY2" fmla="*/ 1915 h 86799"/>
                  <a:gd name="connsiteX3" fmla="*/ 29485 w 85918"/>
                  <a:gd name="connsiteY3" fmla="*/ 1915 h 86799"/>
                  <a:gd name="connsiteX4" fmla="*/ 13481 w 85918"/>
                  <a:gd name="connsiteY4" fmla="*/ 9722 h 86799"/>
                  <a:gd name="connsiteX5" fmla="*/ 9054 w 85918"/>
                  <a:gd name="connsiteY5" fmla="*/ 16547 h 86799"/>
                  <a:gd name="connsiteX6" fmla="*/ 8945 w 85918"/>
                  <a:gd name="connsiteY6" fmla="*/ 17090 h 86799"/>
                  <a:gd name="connsiteX7" fmla="*/ 53 w 85918"/>
                  <a:gd name="connsiteY7" fmla="*/ 80620 h 86799"/>
                  <a:gd name="connsiteX8" fmla="*/ 4670 w 85918"/>
                  <a:gd name="connsiteY8" fmla="*/ 86745 h 86799"/>
                  <a:gd name="connsiteX9" fmla="*/ 5430 w 85918"/>
                  <a:gd name="connsiteY9" fmla="*/ 86800 h 86799"/>
                  <a:gd name="connsiteX10" fmla="*/ 10795 w 85918"/>
                  <a:gd name="connsiteY10" fmla="*/ 82129 h 86799"/>
                  <a:gd name="connsiteX11" fmla="*/ 19633 w 85918"/>
                  <a:gd name="connsiteY11" fmla="*/ 18951 h 86799"/>
                  <a:gd name="connsiteX12" fmla="*/ 19980 w 85918"/>
                  <a:gd name="connsiteY12" fmla="*/ 18408 h 86799"/>
                  <a:gd name="connsiteX13" fmla="*/ 32301 w 85918"/>
                  <a:gd name="connsiteY13" fmla="*/ 12397 h 86799"/>
                  <a:gd name="connsiteX14" fmla="*/ 53639 w 85918"/>
                  <a:gd name="connsiteY14" fmla="*/ 12397 h 86799"/>
                  <a:gd name="connsiteX15" fmla="*/ 65933 w 85918"/>
                  <a:gd name="connsiteY15" fmla="*/ 18397 h 86799"/>
                  <a:gd name="connsiteX16" fmla="*/ 66280 w 85918"/>
                  <a:gd name="connsiteY16" fmla="*/ 18940 h 86799"/>
                  <a:gd name="connsiteX17" fmla="*/ 75118 w 85918"/>
                  <a:gd name="connsiteY17" fmla="*/ 82118 h 86799"/>
                  <a:gd name="connsiteX18" fmla="*/ 80483 w 85918"/>
                  <a:gd name="connsiteY18" fmla="*/ 86789 h 86799"/>
                  <a:gd name="connsiteX19" fmla="*/ 81243 w 85918"/>
                  <a:gd name="connsiteY19" fmla="*/ 86735 h 86799"/>
                  <a:gd name="connsiteX20" fmla="*/ 85865 w 85918"/>
                  <a:gd name="connsiteY20" fmla="*/ 80611 h 86799"/>
                  <a:gd name="connsiteX21" fmla="*/ 85865 w 85918"/>
                  <a:gd name="connsiteY21" fmla="*/ 80609 h 86799"/>
                  <a:gd name="connsiteX22" fmla="*/ 76968 w 85918"/>
                  <a:gd name="connsiteY22" fmla="*/ 17095 h 86799"/>
                  <a:gd name="connsiteX23" fmla="*/ 76859 w 85918"/>
                  <a:gd name="connsiteY23" fmla="*/ 16536 h 8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918" h="86799">
                    <a:moveTo>
                      <a:pt x="76859" y="16536"/>
                    </a:moveTo>
                    <a:cubicBezTo>
                      <a:pt x="76232" y="13812"/>
                      <a:pt x="74664" y="11395"/>
                      <a:pt x="72432" y="9711"/>
                    </a:cubicBezTo>
                    <a:cubicBezTo>
                      <a:pt x="67657" y="6123"/>
                      <a:pt x="62242" y="3477"/>
                      <a:pt x="56476" y="1915"/>
                    </a:cubicBezTo>
                    <a:cubicBezTo>
                      <a:pt x="47661" y="-638"/>
                      <a:pt x="38301" y="-638"/>
                      <a:pt x="29485" y="1915"/>
                    </a:cubicBezTo>
                    <a:cubicBezTo>
                      <a:pt x="23704" y="3479"/>
                      <a:pt x="18272" y="6128"/>
                      <a:pt x="13481" y="9722"/>
                    </a:cubicBezTo>
                    <a:cubicBezTo>
                      <a:pt x="11249" y="11406"/>
                      <a:pt x="9681" y="13823"/>
                      <a:pt x="9054" y="16547"/>
                    </a:cubicBezTo>
                    <a:cubicBezTo>
                      <a:pt x="9010" y="16732"/>
                      <a:pt x="8972" y="16922"/>
                      <a:pt x="8945" y="17090"/>
                    </a:cubicBezTo>
                    <a:lnTo>
                      <a:pt x="53" y="80620"/>
                    </a:lnTo>
                    <a:cubicBezTo>
                      <a:pt x="-362" y="83586"/>
                      <a:pt x="1704" y="86328"/>
                      <a:pt x="4670" y="86745"/>
                    </a:cubicBezTo>
                    <a:cubicBezTo>
                      <a:pt x="4922" y="86782"/>
                      <a:pt x="5176" y="86800"/>
                      <a:pt x="5430" y="86800"/>
                    </a:cubicBezTo>
                    <a:cubicBezTo>
                      <a:pt x="8132" y="86796"/>
                      <a:pt x="10420" y="84805"/>
                      <a:pt x="10795" y="82129"/>
                    </a:cubicBezTo>
                    <a:lnTo>
                      <a:pt x="19633" y="18951"/>
                    </a:lnTo>
                    <a:cubicBezTo>
                      <a:pt x="19681" y="18734"/>
                      <a:pt x="19804" y="18542"/>
                      <a:pt x="19980" y="18408"/>
                    </a:cubicBezTo>
                    <a:cubicBezTo>
                      <a:pt x="23669" y="15641"/>
                      <a:pt x="27850" y="13601"/>
                      <a:pt x="32301" y="12397"/>
                    </a:cubicBezTo>
                    <a:cubicBezTo>
                      <a:pt x="39266" y="10342"/>
                      <a:pt x="46675" y="10342"/>
                      <a:pt x="53639" y="12397"/>
                    </a:cubicBezTo>
                    <a:cubicBezTo>
                      <a:pt x="58081" y="13598"/>
                      <a:pt x="62253" y="15634"/>
                      <a:pt x="65933" y="18397"/>
                    </a:cubicBezTo>
                    <a:cubicBezTo>
                      <a:pt x="66109" y="18531"/>
                      <a:pt x="66232" y="18723"/>
                      <a:pt x="66280" y="18940"/>
                    </a:cubicBezTo>
                    <a:lnTo>
                      <a:pt x="75118" y="82118"/>
                    </a:lnTo>
                    <a:cubicBezTo>
                      <a:pt x="75493" y="84794"/>
                      <a:pt x="77781" y="86786"/>
                      <a:pt x="80483" y="86789"/>
                    </a:cubicBezTo>
                    <a:cubicBezTo>
                      <a:pt x="80737" y="86789"/>
                      <a:pt x="80991" y="86771"/>
                      <a:pt x="81243" y="86735"/>
                    </a:cubicBezTo>
                    <a:cubicBezTo>
                      <a:pt x="84211" y="86320"/>
                      <a:pt x="86280" y="83578"/>
                      <a:pt x="85865" y="80611"/>
                    </a:cubicBezTo>
                    <a:cubicBezTo>
                      <a:pt x="85865" y="80611"/>
                      <a:pt x="85865" y="80610"/>
                      <a:pt x="85865" y="80609"/>
                    </a:cubicBezTo>
                    <a:lnTo>
                      <a:pt x="76968" y="17095"/>
                    </a:lnTo>
                    <a:cubicBezTo>
                      <a:pt x="76942" y="16907"/>
                      <a:pt x="76906" y="16720"/>
                      <a:pt x="76859" y="16536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B7CC2BA8-E3CA-5A5C-BAF6-4FFFAE5EDEFD}"/>
                  </a:ext>
                </a:extLst>
              </p:cNvPr>
              <p:cNvSpPr/>
              <p:nvPr/>
            </p:nvSpPr>
            <p:spPr>
              <a:xfrm>
                <a:off x="1812217" y="2268250"/>
                <a:ext cx="43402" cy="43402"/>
              </a:xfrm>
              <a:custGeom>
                <a:avLst/>
                <a:gdLst>
                  <a:gd name="connsiteX0" fmla="*/ 21701 w 43402"/>
                  <a:gd name="connsiteY0" fmla="*/ 43403 h 43402"/>
                  <a:gd name="connsiteX1" fmla="*/ 43403 w 43402"/>
                  <a:gd name="connsiteY1" fmla="*/ 21701 h 43402"/>
                  <a:gd name="connsiteX2" fmla="*/ 21701 w 43402"/>
                  <a:gd name="connsiteY2" fmla="*/ 0 h 43402"/>
                  <a:gd name="connsiteX3" fmla="*/ 0 w 43402"/>
                  <a:gd name="connsiteY3" fmla="*/ 21701 h 43402"/>
                  <a:gd name="connsiteX4" fmla="*/ 21701 w 43402"/>
                  <a:gd name="connsiteY4" fmla="*/ 43403 h 43402"/>
                  <a:gd name="connsiteX5" fmla="*/ 21701 w 43402"/>
                  <a:gd name="connsiteY5" fmla="*/ 10851 h 43402"/>
                  <a:gd name="connsiteX6" fmla="*/ 32552 w 43402"/>
                  <a:gd name="connsiteY6" fmla="*/ 21701 h 43402"/>
                  <a:gd name="connsiteX7" fmla="*/ 21701 w 43402"/>
                  <a:gd name="connsiteY7" fmla="*/ 32552 h 43402"/>
                  <a:gd name="connsiteX8" fmla="*/ 10851 w 43402"/>
                  <a:gd name="connsiteY8" fmla="*/ 21701 h 43402"/>
                  <a:gd name="connsiteX9" fmla="*/ 21701 w 43402"/>
                  <a:gd name="connsiteY9" fmla="*/ 10851 h 4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402" h="43402">
                    <a:moveTo>
                      <a:pt x="21701" y="43403"/>
                    </a:moveTo>
                    <a:cubicBezTo>
                      <a:pt x="33686" y="43403"/>
                      <a:pt x="43403" y="33686"/>
                      <a:pt x="43403" y="21701"/>
                    </a:cubicBezTo>
                    <a:cubicBezTo>
                      <a:pt x="43403" y="9716"/>
                      <a:pt x="33686" y="0"/>
                      <a:pt x="21701" y="0"/>
                    </a:cubicBezTo>
                    <a:cubicBezTo>
                      <a:pt x="9716" y="0"/>
                      <a:pt x="0" y="9716"/>
                      <a:pt x="0" y="21701"/>
                    </a:cubicBezTo>
                    <a:cubicBezTo>
                      <a:pt x="0" y="33686"/>
                      <a:pt x="9716" y="43403"/>
                      <a:pt x="21701" y="43403"/>
                    </a:cubicBezTo>
                    <a:close/>
                    <a:moveTo>
                      <a:pt x="21701" y="10851"/>
                    </a:moveTo>
                    <a:cubicBezTo>
                      <a:pt x="27694" y="10851"/>
                      <a:pt x="32552" y="15708"/>
                      <a:pt x="32552" y="21701"/>
                    </a:cubicBezTo>
                    <a:cubicBezTo>
                      <a:pt x="32552" y="27694"/>
                      <a:pt x="27694" y="32552"/>
                      <a:pt x="21701" y="32552"/>
                    </a:cubicBezTo>
                    <a:cubicBezTo>
                      <a:pt x="15708" y="32552"/>
                      <a:pt x="10851" y="27694"/>
                      <a:pt x="10851" y="21701"/>
                    </a:cubicBezTo>
                    <a:cubicBezTo>
                      <a:pt x="10851" y="15708"/>
                      <a:pt x="15708" y="10851"/>
                      <a:pt x="21701" y="10851"/>
                    </a:cubicBez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1CC79258-25D0-4783-1CD7-03A04EC89047}"/>
                  </a:ext>
                </a:extLst>
              </p:cNvPr>
              <p:cNvSpPr/>
              <p:nvPr/>
            </p:nvSpPr>
            <p:spPr>
              <a:xfrm>
                <a:off x="1796326" y="2344205"/>
                <a:ext cx="75189" cy="141058"/>
              </a:xfrm>
              <a:custGeom>
                <a:avLst/>
                <a:gdLst>
                  <a:gd name="connsiteX0" fmla="*/ 53868 w 75189"/>
                  <a:gd name="connsiteY0" fmla="*/ 5425 h 141058"/>
                  <a:gd name="connsiteX1" fmla="*/ 48443 w 75189"/>
                  <a:gd name="connsiteY1" fmla="*/ 0 h 141058"/>
                  <a:gd name="connsiteX2" fmla="*/ 48443 w 75189"/>
                  <a:gd name="connsiteY2" fmla="*/ 0 h 141058"/>
                  <a:gd name="connsiteX3" fmla="*/ 43017 w 75189"/>
                  <a:gd name="connsiteY3" fmla="*/ 5425 h 141058"/>
                  <a:gd name="connsiteX4" fmla="*/ 43017 w 75189"/>
                  <a:gd name="connsiteY4" fmla="*/ 30327 h 141058"/>
                  <a:gd name="connsiteX5" fmla="*/ 59684 w 75189"/>
                  <a:gd name="connsiteY5" fmla="*/ 75954 h 141058"/>
                  <a:gd name="connsiteX6" fmla="*/ 15511 w 75189"/>
                  <a:gd name="connsiteY6" fmla="*/ 75954 h 141058"/>
                  <a:gd name="connsiteX7" fmla="*/ 32167 w 75189"/>
                  <a:gd name="connsiteY7" fmla="*/ 30322 h 141058"/>
                  <a:gd name="connsiteX8" fmla="*/ 32167 w 75189"/>
                  <a:gd name="connsiteY8" fmla="*/ 29367 h 141058"/>
                  <a:gd name="connsiteX9" fmla="*/ 32167 w 75189"/>
                  <a:gd name="connsiteY9" fmla="*/ 29367 h 141058"/>
                  <a:gd name="connsiteX10" fmla="*/ 32167 w 75189"/>
                  <a:gd name="connsiteY10" fmla="*/ 5425 h 141058"/>
                  <a:gd name="connsiteX11" fmla="*/ 26741 w 75189"/>
                  <a:gd name="connsiteY11" fmla="*/ 0 h 141058"/>
                  <a:gd name="connsiteX12" fmla="*/ 26741 w 75189"/>
                  <a:gd name="connsiteY12" fmla="*/ 0 h 141058"/>
                  <a:gd name="connsiteX13" fmla="*/ 21316 w 75189"/>
                  <a:gd name="connsiteY13" fmla="*/ 5425 h 141058"/>
                  <a:gd name="connsiteX14" fmla="*/ 21316 w 75189"/>
                  <a:gd name="connsiteY14" fmla="*/ 28412 h 141058"/>
                  <a:gd name="connsiteX15" fmla="*/ 0 w 75189"/>
                  <a:gd name="connsiteY15" fmla="*/ 86805 h 141058"/>
                  <a:gd name="connsiteX16" fmla="*/ 21316 w 75189"/>
                  <a:gd name="connsiteY16" fmla="*/ 86805 h 141058"/>
                  <a:gd name="connsiteX17" fmla="*/ 21316 w 75189"/>
                  <a:gd name="connsiteY17" fmla="*/ 141058 h 141058"/>
                  <a:gd name="connsiteX18" fmla="*/ 32167 w 75189"/>
                  <a:gd name="connsiteY18" fmla="*/ 141058 h 141058"/>
                  <a:gd name="connsiteX19" fmla="*/ 32167 w 75189"/>
                  <a:gd name="connsiteY19" fmla="*/ 86805 h 141058"/>
                  <a:gd name="connsiteX20" fmla="*/ 43017 w 75189"/>
                  <a:gd name="connsiteY20" fmla="*/ 86805 h 141058"/>
                  <a:gd name="connsiteX21" fmla="*/ 43017 w 75189"/>
                  <a:gd name="connsiteY21" fmla="*/ 141058 h 141058"/>
                  <a:gd name="connsiteX22" fmla="*/ 53868 w 75189"/>
                  <a:gd name="connsiteY22" fmla="*/ 141058 h 141058"/>
                  <a:gd name="connsiteX23" fmla="*/ 53868 w 75189"/>
                  <a:gd name="connsiteY23" fmla="*/ 86805 h 141058"/>
                  <a:gd name="connsiteX24" fmla="*/ 75189 w 75189"/>
                  <a:gd name="connsiteY24" fmla="*/ 86805 h 141058"/>
                  <a:gd name="connsiteX25" fmla="*/ 53868 w 75189"/>
                  <a:gd name="connsiteY25" fmla="*/ 28402 h 14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75189" h="141058">
                    <a:moveTo>
                      <a:pt x="53868" y="5425"/>
                    </a:moveTo>
                    <a:cubicBezTo>
                      <a:pt x="53868" y="2429"/>
                      <a:pt x="51439" y="0"/>
                      <a:pt x="48443" y="0"/>
                    </a:cubicBezTo>
                    <a:lnTo>
                      <a:pt x="48443" y="0"/>
                    </a:lnTo>
                    <a:cubicBezTo>
                      <a:pt x="45446" y="0"/>
                      <a:pt x="43017" y="2429"/>
                      <a:pt x="43017" y="5425"/>
                    </a:cubicBezTo>
                    <a:lnTo>
                      <a:pt x="43017" y="30327"/>
                    </a:lnTo>
                    <a:lnTo>
                      <a:pt x="59684" y="75954"/>
                    </a:lnTo>
                    <a:lnTo>
                      <a:pt x="15511" y="75954"/>
                    </a:lnTo>
                    <a:lnTo>
                      <a:pt x="32167" y="30322"/>
                    </a:lnTo>
                    <a:lnTo>
                      <a:pt x="32167" y="29367"/>
                    </a:lnTo>
                    <a:lnTo>
                      <a:pt x="32167" y="29367"/>
                    </a:lnTo>
                    <a:lnTo>
                      <a:pt x="32167" y="5425"/>
                    </a:lnTo>
                    <a:cubicBezTo>
                      <a:pt x="32167" y="2429"/>
                      <a:pt x="29738" y="0"/>
                      <a:pt x="26741" y="0"/>
                    </a:cubicBezTo>
                    <a:lnTo>
                      <a:pt x="26741" y="0"/>
                    </a:lnTo>
                    <a:cubicBezTo>
                      <a:pt x="23745" y="0"/>
                      <a:pt x="21316" y="2429"/>
                      <a:pt x="21316" y="5425"/>
                    </a:cubicBezTo>
                    <a:lnTo>
                      <a:pt x="21316" y="28412"/>
                    </a:lnTo>
                    <a:lnTo>
                      <a:pt x="0" y="86805"/>
                    </a:lnTo>
                    <a:lnTo>
                      <a:pt x="21316" y="86805"/>
                    </a:lnTo>
                    <a:lnTo>
                      <a:pt x="21316" y="141058"/>
                    </a:lnTo>
                    <a:lnTo>
                      <a:pt x="32167" y="141058"/>
                    </a:lnTo>
                    <a:lnTo>
                      <a:pt x="32167" y="86805"/>
                    </a:lnTo>
                    <a:lnTo>
                      <a:pt x="43017" y="86805"/>
                    </a:lnTo>
                    <a:lnTo>
                      <a:pt x="43017" y="141058"/>
                    </a:lnTo>
                    <a:lnTo>
                      <a:pt x="53868" y="141058"/>
                    </a:lnTo>
                    <a:lnTo>
                      <a:pt x="53868" y="86805"/>
                    </a:lnTo>
                    <a:lnTo>
                      <a:pt x="75189" y="86805"/>
                    </a:lnTo>
                    <a:lnTo>
                      <a:pt x="53868" y="28402"/>
                    </a:lnTo>
                    <a:close/>
                  </a:path>
                </a:pathLst>
              </a:custGeom>
              <a:grpFill/>
              <a:ln w="5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F02D227E-BD0D-F69A-F92C-08E61353BB3F}"/>
              </a:ext>
            </a:extLst>
          </p:cNvPr>
          <p:cNvSpPr txBox="1"/>
          <p:nvPr/>
        </p:nvSpPr>
        <p:spPr>
          <a:xfrm>
            <a:off x="2094642" y="1872802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N≈150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2BCACBD-DFC2-07F4-58E5-8D2F35D08877}"/>
              </a:ext>
            </a:extLst>
          </p:cNvPr>
          <p:cNvGrpSpPr/>
          <p:nvPr/>
        </p:nvGrpSpPr>
        <p:grpSpPr>
          <a:xfrm>
            <a:off x="6405301" y="1415880"/>
            <a:ext cx="415734" cy="415734"/>
            <a:chOff x="7183374" y="2604811"/>
            <a:chExt cx="693018" cy="693018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056A0D4C-AE65-D2AE-1492-9D7B1AC6EFC7}"/>
                </a:ext>
              </a:extLst>
            </p:cNvPr>
            <p:cNvSpPr/>
            <p:nvPr/>
          </p:nvSpPr>
          <p:spPr>
            <a:xfrm>
              <a:off x="7183374" y="2604811"/>
              <a:ext cx="693018" cy="69301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pic>
          <p:nvPicPr>
            <p:cNvPr id="106" name="Graphic 105">
              <a:extLst>
                <a:ext uri="{FF2B5EF4-FFF2-40B4-BE49-F238E27FC236}">
                  <a16:creationId xmlns:a16="http://schemas.microsoft.com/office/drawing/2014/main" id="{4FA9C1A0-8E38-D05D-6F21-456498A3E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329983" y="2711694"/>
              <a:ext cx="399800" cy="448262"/>
            </a:xfrm>
            <a:prstGeom prst="rect">
              <a:avLst/>
            </a:prstGeom>
          </p:spPr>
        </p:pic>
      </p:grp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3E94B52-27DD-8273-9633-592A5D23F0B3}"/>
              </a:ext>
            </a:extLst>
          </p:cNvPr>
          <p:cNvCxnSpPr>
            <a:cxnSpLocks/>
            <a:stCxn id="54" idx="4"/>
            <a:endCxn id="11" idx="0"/>
          </p:cNvCxnSpPr>
          <p:nvPr/>
        </p:nvCxnSpPr>
        <p:spPr bwMode="auto">
          <a:xfrm>
            <a:off x="3515340" y="1844820"/>
            <a:ext cx="2559" cy="1246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72BB594D-F389-FC17-50EE-1E4028C60C08}"/>
              </a:ext>
            </a:extLst>
          </p:cNvPr>
          <p:cNvCxnSpPr/>
          <p:nvPr/>
        </p:nvCxnSpPr>
        <p:spPr bwMode="auto">
          <a:xfrm flipH="1">
            <a:off x="6613139" y="1844820"/>
            <a:ext cx="29" cy="1087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E8E7D40-2830-E547-23F3-CB3C0B46DF98}"/>
              </a:ext>
            </a:extLst>
          </p:cNvPr>
          <p:cNvSpPr txBox="1"/>
          <p:nvPr/>
        </p:nvSpPr>
        <p:spPr>
          <a:xfrm>
            <a:off x="300829" y="4038863"/>
            <a:ext cx="4938782" cy="1212896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00" baseline="30000" dirty="0" err="1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800" dirty="0" err="1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naïve patients, the Enrollment Visit is a screening visit.</a:t>
            </a:r>
          </a:p>
          <a:p>
            <a:pPr>
              <a:lnSpc>
                <a:spcPct val="115000"/>
              </a:lnSpc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HAE, hereditary angioedema.</a:t>
            </a:r>
          </a:p>
          <a:p>
            <a:pPr>
              <a:lnSpc>
                <a:spcPct val="115000"/>
              </a:lnSpc>
            </a:pPr>
            <a:r>
              <a:rPr lang="en-US" sz="800" b="1" dirty="0"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800" dirty="0"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ClinicalTrials.gov identifier: 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/NCT05505916</a:t>
            </a:r>
            <a:r>
              <a:rPr lang="en-US" sz="800" dirty="0"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March 27, 2023. </a:t>
            </a:r>
            <a:r>
              <a:rPr lang="en-US" sz="800" dirty="0"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Accessed April 6, 2023. https://clinicaltrials.gov/ct2/show/NCT05505916</a:t>
            </a:r>
            <a:br>
              <a:rPr lang="en-US" sz="800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00" b="1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800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ClinicalTrials.gov identifier: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NCT05259917</a:t>
            </a:r>
            <a:r>
              <a:rPr lang="en-US" sz="800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28, 2023.</a:t>
            </a:r>
            <a:r>
              <a:rPr lang="en-US" sz="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Accessed April 6, 2023. https://clinicaltrials.gov/ct2/show/NCT05259917 </a:t>
            </a:r>
            <a:br>
              <a:rPr lang="en-US" sz="800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00" b="1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Aygören-Pürsün E, et al. </a:t>
            </a:r>
            <a:r>
              <a:rPr lang="en-US" sz="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Lancet</a:t>
            </a:r>
            <a:r>
              <a:rPr lang="en-US" sz="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2023;401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(10375)</a:t>
            </a:r>
            <a:r>
              <a:rPr lang="en-US" sz="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:458-469.</a:t>
            </a:r>
            <a:br>
              <a:rPr lang="en-US" sz="8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8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A313EFA6-C8C6-67E7-9DCA-F23E7CB63B13}"/>
              </a:ext>
            </a:extLst>
          </p:cNvPr>
          <p:cNvSpPr/>
          <p:nvPr/>
        </p:nvSpPr>
        <p:spPr bwMode="auto">
          <a:xfrm flipH="1">
            <a:off x="4574453" y="2801165"/>
            <a:ext cx="580265" cy="1816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accent3"/>
                </a:solidFill>
                <a:ea typeface="ＭＳ Ｐゴシック" charset="0"/>
              </a:rPr>
              <a:t>o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+mn-lt"/>
                <a:ea typeface="ＭＳ Ｐゴシック" charset="0"/>
              </a:rPr>
              <a:t>r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F41B272-1729-C118-85EA-FF7B10DC89DC}"/>
              </a:ext>
            </a:extLst>
          </p:cNvPr>
          <p:cNvCxnSpPr>
            <a:cxnSpLocks/>
            <a:stCxn id="117" idx="1"/>
          </p:cNvCxnSpPr>
          <p:nvPr/>
        </p:nvCxnSpPr>
        <p:spPr bwMode="auto">
          <a:xfrm>
            <a:off x="5154718" y="2891990"/>
            <a:ext cx="282386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C8B14F5F-ADAE-F90C-024B-C68C96174B31}"/>
              </a:ext>
            </a:extLst>
          </p:cNvPr>
          <p:cNvSpPr/>
          <p:nvPr/>
        </p:nvSpPr>
        <p:spPr>
          <a:xfrm>
            <a:off x="5209686" y="4009147"/>
            <a:ext cx="2769262" cy="9198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3175"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ClrTx/>
              <a:buSzTx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cs typeface="Arial" panose="020B0604020202020204" pitchFamily="34" charset="0"/>
              </a:rPr>
              <a:t>On-Demand Treatment of HAE attacks: </a:t>
            </a:r>
          </a:p>
          <a:p>
            <a:pPr marL="174625" marR="0" lvl="0" indent="-1714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cs typeface="Arial" panose="020B0604020202020204" pitchFamily="34" charset="0"/>
              </a:rPr>
              <a:t>1 × 600 mg sebetralstat to treat each HAE attack </a:t>
            </a:r>
          </a:p>
          <a:p>
            <a:pPr marL="174625" marR="0" lvl="0" indent="-1714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cs typeface="Arial" panose="020B0604020202020204" pitchFamily="34" charset="0"/>
              </a:rPr>
              <a:t>Second 1 × 600 mg sebetralstat dose is permitted at least 3 hours following the first dose if symptoms persist without improvement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4AA993F-4BCA-7539-09AF-2765B9188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2114" y="4832051"/>
            <a:ext cx="391886" cy="274637"/>
          </a:xfrm>
        </p:spPr>
        <p:txBody>
          <a:bodyPr/>
          <a:lstStyle/>
          <a:p>
            <a:fld id="{CA8081DE-3010-4FA2-AAF2-9639CD89058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E72A-1151-B24E-53C5-231542E1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300" dirty="0"/>
              <a:t>Evaluation of Short-term Prophylaxis in KONFIDENT-S Trial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AB7870-434B-CBBC-CE81-89088B12D36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800" dirty="0"/>
              <a:t>During KONFIDENT-S, participants may use </a:t>
            </a:r>
            <a:r>
              <a:rPr lang="en-US" sz="1800" dirty="0" err="1"/>
              <a:t>sebetralstat</a:t>
            </a:r>
            <a:r>
              <a:rPr lang="en-US" sz="1800" dirty="0"/>
              <a:t> for on-demand treatment or, on a case-by-case basis, after consultation with the investigator and the patient, as STP therapy for a surgical, medical, or dental procedure 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cs typeface="Arial"/>
              </a:rPr>
              <a:t>To support the rationale for the STP regimen in KONFIDENT-S, we report PK, PD, and safety data from a phase 1 trial that evaluated three doses of </a:t>
            </a:r>
            <a:r>
              <a:rPr lang="en-US" sz="1800" dirty="0" err="1">
                <a:latin typeface="Arial"/>
                <a:cs typeface="Arial"/>
              </a:rPr>
              <a:t>sebetralstat</a:t>
            </a:r>
            <a:r>
              <a:rPr lang="en-US" sz="1800" dirty="0">
                <a:latin typeface="Arial"/>
                <a:cs typeface="Arial"/>
              </a:rPr>
              <a:t> q8h compared with dosing q2h or q4h</a:t>
            </a:r>
            <a:endParaRPr lang="en-US" sz="1800" strike="sngStrike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33045" indent="-233045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0AE14E-F0E5-5B19-FE8E-A532572A7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25AF67-E1A0-67EC-5316-A98B72D54C96}"/>
              </a:ext>
            </a:extLst>
          </p:cNvPr>
          <p:cNvSpPr txBox="1"/>
          <p:nvPr/>
        </p:nvSpPr>
        <p:spPr>
          <a:xfrm>
            <a:off x="294297" y="4753280"/>
            <a:ext cx="7785080" cy="50501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STP, short-term prophylaxis; PD, pharmacodynamic; PK, pharmacokinetic; q2h, every 2 hours; q4h, every 4 hours; q8h, every 8 hour.</a:t>
            </a:r>
          </a:p>
          <a:p>
            <a:pPr>
              <a:lnSpc>
                <a:spcPct val="115000"/>
              </a:lnSpc>
            </a:pPr>
            <a:br>
              <a:rPr lang="en-US" sz="8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8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2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B18653-63AC-56E8-0E63-BC54384B4344}"/>
              </a:ext>
            </a:extLst>
          </p:cNvPr>
          <p:cNvSpPr txBox="1"/>
          <p:nvPr/>
        </p:nvSpPr>
        <p:spPr>
          <a:xfrm>
            <a:off x="287081" y="1129855"/>
            <a:ext cx="41158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marR="0" lvl="0" indent="-18288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phase 1, double-blind, placebo-controlled, multiple-dose, multiple-cohort study evaluated the safety, tolerability, and PK of multiple doses of 600 mg sebetralstat in healthy adults under fasted conditions</a:t>
            </a:r>
            <a:r>
              <a:rPr lang="en-US" sz="1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BCB6B88-C0D1-4F89-A201-D7C33F3E2844}"/>
              </a:ext>
            </a:extLst>
          </p:cNvPr>
          <p:cNvSpPr/>
          <p:nvPr/>
        </p:nvSpPr>
        <p:spPr bwMode="auto">
          <a:xfrm>
            <a:off x="410450" y="2047300"/>
            <a:ext cx="4007664" cy="457200"/>
          </a:xfrm>
          <a:prstGeom prst="roundRect">
            <a:avLst>
              <a:gd name="adj" fmla="val 24555"/>
            </a:avLst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charset="0"/>
              </a:rPr>
              <a:t>Participants were assigned to three cohorts with different dosing schedules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699B536-0EC3-E5AB-7AF3-9502671497CC}"/>
              </a:ext>
            </a:extLst>
          </p:cNvPr>
          <p:cNvGrpSpPr/>
          <p:nvPr/>
        </p:nvGrpSpPr>
        <p:grpSpPr>
          <a:xfrm>
            <a:off x="410450" y="2657318"/>
            <a:ext cx="4007664" cy="457200"/>
            <a:chOff x="395288" y="2335962"/>
            <a:chExt cx="4007664" cy="457200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50C9353-2149-D49C-0D9E-2360BD17E1A6}"/>
                </a:ext>
              </a:extLst>
            </p:cNvPr>
            <p:cNvSpPr/>
            <p:nvPr/>
          </p:nvSpPr>
          <p:spPr bwMode="auto">
            <a:xfrm>
              <a:off x="1844038" y="2335962"/>
              <a:ext cx="2558914" cy="457200"/>
            </a:xfrm>
            <a:prstGeom prst="roundRect">
              <a:avLst>
                <a:gd name="adj" fmla="val 21019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  <a:t>Randomized to receive 600 mg sebetralstat or placebo q8h </a:t>
              </a:r>
              <a:b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</a:b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  <a:t>at 0, 8, and 16 hours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6445510-120F-1ED8-2951-AD9E7340DA91}"/>
                </a:ext>
              </a:extLst>
            </p:cNvPr>
            <p:cNvSpPr/>
            <p:nvPr/>
          </p:nvSpPr>
          <p:spPr bwMode="auto">
            <a:xfrm>
              <a:off x="395288" y="2335962"/>
              <a:ext cx="995362" cy="457200"/>
            </a:xfrm>
            <a:prstGeom prst="roundRect">
              <a:avLst>
                <a:gd name="adj" fmla="val 21019"/>
              </a:avLst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ＭＳ Ｐゴシック" charset="0"/>
                </a:rPr>
                <a:t>Cohort 1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3D5A4E2-441B-5738-9658-A5E9A06C7891}"/>
              </a:ext>
            </a:extLst>
          </p:cNvPr>
          <p:cNvGrpSpPr/>
          <p:nvPr/>
        </p:nvGrpSpPr>
        <p:grpSpPr>
          <a:xfrm>
            <a:off x="410450" y="3267336"/>
            <a:ext cx="4007665" cy="457200"/>
            <a:chOff x="395288" y="2858365"/>
            <a:chExt cx="4007665" cy="45720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29BB469-66F0-1C9A-913D-1505A7D45EEF}"/>
                </a:ext>
              </a:extLst>
            </p:cNvPr>
            <p:cNvSpPr/>
            <p:nvPr/>
          </p:nvSpPr>
          <p:spPr bwMode="auto">
            <a:xfrm>
              <a:off x="1844038" y="2858365"/>
              <a:ext cx="2558915" cy="457200"/>
            </a:xfrm>
            <a:prstGeom prst="roundRect">
              <a:avLst>
                <a:gd name="adj" fmla="val 21019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  <a:t>Randomized to receive 600 mg sebetralstat or placebo q4h </a:t>
              </a:r>
              <a:b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</a:b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  <a:t>at 0, 4, and 8 hours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45E1134-02BC-5E6C-1C53-F7BE024663B9}"/>
                </a:ext>
              </a:extLst>
            </p:cNvPr>
            <p:cNvSpPr/>
            <p:nvPr/>
          </p:nvSpPr>
          <p:spPr bwMode="auto">
            <a:xfrm>
              <a:off x="395288" y="2858365"/>
              <a:ext cx="995362" cy="457200"/>
            </a:xfrm>
            <a:prstGeom prst="roundRect">
              <a:avLst>
                <a:gd name="adj" fmla="val 21019"/>
              </a:avLst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ＭＳ Ｐゴシック" charset="0"/>
                </a:rPr>
                <a:t>Cohort 2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6E9ADE6-9DA3-4859-977C-602CF2FFF49B}"/>
              </a:ext>
            </a:extLst>
          </p:cNvPr>
          <p:cNvGrpSpPr/>
          <p:nvPr/>
        </p:nvGrpSpPr>
        <p:grpSpPr>
          <a:xfrm>
            <a:off x="410450" y="3877354"/>
            <a:ext cx="4007664" cy="457200"/>
            <a:chOff x="395288" y="3387678"/>
            <a:chExt cx="4007664" cy="45720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F9064CC-FAAD-00FB-8292-E14A96C010F5}"/>
                </a:ext>
              </a:extLst>
            </p:cNvPr>
            <p:cNvSpPr/>
            <p:nvPr/>
          </p:nvSpPr>
          <p:spPr bwMode="auto">
            <a:xfrm>
              <a:off x="1844038" y="3387678"/>
              <a:ext cx="2558914" cy="457200"/>
            </a:xfrm>
            <a:prstGeom prst="roundRect">
              <a:avLst>
                <a:gd name="adj" fmla="val 21019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  <a:t>Randomized to receive 600 mg sebetralstat or placebo q2h </a:t>
              </a:r>
              <a:b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</a:b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+mn-lt"/>
                  <a:ea typeface="ＭＳ Ｐゴシック" charset="0"/>
                </a:rPr>
                <a:t>at 0, 2, and 4 hours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6C49017-AD03-3D52-8AC4-85ED44FAAEBD}"/>
                </a:ext>
              </a:extLst>
            </p:cNvPr>
            <p:cNvSpPr/>
            <p:nvPr/>
          </p:nvSpPr>
          <p:spPr bwMode="auto">
            <a:xfrm>
              <a:off x="395288" y="3387678"/>
              <a:ext cx="995362" cy="457200"/>
            </a:xfrm>
            <a:prstGeom prst="roundRect">
              <a:avLst>
                <a:gd name="adj" fmla="val 21019"/>
              </a:avLst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ＭＳ Ｐゴシック" charset="0"/>
                </a:rPr>
                <a:t>Cohorts 3/4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7E41E2C-1B18-3DBC-4E4C-DF9D7F00689A}"/>
              </a:ext>
            </a:extLst>
          </p:cNvPr>
          <p:cNvCxnSpPr>
            <a:cxnSpLocks/>
            <a:stCxn id="14" idx="3"/>
            <a:endCxn id="5" idx="1"/>
          </p:cNvCxnSpPr>
          <p:nvPr/>
        </p:nvCxnSpPr>
        <p:spPr bwMode="auto">
          <a:xfrm>
            <a:off x="1405812" y="2885918"/>
            <a:ext cx="4533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11DD1A3-460A-414F-5B19-5C16303615EA}"/>
              </a:ext>
            </a:extLst>
          </p:cNvPr>
          <p:cNvCxnSpPr>
            <a:cxnSpLocks/>
            <a:stCxn id="15" idx="3"/>
            <a:endCxn id="12" idx="1"/>
          </p:cNvCxnSpPr>
          <p:nvPr/>
        </p:nvCxnSpPr>
        <p:spPr bwMode="auto">
          <a:xfrm>
            <a:off x="1405812" y="3495936"/>
            <a:ext cx="4533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1E625D7-2D04-A25C-D91E-997FC7E67D01}"/>
              </a:ext>
            </a:extLst>
          </p:cNvPr>
          <p:cNvCxnSpPr>
            <a:cxnSpLocks/>
            <a:stCxn id="16" idx="3"/>
            <a:endCxn id="13" idx="1"/>
          </p:cNvCxnSpPr>
          <p:nvPr/>
        </p:nvCxnSpPr>
        <p:spPr bwMode="auto">
          <a:xfrm>
            <a:off x="1405812" y="4105954"/>
            <a:ext cx="4533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9C6E50A-58A6-E6A8-ED28-80819C54EA7F}"/>
              </a:ext>
            </a:extLst>
          </p:cNvPr>
          <p:cNvSpPr txBox="1"/>
          <p:nvPr/>
        </p:nvSpPr>
        <p:spPr>
          <a:xfrm>
            <a:off x="4761428" y="1129855"/>
            <a:ext cx="411587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Venous blood was collected for PK and PD measurements at prespecified intervals following the first and third doses, up to 40 hours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postdose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marR="0" lvl="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exploratory PD assessment was performed to measure the effect of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sebetralstat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enzyme activity</a:t>
            </a:r>
          </a:p>
          <a:p>
            <a:pPr marL="182880" marR="0" lvl="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participants receiving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sebetralstat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having any measurable plasma concentrations were included in the PK analysis; all participants receiving at least one dose of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sebetralstat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matching placebo were included in the PD and safety evaluations</a:t>
            </a:r>
          </a:p>
          <a:p>
            <a:pPr marL="182880" marR="0" lvl="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was measured by the assessment of vital signs and the collection of adverse events</a:t>
            </a:r>
          </a:p>
          <a:p>
            <a:pPr marL="182880" marR="0" lvl="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are presented using descriptive statistics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6EB4216-450C-0223-2B3F-3D242673F2C8}"/>
              </a:ext>
            </a:extLst>
          </p:cNvPr>
          <p:cNvSpPr txBox="1"/>
          <p:nvPr/>
        </p:nvSpPr>
        <p:spPr>
          <a:xfrm>
            <a:off x="335667" y="4777719"/>
            <a:ext cx="8472666" cy="363433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PD, pharmacodynamic;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PK, pharmacokinetic; </a:t>
            </a:r>
            <a:r>
              <a:rPr lang="en-US" sz="800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PKa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plasma kallikrein; q2h, every 2 hours; q4h, every 4 hours; q8h, every 8 hours.</a:t>
            </a:r>
          </a:p>
          <a:p>
            <a:pPr>
              <a:lnSpc>
                <a:spcPct val="115000"/>
              </a:lnSpc>
            </a:pPr>
            <a:r>
              <a:rPr lang="en-US" sz="800" b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Maetzel A, et al. </a:t>
            </a: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J Allergy Clin Immunol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highlight>
                  <a:srgbClr val="FFFFFF"/>
                </a:highlight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. 2022;149(6):2034-2042.</a:t>
            </a:r>
            <a:endParaRPr lang="en-US" sz="800" b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43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80" y="184064"/>
            <a:ext cx="8085643" cy="678578"/>
          </a:xfrm>
        </p:spPr>
        <p:txBody>
          <a:bodyPr/>
          <a:lstStyle/>
          <a:p>
            <a:r>
              <a:rPr lang="en-US" dirty="0"/>
              <a:t>Maximum Plasma Concentrations of Sebetralstat Were Similar After Dose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F44812-F778-0A5B-114C-52C53C541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836859"/>
              </p:ext>
            </p:extLst>
          </p:nvPr>
        </p:nvGraphicFramePr>
        <p:xfrm>
          <a:off x="1043480" y="1554116"/>
          <a:ext cx="6903092" cy="19202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511034">
                  <a:extLst>
                    <a:ext uri="{9D8B030D-6E8A-4147-A177-3AD203B41FA5}">
                      <a16:colId xmlns:a16="http://schemas.microsoft.com/office/drawing/2014/main" val="3346051009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660175116"/>
                    </a:ext>
                  </a:extLst>
                </a:gridCol>
                <a:gridCol w="1705428">
                  <a:extLst>
                    <a:ext uri="{9D8B030D-6E8A-4147-A177-3AD203B41FA5}">
                      <a16:colId xmlns:a16="http://schemas.microsoft.com/office/drawing/2014/main" val="1936238496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246585034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589581111"/>
                    </a:ext>
                  </a:extLst>
                </a:gridCol>
              </a:tblGrid>
              <a:tr h="34164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Dose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Dose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6449355"/>
                  </a:ext>
                </a:extLst>
              </a:tr>
              <a:tr h="4786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Cohort 1; q8h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 (n=6)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max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tx2"/>
                          </a:solidFill>
                        </a:rPr>
                        <a:t>Geometric mean (CV%)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3916 ng/mL (104.7%)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8838 ng/mL (92.8%)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1069605"/>
                  </a:ext>
                </a:extLst>
              </a:tr>
              <a:tr h="4786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Cohort 2; q4h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 (n=6)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max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tx2"/>
                          </a:solidFill>
                        </a:rPr>
                        <a:t>Geometric mean (CV%)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4412 ng/mL (54.3%)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7136 ng/mL (32.8%)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028797"/>
                  </a:ext>
                </a:extLst>
              </a:tr>
              <a:tr h="4786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Cohorts 3/4; q2h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 (n=18)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max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tx2"/>
                          </a:solidFill>
                        </a:rPr>
                        <a:t>Geometric mean (CV%)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5035 ng/mL (54.2%)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15,627 ng/mL (32.2%)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472584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504B60-84AE-FEC7-113B-318923348237}"/>
              </a:ext>
            </a:extLst>
          </p:cNvPr>
          <p:cNvSpPr txBox="1"/>
          <p:nvPr/>
        </p:nvSpPr>
        <p:spPr>
          <a:xfrm>
            <a:off x="404633" y="3607795"/>
            <a:ext cx="8472667" cy="1190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lowest arithmetic mean plasma concentrations in the q8h cohort were 758.5 ng/mL at 8 hours prior to the second dose and 749.8 ng/mL at 28 hours and thereafter</a:t>
            </a:r>
          </a:p>
          <a:p>
            <a:pPr marL="182880" marR="0" lvl="0" indent="-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q4h and q2h dosing schedules, arithmetic mean plasma sebetralstat remained &gt;1000 ng/mL between the first and third doses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7CF7B5-C7DC-9D71-A99A-98238C3D4939}"/>
              </a:ext>
            </a:extLst>
          </p:cNvPr>
          <p:cNvSpPr txBox="1"/>
          <p:nvPr/>
        </p:nvSpPr>
        <p:spPr>
          <a:xfrm>
            <a:off x="335667" y="4892336"/>
            <a:ext cx="8472666" cy="225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800" baseline="-250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maximum plasma concentration; CV, coefficient of variation; q2h, every 2 hours; q4h, every 4 hours; q8h, every 8 hours.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A20DBC-A894-A1F1-FEF7-33CE6B385E8E}"/>
              </a:ext>
            </a:extLst>
          </p:cNvPr>
          <p:cNvSpPr txBox="1"/>
          <p:nvPr/>
        </p:nvSpPr>
        <p:spPr>
          <a:xfrm>
            <a:off x="1362015" y="1170903"/>
            <a:ext cx="5935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Maximum Plasma Concentrations After Dose 1 and Dose 3</a:t>
            </a:r>
          </a:p>
        </p:txBody>
      </p:sp>
    </p:spTree>
    <p:extLst>
      <p:ext uri="{BB962C8B-B14F-4D97-AF65-F5344CB8AC3E}">
        <p14:creationId xmlns:p14="http://schemas.microsoft.com/office/powerpoint/2010/main" val="294395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A384-ACAF-0563-D8FB-50B36379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Geometric Mean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Inhibition of &gt;90% Was Achieved Within 30 Minutes of Dose 1 in All Cohorts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2BAA6-4F5A-62BF-13FD-B65E0029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3E43F70-462F-7EDA-F278-C3E247165A50}"/>
              </a:ext>
            </a:extLst>
          </p:cNvPr>
          <p:cNvSpPr/>
          <p:nvPr/>
        </p:nvSpPr>
        <p:spPr bwMode="auto">
          <a:xfrm>
            <a:off x="1266987" y="1093639"/>
            <a:ext cx="6610027" cy="2953245"/>
          </a:xfrm>
          <a:prstGeom prst="roundRect">
            <a:avLst>
              <a:gd name="adj" fmla="val 3674"/>
            </a:avLst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34E66D-9AC4-7F08-59A8-B35E3A5788B1}"/>
              </a:ext>
            </a:extLst>
          </p:cNvPr>
          <p:cNvGrpSpPr/>
          <p:nvPr/>
        </p:nvGrpSpPr>
        <p:grpSpPr>
          <a:xfrm>
            <a:off x="1456410" y="1245563"/>
            <a:ext cx="6326430" cy="2742462"/>
            <a:chOff x="916480" y="1318636"/>
            <a:chExt cx="11017164" cy="477586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6138682-DAB6-A84B-110C-390ED3AB7C32}"/>
                </a:ext>
              </a:extLst>
            </p:cNvPr>
            <p:cNvCxnSpPr>
              <a:cxnSpLocks/>
            </p:cNvCxnSpPr>
            <p:nvPr/>
          </p:nvCxnSpPr>
          <p:spPr>
            <a:xfrm>
              <a:off x="2312386" y="3743731"/>
              <a:ext cx="8232568" cy="0"/>
            </a:xfrm>
            <a:prstGeom prst="line">
              <a:avLst/>
            </a:prstGeom>
            <a:noFill/>
            <a:ln w="12700" cap="flat" cmpd="sng" algn="ctr">
              <a:solidFill>
                <a:srgbClr val="808080"/>
              </a:solidFill>
              <a:prstDash val="sysDash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E853AE4-4581-EDCB-30E1-BE48C155511E}"/>
                </a:ext>
              </a:extLst>
            </p:cNvPr>
            <p:cNvCxnSpPr>
              <a:cxnSpLocks/>
            </p:cNvCxnSpPr>
            <p:nvPr/>
          </p:nvCxnSpPr>
          <p:spPr>
            <a:xfrm>
              <a:off x="2312386" y="4695916"/>
              <a:ext cx="8232568" cy="0"/>
            </a:xfrm>
            <a:prstGeom prst="line">
              <a:avLst/>
            </a:prstGeom>
            <a:noFill/>
            <a:ln w="12700" cap="flat" cmpd="sng" algn="ctr">
              <a:solidFill>
                <a:srgbClr val="808080"/>
              </a:solidFill>
              <a:prstDash val="sysDash"/>
              <a:miter lim="800000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9A78CC9-3489-EBD6-1625-360837FEC15C}"/>
                </a:ext>
              </a:extLst>
            </p:cNvPr>
            <p:cNvCxnSpPr>
              <a:cxnSpLocks/>
            </p:cNvCxnSpPr>
            <p:nvPr/>
          </p:nvCxnSpPr>
          <p:spPr>
            <a:xfrm>
              <a:off x="2312386" y="5013311"/>
              <a:ext cx="8232568" cy="0"/>
            </a:xfrm>
            <a:prstGeom prst="line">
              <a:avLst/>
            </a:prstGeom>
            <a:noFill/>
            <a:ln w="12700" cap="flat" cmpd="sng" algn="ctr">
              <a:solidFill>
                <a:srgbClr val="808080"/>
              </a:solidFill>
              <a:prstDash val="sysDash"/>
              <a:miter lim="800000"/>
            </a:ln>
            <a:effectLst/>
          </p:spPr>
        </p:cxnSp>
        <p:sp>
          <p:nvSpPr>
            <p:cNvPr id="14" name="object 2">
              <a:extLst>
                <a:ext uri="{FF2B5EF4-FFF2-40B4-BE49-F238E27FC236}">
                  <a16:creationId xmlns:a16="http://schemas.microsoft.com/office/drawing/2014/main" id="{3E431819-6868-EF3A-3E40-80CD08C1E1C7}"/>
                </a:ext>
              </a:extLst>
            </p:cNvPr>
            <p:cNvSpPr txBox="1"/>
            <p:nvPr/>
          </p:nvSpPr>
          <p:spPr>
            <a:xfrm>
              <a:off x="2200651" y="5458087"/>
              <a:ext cx="149463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15" name="object 3">
              <a:extLst>
                <a:ext uri="{FF2B5EF4-FFF2-40B4-BE49-F238E27FC236}">
                  <a16:creationId xmlns:a16="http://schemas.microsoft.com/office/drawing/2014/main" id="{BB325457-B64B-8D45-83D2-90F1D8D18147}"/>
                </a:ext>
              </a:extLst>
            </p:cNvPr>
            <p:cNvSpPr txBox="1"/>
            <p:nvPr/>
          </p:nvSpPr>
          <p:spPr>
            <a:xfrm>
              <a:off x="2994284" y="5458087"/>
              <a:ext cx="159384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4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16" name="object 4">
              <a:extLst>
                <a:ext uri="{FF2B5EF4-FFF2-40B4-BE49-F238E27FC236}">
                  <a16:creationId xmlns:a16="http://schemas.microsoft.com/office/drawing/2014/main" id="{6FF043E6-A3EA-E59A-6890-451ACEB45C72}"/>
                </a:ext>
              </a:extLst>
            </p:cNvPr>
            <p:cNvSpPr txBox="1"/>
            <p:nvPr/>
          </p:nvSpPr>
          <p:spPr>
            <a:xfrm>
              <a:off x="3798975" y="5458087"/>
              <a:ext cx="159384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8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17" name="object 5">
              <a:extLst>
                <a:ext uri="{FF2B5EF4-FFF2-40B4-BE49-F238E27FC236}">
                  <a16:creationId xmlns:a16="http://schemas.microsoft.com/office/drawing/2014/main" id="{EECE6DE6-BA24-AC50-1054-CCF69C072632}"/>
                </a:ext>
              </a:extLst>
            </p:cNvPr>
            <p:cNvSpPr txBox="1"/>
            <p:nvPr/>
          </p:nvSpPr>
          <p:spPr>
            <a:xfrm>
              <a:off x="4514479" y="5458087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12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18" name="object 6">
              <a:extLst>
                <a:ext uri="{FF2B5EF4-FFF2-40B4-BE49-F238E27FC236}">
                  <a16:creationId xmlns:a16="http://schemas.microsoft.com/office/drawing/2014/main" id="{737C9D5C-F0F9-D4C1-A8E1-8DE581DCD42A}"/>
                </a:ext>
              </a:extLst>
            </p:cNvPr>
            <p:cNvSpPr txBox="1"/>
            <p:nvPr/>
          </p:nvSpPr>
          <p:spPr>
            <a:xfrm>
              <a:off x="8541240" y="5458087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32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19" name="object 7">
              <a:extLst>
                <a:ext uri="{FF2B5EF4-FFF2-40B4-BE49-F238E27FC236}">
                  <a16:creationId xmlns:a16="http://schemas.microsoft.com/office/drawing/2014/main" id="{B993AAB6-3B33-87DF-E2E1-B60ECCCB835C}"/>
                </a:ext>
              </a:extLst>
            </p:cNvPr>
            <p:cNvSpPr txBox="1"/>
            <p:nvPr/>
          </p:nvSpPr>
          <p:spPr>
            <a:xfrm>
              <a:off x="9345969" y="5458087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36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0" name="object 8">
              <a:extLst>
                <a:ext uri="{FF2B5EF4-FFF2-40B4-BE49-F238E27FC236}">
                  <a16:creationId xmlns:a16="http://schemas.microsoft.com/office/drawing/2014/main" id="{D4C3A898-0AA4-7A57-2D00-CC04F7213381}"/>
                </a:ext>
              </a:extLst>
            </p:cNvPr>
            <p:cNvSpPr txBox="1"/>
            <p:nvPr/>
          </p:nvSpPr>
          <p:spPr>
            <a:xfrm>
              <a:off x="10150697" y="5458087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40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1" name="object 93">
              <a:extLst>
                <a:ext uri="{FF2B5EF4-FFF2-40B4-BE49-F238E27FC236}">
                  <a16:creationId xmlns:a16="http://schemas.microsoft.com/office/drawing/2014/main" id="{2B441274-617E-9C18-F34B-4BCCC4D3D867}"/>
                </a:ext>
              </a:extLst>
            </p:cNvPr>
            <p:cNvSpPr txBox="1"/>
            <p:nvPr/>
          </p:nvSpPr>
          <p:spPr>
            <a:xfrm>
              <a:off x="4227119" y="5692518"/>
              <a:ext cx="4433663" cy="401983"/>
            </a:xfrm>
            <a:prstGeom prst="rect">
              <a:avLst/>
            </a:prstGeom>
          </p:spPr>
          <p:txBody>
            <a:bodyPr vert="horz" wrap="square" lIns="0" tIns="685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Time</a:t>
              </a:r>
              <a:r>
                <a:rPr kumimoji="0" sz="1050" b="1" i="0" u="none" strike="noStrike" kern="0" cap="none" spc="-3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A</a:t>
              </a: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fter</a:t>
              </a:r>
              <a:r>
                <a:rPr kumimoji="0" sz="1050" b="1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lang="en-US" sz="1050" b="1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I</a:t>
              </a: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nitial</a:t>
              </a:r>
              <a:r>
                <a:rPr kumimoji="0" sz="1050" b="1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lang="en-US" sz="1050" b="1" kern="0" dirty="0">
                  <a:solidFill>
                    <a:srgbClr val="231F20"/>
                  </a:solidFill>
                  <a:cs typeface="Arial"/>
                </a:rPr>
                <a:t>D</a:t>
              </a: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ose</a:t>
              </a:r>
              <a:r>
                <a:rPr kumimoji="0" sz="1050" b="1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1050" b="1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(h)</a:t>
              </a:r>
              <a:endParaRPr kumimoji="0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2" name="object 94">
              <a:extLst>
                <a:ext uri="{FF2B5EF4-FFF2-40B4-BE49-F238E27FC236}">
                  <a16:creationId xmlns:a16="http://schemas.microsoft.com/office/drawing/2014/main" id="{7A294C4B-C203-DE0A-8392-D5C5FCABFB54}"/>
                </a:ext>
              </a:extLst>
            </p:cNvPr>
            <p:cNvSpPr txBox="1"/>
            <p:nvPr/>
          </p:nvSpPr>
          <p:spPr>
            <a:xfrm>
              <a:off x="1874944" y="5166978"/>
              <a:ext cx="159384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3" name="object 95">
              <a:extLst>
                <a:ext uri="{FF2B5EF4-FFF2-40B4-BE49-F238E27FC236}">
                  <a16:creationId xmlns:a16="http://schemas.microsoft.com/office/drawing/2014/main" id="{7044F36C-A0C1-D87B-335A-6158FC11C045}"/>
                </a:ext>
              </a:extLst>
            </p:cNvPr>
            <p:cNvSpPr txBox="1"/>
            <p:nvPr/>
          </p:nvSpPr>
          <p:spPr>
            <a:xfrm>
              <a:off x="1741063" y="4528760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20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4" name="object 96">
              <a:extLst>
                <a:ext uri="{FF2B5EF4-FFF2-40B4-BE49-F238E27FC236}">
                  <a16:creationId xmlns:a16="http://schemas.microsoft.com/office/drawing/2014/main" id="{37FE681D-516B-E8E3-CA9D-3B6EB96889B2}"/>
                </a:ext>
              </a:extLst>
            </p:cNvPr>
            <p:cNvSpPr txBox="1"/>
            <p:nvPr/>
          </p:nvSpPr>
          <p:spPr>
            <a:xfrm>
              <a:off x="1741063" y="3888864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40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5" name="object 99">
              <a:extLst>
                <a:ext uri="{FF2B5EF4-FFF2-40B4-BE49-F238E27FC236}">
                  <a16:creationId xmlns:a16="http://schemas.microsoft.com/office/drawing/2014/main" id="{F842E4AB-4FC6-AC7B-605D-99C6CBA15E74}"/>
                </a:ext>
              </a:extLst>
            </p:cNvPr>
            <p:cNvSpPr txBox="1"/>
            <p:nvPr/>
          </p:nvSpPr>
          <p:spPr>
            <a:xfrm>
              <a:off x="916480" y="1318636"/>
              <a:ext cx="549377" cy="4041328"/>
            </a:xfrm>
            <a:prstGeom prst="rect">
              <a:avLst/>
            </a:prstGeom>
          </p:spPr>
          <p:txBody>
            <a:bodyPr vert="vert270" wrap="square" lIns="0" tIns="0" rIns="0" bIns="0" rtlCol="0">
              <a:spAutoFit/>
            </a:bodyPr>
            <a:lstStyle/>
            <a:p>
              <a:pPr marL="18415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PKa</a:t>
              </a:r>
              <a:r>
                <a:rPr kumimoji="0" sz="1050" b="1" i="0" u="none" strike="noStrike" kern="0" cap="none" spc="-1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1050" b="1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Activity</a:t>
              </a:r>
              <a:r>
                <a:rPr kumimoji="0" lang="en-US" sz="1050" b="1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%</a:t>
              </a:r>
              <a:r>
                <a:rPr kumimoji="0" sz="1050" b="1" i="0" u="none" strike="noStrike" kern="0" cap="none" spc="-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of</a:t>
              </a:r>
              <a:r>
                <a:rPr kumimoji="0" sz="1050" b="1" i="0" u="none" strike="noStrike" kern="0" cap="none" spc="-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lang="en-US" sz="1050" b="1" kern="0" spc="-10" dirty="0">
                  <a:solidFill>
                    <a:srgbClr val="231F20"/>
                  </a:solidFill>
                  <a:cs typeface="Arial"/>
                </a:rPr>
                <a:t>P</a:t>
              </a:r>
              <a:r>
                <a:rPr kumimoji="0" sz="1050" b="1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redose</a:t>
              </a:r>
              <a:endParaRPr kumimoji="0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(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g</a:t>
              </a:r>
              <a:r>
                <a:rPr kumimoji="0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eometric</a:t>
              </a:r>
              <a:r>
                <a:rPr kumimoji="0" sz="1000" b="0" i="0" u="none" strike="noStrike" kern="0" cap="none" spc="6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mean</a:t>
              </a:r>
              <a:r>
                <a:rPr lang="en-US" sz="1000" kern="0" dirty="0">
                  <a:solidFill>
                    <a:srgbClr val="231F20"/>
                  </a:solidFill>
                  <a:cs typeface="Arial"/>
                </a:rPr>
                <a:t> </a:t>
              </a:r>
              <a:r>
                <a:rPr kumimoji="0" lang="en-US" sz="1000" b="0" i="0" u="none" strike="noStrike" kern="0" cap="none" spc="10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± </a:t>
              </a:r>
              <a:r>
                <a:rPr kumimoji="0" sz="100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SD)</a:t>
              </a:r>
              <a:endParaRPr kumimoji="0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6" name="object 101">
              <a:extLst>
                <a:ext uri="{FF2B5EF4-FFF2-40B4-BE49-F238E27FC236}">
                  <a16:creationId xmlns:a16="http://schemas.microsoft.com/office/drawing/2014/main" id="{9FC16057-F675-570B-CBB5-B49255922E8B}"/>
                </a:ext>
              </a:extLst>
            </p:cNvPr>
            <p:cNvSpPr/>
            <p:nvPr/>
          </p:nvSpPr>
          <p:spPr>
            <a:xfrm>
              <a:off x="2719556" y="2441562"/>
              <a:ext cx="208915" cy="0"/>
            </a:xfrm>
            <a:custGeom>
              <a:avLst/>
              <a:gdLst/>
              <a:ahLst/>
              <a:cxnLst/>
              <a:rect l="l" t="t" r="r" b="b"/>
              <a:pathLst>
                <a:path w="208914">
                  <a:moveTo>
                    <a:pt x="0" y="0"/>
                  </a:moveTo>
                  <a:lnTo>
                    <a:pt x="208915" y="0"/>
                  </a:lnTo>
                </a:path>
              </a:pathLst>
            </a:custGeom>
            <a:ln w="17957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7" name="object 102">
              <a:extLst>
                <a:ext uri="{FF2B5EF4-FFF2-40B4-BE49-F238E27FC236}">
                  <a16:creationId xmlns:a16="http://schemas.microsoft.com/office/drawing/2014/main" id="{4ACBECCA-E303-AB7C-CAD5-6834E0F7A8A1}"/>
                </a:ext>
              </a:extLst>
            </p:cNvPr>
            <p:cNvSpPr/>
            <p:nvPr/>
          </p:nvSpPr>
          <p:spPr>
            <a:xfrm>
              <a:off x="2766890" y="2384434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0"/>
                  </a:moveTo>
                  <a:lnTo>
                    <a:pt x="114249" y="0"/>
                  </a:lnTo>
                  <a:lnTo>
                    <a:pt x="114249" y="114249"/>
                  </a:lnTo>
                  <a:lnTo>
                    <a:pt x="0" y="114249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pic>
          <p:nvPicPr>
            <p:cNvPr id="28" name="object 103">
              <a:extLst>
                <a:ext uri="{FF2B5EF4-FFF2-40B4-BE49-F238E27FC236}">
                  <a16:creationId xmlns:a16="http://schemas.microsoft.com/office/drawing/2014/main" id="{9928980D-FBDC-EBE4-57B6-4243910D15D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19556" y="2020126"/>
              <a:ext cx="208915" cy="115887"/>
            </a:xfrm>
            <a:prstGeom prst="rect">
              <a:avLst/>
            </a:prstGeom>
          </p:spPr>
        </p:pic>
        <p:sp>
          <p:nvSpPr>
            <p:cNvPr id="29" name="object 104">
              <a:extLst>
                <a:ext uri="{FF2B5EF4-FFF2-40B4-BE49-F238E27FC236}">
                  <a16:creationId xmlns:a16="http://schemas.microsoft.com/office/drawing/2014/main" id="{EDDF8383-0FBD-291A-4C1F-FB1FEABF6AE5}"/>
                </a:ext>
              </a:extLst>
            </p:cNvPr>
            <p:cNvSpPr txBox="1"/>
            <p:nvPr/>
          </p:nvSpPr>
          <p:spPr>
            <a:xfrm>
              <a:off x="3033250" y="1474841"/>
              <a:ext cx="1834304" cy="10832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lvl="0" indent="0" defTabSz="914400" eaLnBrk="1" fontAlgn="auto" latinLnBrk="0" hangingPunct="1">
                <a:lnSpc>
                  <a:spcPct val="131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>
                  <a:solidFill>
                    <a:srgbClr val="231F20"/>
                  </a:solidFill>
                  <a:cs typeface="Arial"/>
                </a:rPr>
                <a:t>Cohort 1 (q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8h) </a:t>
              </a:r>
            </a:p>
            <a:p>
              <a:pPr marL="12700" marR="5080" lvl="0" indent="0" defTabSz="914400" eaLnBrk="1" fontAlgn="auto" latinLnBrk="0" hangingPunct="1">
                <a:lnSpc>
                  <a:spcPct val="131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Cohort 2 (q4h) </a:t>
              </a:r>
              <a:endParaRPr lang="en-US" sz="1000" kern="0" spc="-50" dirty="0">
                <a:solidFill>
                  <a:srgbClr val="231F20"/>
                </a:solidFill>
                <a:cs typeface="Arial"/>
              </a:endParaRPr>
            </a:p>
            <a:p>
              <a:pPr marL="12700" marR="5080" lvl="0" indent="0" defTabSz="914400" eaLnBrk="1" fontAlgn="auto" latinLnBrk="0" hangingPunct="1">
                <a:lnSpc>
                  <a:spcPct val="131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spc="-25" dirty="0">
                  <a:solidFill>
                    <a:srgbClr val="231F20"/>
                  </a:solidFill>
                  <a:cs typeface="Arial"/>
                </a:rPr>
                <a:t>Cohort 3/4 (q2h</a:t>
              </a:r>
              <a:r>
                <a:rPr kumimoji="0" lang="en-US" sz="100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) </a:t>
              </a:r>
              <a:endParaRPr kumimoji="0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pic>
          <p:nvPicPr>
            <p:cNvPr id="30" name="object 106">
              <a:extLst>
                <a:ext uri="{FF2B5EF4-FFF2-40B4-BE49-F238E27FC236}">
                  <a16:creationId xmlns:a16="http://schemas.microsoft.com/office/drawing/2014/main" id="{D5983E9C-AEDA-2B27-A724-5A1B56885A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19556" y="1650646"/>
              <a:ext cx="208915" cy="115887"/>
            </a:xfrm>
            <a:prstGeom prst="rect">
              <a:avLst/>
            </a:prstGeom>
          </p:spPr>
        </p:pic>
        <p:sp>
          <p:nvSpPr>
            <p:cNvPr id="31" name="object 107">
              <a:extLst>
                <a:ext uri="{FF2B5EF4-FFF2-40B4-BE49-F238E27FC236}">
                  <a16:creationId xmlns:a16="http://schemas.microsoft.com/office/drawing/2014/main" id="{F343FA0A-261C-D90E-B793-CC88FCC91F31}"/>
                </a:ext>
              </a:extLst>
            </p:cNvPr>
            <p:cNvSpPr txBox="1"/>
            <p:nvPr/>
          </p:nvSpPr>
          <p:spPr>
            <a:xfrm>
              <a:off x="10651362" y="3626703"/>
              <a:ext cx="1282282" cy="23560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50%</a:t>
              </a:r>
              <a:r>
                <a:rPr kumimoji="0" sz="800" b="0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800" b="0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Inhibition</a:t>
              </a:r>
              <a:endParaRPr kumimoji="0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2" name="object 108">
              <a:extLst>
                <a:ext uri="{FF2B5EF4-FFF2-40B4-BE49-F238E27FC236}">
                  <a16:creationId xmlns:a16="http://schemas.microsoft.com/office/drawing/2014/main" id="{84E7DB15-876A-9475-6E0F-43F4C86301BC}"/>
                </a:ext>
              </a:extLst>
            </p:cNvPr>
            <p:cNvSpPr txBox="1"/>
            <p:nvPr/>
          </p:nvSpPr>
          <p:spPr>
            <a:xfrm>
              <a:off x="10651362" y="4573434"/>
              <a:ext cx="1282282" cy="23560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80%</a:t>
              </a:r>
              <a:r>
                <a:rPr kumimoji="0" sz="800" b="0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800" b="0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Inhibition</a:t>
              </a:r>
              <a:endParaRPr kumimoji="0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3" name="object 109">
              <a:extLst>
                <a:ext uri="{FF2B5EF4-FFF2-40B4-BE49-F238E27FC236}">
                  <a16:creationId xmlns:a16="http://schemas.microsoft.com/office/drawing/2014/main" id="{E80A3FD5-CD34-ADAF-6E5C-387E001936E6}"/>
                </a:ext>
              </a:extLst>
            </p:cNvPr>
            <p:cNvSpPr txBox="1"/>
            <p:nvPr/>
          </p:nvSpPr>
          <p:spPr>
            <a:xfrm>
              <a:off x="10651362" y="4912996"/>
              <a:ext cx="1282282" cy="23560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90%</a:t>
              </a:r>
              <a:r>
                <a:rPr kumimoji="0" sz="800" b="0" i="0" u="none" strike="noStrike" kern="0" cap="none" spc="-2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 </a:t>
              </a:r>
              <a:r>
                <a:rPr kumimoji="0" sz="800" b="0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Inhibition</a:t>
              </a:r>
              <a:endParaRPr kumimoji="0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4" name="object 96">
              <a:extLst>
                <a:ext uri="{FF2B5EF4-FFF2-40B4-BE49-F238E27FC236}">
                  <a16:creationId xmlns:a16="http://schemas.microsoft.com/office/drawing/2014/main" id="{DA557100-3CAE-167A-9EAC-1E6C937D0DD9}"/>
                </a:ext>
              </a:extLst>
            </p:cNvPr>
            <p:cNvSpPr txBox="1"/>
            <p:nvPr/>
          </p:nvSpPr>
          <p:spPr>
            <a:xfrm>
              <a:off x="1741063" y="3268378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6</a:t>
              </a: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5" name="object 96">
              <a:extLst>
                <a:ext uri="{FF2B5EF4-FFF2-40B4-BE49-F238E27FC236}">
                  <a16:creationId xmlns:a16="http://schemas.microsoft.com/office/drawing/2014/main" id="{26603619-F532-7C08-CA44-ADC4DA554BE3}"/>
                </a:ext>
              </a:extLst>
            </p:cNvPr>
            <p:cNvSpPr txBox="1"/>
            <p:nvPr/>
          </p:nvSpPr>
          <p:spPr>
            <a:xfrm>
              <a:off x="1741063" y="2637007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8</a:t>
              </a:r>
              <a:r>
                <a:rPr kumimoji="0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6" name="object 96">
              <a:extLst>
                <a:ext uri="{FF2B5EF4-FFF2-40B4-BE49-F238E27FC236}">
                  <a16:creationId xmlns:a16="http://schemas.microsoft.com/office/drawing/2014/main" id="{83A332EF-C7AC-836E-1128-01B8CC0886AC}"/>
                </a:ext>
              </a:extLst>
            </p:cNvPr>
            <p:cNvSpPr txBox="1"/>
            <p:nvPr/>
          </p:nvSpPr>
          <p:spPr>
            <a:xfrm>
              <a:off x="1471396" y="1994751"/>
              <a:ext cx="563037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100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7" name="object 96">
              <a:extLst>
                <a:ext uri="{FF2B5EF4-FFF2-40B4-BE49-F238E27FC236}">
                  <a16:creationId xmlns:a16="http://schemas.microsoft.com/office/drawing/2014/main" id="{90AFBDF3-C234-4D28-F9AA-545065D49017}"/>
                </a:ext>
              </a:extLst>
            </p:cNvPr>
            <p:cNvSpPr txBox="1"/>
            <p:nvPr/>
          </p:nvSpPr>
          <p:spPr>
            <a:xfrm>
              <a:off x="1471396" y="1341607"/>
              <a:ext cx="563037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120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8" name="object 6">
              <a:extLst>
                <a:ext uri="{FF2B5EF4-FFF2-40B4-BE49-F238E27FC236}">
                  <a16:creationId xmlns:a16="http://schemas.microsoft.com/office/drawing/2014/main" id="{E2ACC249-E3D5-4B17-1E7C-3E59ACE360CA}"/>
                </a:ext>
              </a:extLst>
            </p:cNvPr>
            <p:cNvSpPr txBox="1"/>
            <p:nvPr/>
          </p:nvSpPr>
          <p:spPr>
            <a:xfrm>
              <a:off x="7746583" y="5458091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28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9" name="object 6">
              <a:extLst>
                <a:ext uri="{FF2B5EF4-FFF2-40B4-BE49-F238E27FC236}">
                  <a16:creationId xmlns:a16="http://schemas.microsoft.com/office/drawing/2014/main" id="{64E96D95-4994-4211-6B7C-EAE80AEE11F0}"/>
                </a:ext>
              </a:extLst>
            </p:cNvPr>
            <p:cNvSpPr txBox="1"/>
            <p:nvPr/>
          </p:nvSpPr>
          <p:spPr>
            <a:xfrm>
              <a:off x="6951926" y="5458091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24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40" name="object 6">
              <a:extLst>
                <a:ext uri="{FF2B5EF4-FFF2-40B4-BE49-F238E27FC236}">
                  <a16:creationId xmlns:a16="http://schemas.microsoft.com/office/drawing/2014/main" id="{9D817BD4-F276-C0C9-ABB2-B87C1F9B0F18}"/>
                </a:ext>
              </a:extLst>
            </p:cNvPr>
            <p:cNvSpPr txBox="1"/>
            <p:nvPr/>
          </p:nvSpPr>
          <p:spPr>
            <a:xfrm>
              <a:off x="6135499" y="5458091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20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41" name="object 6">
              <a:extLst>
                <a:ext uri="{FF2B5EF4-FFF2-40B4-BE49-F238E27FC236}">
                  <a16:creationId xmlns:a16="http://schemas.microsoft.com/office/drawing/2014/main" id="{ED9DC91D-04F0-DA0A-6D66-E40BE6CD70B1}"/>
                </a:ext>
              </a:extLst>
            </p:cNvPr>
            <p:cNvSpPr txBox="1"/>
            <p:nvPr/>
          </p:nvSpPr>
          <p:spPr>
            <a:xfrm>
              <a:off x="5340842" y="5458091"/>
              <a:ext cx="293370" cy="312653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 marR="0" lvl="0" indent="0" algn="ctr" defTabSz="914400" eaLnBrk="1" fontAlgn="auto" latinLnBrk="0" hangingPunct="1">
                <a:lnSpc>
                  <a:spcPct val="100000"/>
                </a:lnSpc>
                <a:spcBef>
                  <a:spcPts val="1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-25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cs typeface="Arial"/>
                </a:rPr>
                <a:t>16</a:t>
              </a:r>
              <a:endParaRPr kumimoji="0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42" name="Freeform 119">
              <a:extLst>
                <a:ext uri="{FF2B5EF4-FFF2-40B4-BE49-F238E27FC236}">
                  <a16:creationId xmlns:a16="http://schemas.microsoft.com/office/drawing/2014/main" id="{A37570AA-9C35-2B10-CDE3-74ADF0560B17}"/>
                </a:ext>
              </a:extLst>
            </p:cNvPr>
            <p:cNvSpPr/>
            <p:nvPr/>
          </p:nvSpPr>
          <p:spPr>
            <a:xfrm>
              <a:off x="2268379" y="5339613"/>
              <a:ext cx="8276575" cy="140136"/>
            </a:xfrm>
            <a:custGeom>
              <a:avLst/>
              <a:gdLst>
                <a:gd name="connsiteX0" fmla="*/ 0 w 8276575"/>
                <a:gd name="connsiteY0" fmla="*/ 0 h 140136"/>
                <a:gd name="connsiteX1" fmla="*/ 8276576 w 8276575"/>
                <a:gd name="connsiteY1" fmla="*/ 0 h 140136"/>
                <a:gd name="connsiteX2" fmla="*/ 18009 w 8276575"/>
                <a:gd name="connsiteY2" fmla="*/ 0 h 140136"/>
                <a:gd name="connsiteX3" fmla="*/ 18009 w 8276575"/>
                <a:gd name="connsiteY3" fmla="*/ 140137 h 140136"/>
                <a:gd name="connsiteX4" fmla="*/ 821545 w 8276575"/>
                <a:gd name="connsiteY4" fmla="*/ 0 h 140136"/>
                <a:gd name="connsiteX5" fmla="*/ 821545 w 8276575"/>
                <a:gd name="connsiteY5" fmla="*/ 140137 h 140136"/>
                <a:gd name="connsiteX6" fmla="*/ 1625081 w 8276575"/>
                <a:gd name="connsiteY6" fmla="*/ 0 h 140136"/>
                <a:gd name="connsiteX7" fmla="*/ 1625081 w 8276575"/>
                <a:gd name="connsiteY7" fmla="*/ 140137 h 140136"/>
                <a:gd name="connsiteX8" fmla="*/ 2428617 w 8276575"/>
                <a:gd name="connsiteY8" fmla="*/ 0 h 140136"/>
                <a:gd name="connsiteX9" fmla="*/ 2428617 w 8276575"/>
                <a:gd name="connsiteY9" fmla="*/ 140137 h 140136"/>
                <a:gd name="connsiteX10" fmla="*/ 3233803 w 8276575"/>
                <a:gd name="connsiteY10" fmla="*/ 0 h 140136"/>
                <a:gd name="connsiteX11" fmla="*/ 3233803 w 8276575"/>
                <a:gd name="connsiteY11" fmla="*/ 140137 h 140136"/>
                <a:gd name="connsiteX12" fmla="*/ 4037339 w 8276575"/>
                <a:gd name="connsiteY12" fmla="*/ 0 h 140136"/>
                <a:gd name="connsiteX13" fmla="*/ 4037339 w 8276575"/>
                <a:gd name="connsiteY13" fmla="*/ 140137 h 140136"/>
                <a:gd name="connsiteX14" fmla="*/ 4840875 w 8276575"/>
                <a:gd name="connsiteY14" fmla="*/ 0 h 140136"/>
                <a:gd name="connsiteX15" fmla="*/ 4840875 w 8276575"/>
                <a:gd name="connsiteY15" fmla="*/ 140137 h 140136"/>
                <a:gd name="connsiteX16" fmla="*/ 5644411 w 8276575"/>
                <a:gd name="connsiteY16" fmla="*/ 0 h 140136"/>
                <a:gd name="connsiteX17" fmla="*/ 5644411 w 8276575"/>
                <a:gd name="connsiteY17" fmla="*/ 140137 h 140136"/>
                <a:gd name="connsiteX18" fmla="*/ 6449596 w 8276575"/>
                <a:gd name="connsiteY18" fmla="*/ 0 h 140136"/>
                <a:gd name="connsiteX19" fmla="*/ 6449596 w 8276575"/>
                <a:gd name="connsiteY19" fmla="*/ 140137 h 140136"/>
                <a:gd name="connsiteX20" fmla="*/ 7253132 w 8276575"/>
                <a:gd name="connsiteY20" fmla="*/ 0 h 140136"/>
                <a:gd name="connsiteX21" fmla="*/ 7253132 w 8276575"/>
                <a:gd name="connsiteY21" fmla="*/ 140137 h 140136"/>
                <a:gd name="connsiteX22" fmla="*/ 8056669 w 8276575"/>
                <a:gd name="connsiteY22" fmla="*/ 0 h 140136"/>
                <a:gd name="connsiteX23" fmla="*/ 8056669 w 8276575"/>
                <a:gd name="connsiteY23" fmla="*/ 140137 h 140136"/>
                <a:gd name="connsiteX24" fmla="*/ 420664 w 8276575"/>
                <a:gd name="connsiteY24" fmla="*/ 0 h 140136"/>
                <a:gd name="connsiteX25" fmla="*/ 420664 w 8276575"/>
                <a:gd name="connsiteY25" fmla="*/ 78248 h 140136"/>
                <a:gd name="connsiteX26" fmla="*/ 1224201 w 8276575"/>
                <a:gd name="connsiteY26" fmla="*/ 0 h 140136"/>
                <a:gd name="connsiteX27" fmla="*/ 1224201 w 8276575"/>
                <a:gd name="connsiteY27" fmla="*/ 78248 h 140136"/>
                <a:gd name="connsiteX28" fmla="*/ 2027737 w 8276575"/>
                <a:gd name="connsiteY28" fmla="*/ 0 h 140136"/>
                <a:gd name="connsiteX29" fmla="*/ 2027737 w 8276575"/>
                <a:gd name="connsiteY29" fmla="*/ 78248 h 140136"/>
                <a:gd name="connsiteX30" fmla="*/ 2831273 w 8276575"/>
                <a:gd name="connsiteY30" fmla="*/ 0 h 140136"/>
                <a:gd name="connsiteX31" fmla="*/ 2831273 w 8276575"/>
                <a:gd name="connsiteY31" fmla="*/ 78248 h 140136"/>
                <a:gd name="connsiteX32" fmla="*/ 3636458 w 8276575"/>
                <a:gd name="connsiteY32" fmla="*/ 0 h 140136"/>
                <a:gd name="connsiteX33" fmla="*/ 3636458 w 8276575"/>
                <a:gd name="connsiteY33" fmla="*/ 78248 h 140136"/>
                <a:gd name="connsiteX34" fmla="*/ 4439995 w 8276575"/>
                <a:gd name="connsiteY34" fmla="*/ 0 h 140136"/>
                <a:gd name="connsiteX35" fmla="*/ 4439995 w 8276575"/>
                <a:gd name="connsiteY35" fmla="*/ 78248 h 140136"/>
                <a:gd name="connsiteX36" fmla="*/ 5243531 w 8276575"/>
                <a:gd name="connsiteY36" fmla="*/ 0 h 140136"/>
                <a:gd name="connsiteX37" fmla="*/ 5243531 w 8276575"/>
                <a:gd name="connsiteY37" fmla="*/ 78248 h 140136"/>
                <a:gd name="connsiteX38" fmla="*/ 6047067 w 8276575"/>
                <a:gd name="connsiteY38" fmla="*/ 0 h 140136"/>
                <a:gd name="connsiteX39" fmla="*/ 6047067 w 8276575"/>
                <a:gd name="connsiteY39" fmla="*/ 78248 h 140136"/>
                <a:gd name="connsiteX40" fmla="*/ 6852252 w 8276575"/>
                <a:gd name="connsiteY40" fmla="*/ 0 h 140136"/>
                <a:gd name="connsiteX41" fmla="*/ 6852252 w 8276575"/>
                <a:gd name="connsiteY41" fmla="*/ 78248 h 140136"/>
                <a:gd name="connsiteX42" fmla="*/ 7655788 w 8276575"/>
                <a:gd name="connsiteY42" fmla="*/ 0 h 140136"/>
                <a:gd name="connsiteX43" fmla="*/ 7655788 w 8276575"/>
                <a:gd name="connsiteY43" fmla="*/ 78248 h 14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8276575" h="140136">
                  <a:moveTo>
                    <a:pt x="0" y="0"/>
                  </a:moveTo>
                  <a:lnTo>
                    <a:pt x="8276576" y="0"/>
                  </a:lnTo>
                  <a:moveTo>
                    <a:pt x="18009" y="0"/>
                  </a:moveTo>
                  <a:lnTo>
                    <a:pt x="18009" y="140137"/>
                  </a:lnTo>
                  <a:moveTo>
                    <a:pt x="821545" y="0"/>
                  </a:moveTo>
                  <a:lnTo>
                    <a:pt x="821545" y="140137"/>
                  </a:lnTo>
                  <a:moveTo>
                    <a:pt x="1625081" y="0"/>
                  </a:moveTo>
                  <a:lnTo>
                    <a:pt x="1625081" y="140137"/>
                  </a:lnTo>
                  <a:moveTo>
                    <a:pt x="2428617" y="0"/>
                  </a:moveTo>
                  <a:lnTo>
                    <a:pt x="2428617" y="140137"/>
                  </a:lnTo>
                  <a:moveTo>
                    <a:pt x="3233803" y="0"/>
                  </a:moveTo>
                  <a:lnTo>
                    <a:pt x="3233803" y="140137"/>
                  </a:lnTo>
                  <a:moveTo>
                    <a:pt x="4037339" y="0"/>
                  </a:moveTo>
                  <a:lnTo>
                    <a:pt x="4037339" y="140137"/>
                  </a:lnTo>
                  <a:moveTo>
                    <a:pt x="4840875" y="0"/>
                  </a:moveTo>
                  <a:lnTo>
                    <a:pt x="4840875" y="140137"/>
                  </a:lnTo>
                  <a:moveTo>
                    <a:pt x="5644411" y="0"/>
                  </a:moveTo>
                  <a:lnTo>
                    <a:pt x="5644411" y="140137"/>
                  </a:lnTo>
                  <a:moveTo>
                    <a:pt x="6449596" y="0"/>
                  </a:moveTo>
                  <a:lnTo>
                    <a:pt x="6449596" y="140137"/>
                  </a:lnTo>
                  <a:moveTo>
                    <a:pt x="7253132" y="0"/>
                  </a:moveTo>
                  <a:lnTo>
                    <a:pt x="7253132" y="140137"/>
                  </a:lnTo>
                  <a:moveTo>
                    <a:pt x="8056669" y="0"/>
                  </a:moveTo>
                  <a:lnTo>
                    <a:pt x="8056669" y="140137"/>
                  </a:lnTo>
                  <a:moveTo>
                    <a:pt x="420664" y="0"/>
                  </a:moveTo>
                  <a:lnTo>
                    <a:pt x="420664" y="78248"/>
                  </a:lnTo>
                  <a:moveTo>
                    <a:pt x="1224201" y="0"/>
                  </a:moveTo>
                  <a:lnTo>
                    <a:pt x="1224201" y="78248"/>
                  </a:lnTo>
                  <a:moveTo>
                    <a:pt x="2027737" y="0"/>
                  </a:moveTo>
                  <a:lnTo>
                    <a:pt x="2027737" y="78248"/>
                  </a:lnTo>
                  <a:moveTo>
                    <a:pt x="2831273" y="0"/>
                  </a:moveTo>
                  <a:lnTo>
                    <a:pt x="2831273" y="78248"/>
                  </a:lnTo>
                  <a:moveTo>
                    <a:pt x="3636458" y="0"/>
                  </a:moveTo>
                  <a:lnTo>
                    <a:pt x="3636458" y="78248"/>
                  </a:lnTo>
                  <a:moveTo>
                    <a:pt x="4439995" y="0"/>
                  </a:moveTo>
                  <a:lnTo>
                    <a:pt x="4439995" y="78248"/>
                  </a:lnTo>
                  <a:moveTo>
                    <a:pt x="5243531" y="0"/>
                  </a:moveTo>
                  <a:lnTo>
                    <a:pt x="5243531" y="78248"/>
                  </a:lnTo>
                  <a:moveTo>
                    <a:pt x="6047067" y="0"/>
                  </a:moveTo>
                  <a:lnTo>
                    <a:pt x="6047067" y="78248"/>
                  </a:lnTo>
                  <a:moveTo>
                    <a:pt x="6852252" y="0"/>
                  </a:moveTo>
                  <a:lnTo>
                    <a:pt x="6852252" y="78248"/>
                  </a:lnTo>
                  <a:moveTo>
                    <a:pt x="7655788" y="0"/>
                  </a:moveTo>
                  <a:lnTo>
                    <a:pt x="7655788" y="78248"/>
                  </a:lnTo>
                </a:path>
              </a:pathLst>
            </a:custGeom>
            <a:noFill/>
            <a:ln w="37527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3" name="Freeform 120">
              <a:extLst>
                <a:ext uri="{FF2B5EF4-FFF2-40B4-BE49-F238E27FC236}">
                  <a16:creationId xmlns:a16="http://schemas.microsoft.com/office/drawing/2014/main" id="{9A3005E9-8663-DD80-FAC0-995761757596}"/>
                </a:ext>
              </a:extLst>
            </p:cNvPr>
            <p:cNvSpPr/>
            <p:nvPr/>
          </p:nvSpPr>
          <p:spPr>
            <a:xfrm>
              <a:off x="2146124" y="1489715"/>
              <a:ext cx="140136" cy="3867779"/>
            </a:xfrm>
            <a:custGeom>
              <a:avLst/>
              <a:gdLst>
                <a:gd name="connsiteX0" fmla="*/ 140137 w 140136"/>
                <a:gd name="connsiteY0" fmla="*/ 3867780 h 3867779"/>
                <a:gd name="connsiteX1" fmla="*/ 140137 w 140136"/>
                <a:gd name="connsiteY1" fmla="*/ 0 h 3867779"/>
                <a:gd name="connsiteX2" fmla="*/ 140137 w 140136"/>
                <a:gd name="connsiteY2" fmla="*/ 3849771 h 3867779"/>
                <a:gd name="connsiteX3" fmla="*/ 0 w 140136"/>
                <a:gd name="connsiteY3" fmla="*/ 3849771 h 3867779"/>
                <a:gd name="connsiteX4" fmla="*/ 140137 w 140136"/>
                <a:gd name="connsiteY4" fmla="*/ 3212497 h 3867779"/>
                <a:gd name="connsiteX5" fmla="*/ 0 w 140136"/>
                <a:gd name="connsiteY5" fmla="*/ 3212497 h 3867779"/>
                <a:gd name="connsiteX6" fmla="*/ 140137 w 140136"/>
                <a:gd name="connsiteY6" fmla="*/ 2573574 h 3867779"/>
                <a:gd name="connsiteX7" fmla="*/ 0 w 140136"/>
                <a:gd name="connsiteY7" fmla="*/ 2573574 h 3867779"/>
                <a:gd name="connsiteX8" fmla="*/ 140137 w 140136"/>
                <a:gd name="connsiteY8" fmla="*/ 1934651 h 3867779"/>
                <a:gd name="connsiteX9" fmla="*/ 0 w 140136"/>
                <a:gd name="connsiteY9" fmla="*/ 1934651 h 3867779"/>
                <a:gd name="connsiteX10" fmla="*/ 140137 w 140136"/>
                <a:gd name="connsiteY10" fmla="*/ 1295728 h 3867779"/>
                <a:gd name="connsiteX11" fmla="*/ 0 w 140136"/>
                <a:gd name="connsiteY11" fmla="*/ 1295728 h 3867779"/>
                <a:gd name="connsiteX12" fmla="*/ 140137 w 140136"/>
                <a:gd name="connsiteY12" fmla="*/ 656805 h 3867779"/>
                <a:gd name="connsiteX13" fmla="*/ 0 w 140136"/>
                <a:gd name="connsiteY13" fmla="*/ 656805 h 3867779"/>
                <a:gd name="connsiteX14" fmla="*/ 140137 w 140136"/>
                <a:gd name="connsiteY14" fmla="*/ 17882 h 3867779"/>
                <a:gd name="connsiteX15" fmla="*/ 0 w 140136"/>
                <a:gd name="connsiteY15" fmla="*/ 17882 h 3867779"/>
                <a:gd name="connsiteX16" fmla="*/ 140137 w 140136"/>
                <a:gd name="connsiteY16" fmla="*/ 3530309 h 3867779"/>
                <a:gd name="connsiteX17" fmla="*/ 61888 w 140136"/>
                <a:gd name="connsiteY17" fmla="*/ 3530309 h 3867779"/>
                <a:gd name="connsiteX18" fmla="*/ 140137 w 140136"/>
                <a:gd name="connsiteY18" fmla="*/ 2893035 h 3867779"/>
                <a:gd name="connsiteX19" fmla="*/ 61888 w 140136"/>
                <a:gd name="connsiteY19" fmla="*/ 2893035 h 3867779"/>
                <a:gd name="connsiteX20" fmla="*/ 140137 w 140136"/>
                <a:gd name="connsiteY20" fmla="*/ 2254112 h 3867779"/>
                <a:gd name="connsiteX21" fmla="*/ 61888 w 140136"/>
                <a:gd name="connsiteY21" fmla="*/ 2254112 h 3867779"/>
                <a:gd name="connsiteX22" fmla="*/ 140137 w 140136"/>
                <a:gd name="connsiteY22" fmla="*/ 1615189 h 3867779"/>
                <a:gd name="connsiteX23" fmla="*/ 61888 w 140136"/>
                <a:gd name="connsiteY23" fmla="*/ 1615189 h 3867779"/>
                <a:gd name="connsiteX24" fmla="*/ 140137 w 140136"/>
                <a:gd name="connsiteY24" fmla="*/ 976266 h 3867779"/>
                <a:gd name="connsiteX25" fmla="*/ 61888 w 140136"/>
                <a:gd name="connsiteY25" fmla="*/ 976266 h 3867779"/>
                <a:gd name="connsiteX26" fmla="*/ 140137 w 140136"/>
                <a:gd name="connsiteY26" fmla="*/ 337343 h 3867779"/>
                <a:gd name="connsiteX27" fmla="*/ 61888 w 140136"/>
                <a:gd name="connsiteY27" fmla="*/ 337343 h 386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40136" h="3867779">
                  <a:moveTo>
                    <a:pt x="140137" y="3867780"/>
                  </a:moveTo>
                  <a:lnTo>
                    <a:pt x="140137" y="0"/>
                  </a:lnTo>
                  <a:moveTo>
                    <a:pt x="140137" y="3849771"/>
                  </a:moveTo>
                  <a:lnTo>
                    <a:pt x="0" y="3849771"/>
                  </a:lnTo>
                  <a:moveTo>
                    <a:pt x="140137" y="3212497"/>
                  </a:moveTo>
                  <a:lnTo>
                    <a:pt x="0" y="3212497"/>
                  </a:lnTo>
                  <a:moveTo>
                    <a:pt x="140137" y="2573574"/>
                  </a:moveTo>
                  <a:lnTo>
                    <a:pt x="0" y="2573574"/>
                  </a:lnTo>
                  <a:moveTo>
                    <a:pt x="140137" y="1934651"/>
                  </a:moveTo>
                  <a:lnTo>
                    <a:pt x="0" y="1934651"/>
                  </a:lnTo>
                  <a:moveTo>
                    <a:pt x="140137" y="1295728"/>
                  </a:moveTo>
                  <a:lnTo>
                    <a:pt x="0" y="1295728"/>
                  </a:lnTo>
                  <a:moveTo>
                    <a:pt x="140137" y="656805"/>
                  </a:moveTo>
                  <a:lnTo>
                    <a:pt x="0" y="656805"/>
                  </a:lnTo>
                  <a:moveTo>
                    <a:pt x="140137" y="17882"/>
                  </a:moveTo>
                  <a:lnTo>
                    <a:pt x="0" y="17882"/>
                  </a:lnTo>
                  <a:moveTo>
                    <a:pt x="140137" y="3530309"/>
                  </a:moveTo>
                  <a:lnTo>
                    <a:pt x="61888" y="3530309"/>
                  </a:lnTo>
                  <a:moveTo>
                    <a:pt x="140137" y="2893035"/>
                  </a:moveTo>
                  <a:lnTo>
                    <a:pt x="61888" y="2893035"/>
                  </a:lnTo>
                  <a:moveTo>
                    <a:pt x="140137" y="2254112"/>
                  </a:moveTo>
                  <a:lnTo>
                    <a:pt x="61888" y="2254112"/>
                  </a:lnTo>
                  <a:moveTo>
                    <a:pt x="140137" y="1615189"/>
                  </a:moveTo>
                  <a:lnTo>
                    <a:pt x="61888" y="1615189"/>
                  </a:lnTo>
                  <a:moveTo>
                    <a:pt x="140137" y="976266"/>
                  </a:moveTo>
                  <a:lnTo>
                    <a:pt x="61888" y="976266"/>
                  </a:lnTo>
                  <a:moveTo>
                    <a:pt x="140137" y="337343"/>
                  </a:moveTo>
                  <a:lnTo>
                    <a:pt x="61888" y="337343"/>
                  </a:lnTo>
                </a:path>
              </a:pathLst>
            </a:custGeom>
            <a:noFill/>
            <a:ln w="37527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grpSp>
          <p:nvGrpSpPr>
            <p:cNvPr id="44" name="Graphic 101">
              <a:extLst>
                <a:ext uri="{FF2B5EF4-FFF2-40B4-BE49-F238E27FC236}">
                  <a16:creationId xmlns:a16="http://schemas.microsoft.com/office/drawing/2014/main" id="{C22B1017-74C5-6B45-ED50-42FA6FE22E61}"/>
                </a:ext>
              </a:extLst>
            </p:cNvPr>
            <p:cNvGrpSpPr/>
            <p:nvPr/>
          </p:nvGrpSpPr>
          <p:grpSpPr>
            <a:xfrm>
              <a:off x="2286261" y="2146647"/>
              <a:ext cx="8038660" cy="3148959"/>
              <a:chOff x="2286261" y="1961117"/>
              <a:chExt cx="8038660" cy="3148959"/>
            </a:xfrm>
            <a:noFill/>
          </p:grpSpPr>
          <p:sp>
            <p:nvSpPr>
              <p:cNvPr id="179" name="Freeform 122">
                <a:extLst>
                  <a:ext uri="{FF2B5EF4-FFF2-40B4-BE49-F238E27FC236}">
                    <a16:creationId xmlns:a16="http://schemas.microsoft.com/office/drawing/2014/main" id="{85788471-29DB-1DE7-7582-6EF90625B6D8}"/>
                  </a:ext>
                </a:extLst>
              </p:cNvPr>
              <p:cNvSpPr/>
              <p:nvPr/>
            </p:nvSpPr>
            <p:spPr>
              <a:xfrm>
                <a:off x="5502055" y="3779980"/>
                <a:ext cx="4822866" cy="1330096"/>
              </a:xfrm>
              <a:custGeom>
                <a:avLst/>
                <a:gdLst>
                  <a:gd name="connsiteX0" fmla="*/ 0 w 4822866"/>
                  <a:gd name="connsiteY0" fmla="*/ 1290909 h 1330096"/>
                  <a:gd name="connsiteX1" fmla="*/ 32593 w 4822866"/>
                  <a:gd name="connsiteY1" fmla="*/ 1276197 h 1330096"/>
                  <a:gd name="connsiteX2" fmla="*/ 48953 w 4822866"/>
                  <a:gd name="connsiteY2" fmla="*/ 1297503 h 1330096"/>
                  <a:gd name="connsiteX3" fmla="*/ 65186 w 4822866"/>
                  <a:gd name="connsiteY3" fmla="*/ 1310439 h 1330096"/>
                  <a:gd name="connsiteX4" fmla="*/ 83194 w 4822866"/>
                  <a:gd name="connsiteY4" fmla="*/ 1320204 h 1330096"/>
                  <a:gd name="connsiteX5" fmla="*/ 99427 w 4822866"/>
                  <a:gd name="connsiteY5" fmla="*/ 1325150 h 1330096"/>
                  <a:gd name="connsiteX6" fmla="*/ 149902 w 4822866"/>
                  <a:gd name="connsiteY6" fmla="*/ 1330096 h 1330096"/>
                  <a:gd name="connsiteX7" fmla="*/ 200504 w 4822866"/>
                  <a:gd name="connsiteY7" fmla="*/ 1325150 h 1330096"/>
                  <a:gd name="connsiteX8" fmla="*/ 301580 w 4822866"/>
                  <a:gd name="connsiteY8" fmla="*/ 1312087 h 1330096"/>
                  <a:gd name="connsiteX9" fmla="*/ 401007 w 4822866"/>
                  <a:gd name="connsiteY9" fmla="*/ 1315385 h 1330096"/>
                  <a:gd name="connsiteX10" fmla="*/ 603033 w 4822866"/>
                  <a:gd name="connsiteY10" fmla="*/ 1295854 h 1330096"/>
                  <a:gd name="connsiteX11" fmla="*/ 803537 w 4822866"/>
                  <a:gd name="connsiteY11" fmla="*/ 1268081 h 1330096"/>
                  <a:gd name="connsiteX12" fmla="*/ 1204544 w 4822866"/>
                  <a:gd name="connsiteY12" fmla="*/ 1206192 h 1330096"/>
                  <a:gd name="connsiteX13" fmla="*/ 1607073 w 4822866"/>
                  <a:gd name="connsiteY13" fmla="*/ 1116530 h 1330096"/>
                  <a:gd name="connsiteX14" fmla="*/ 2009602 w 4822866"/>
                  <a:gd name="connsiteY14" fmla="*/ 1017103 h 1330096"/>
                  <a:gd name="connsiteX15" fmla="*/ 2410609 w 4822866"/>
                  <a:gd name="connsiteY15" fmla="*/ 855787 h 1330096"/>
                  <a:gd name="connsiteX16" fmla="*/ 3215794 w 4822866"/>
                  <a:gd name="connsiteY16" fmla="*/ 288517 h 1330096"/>
                  <a:gd name="connsiteX17" fmla="*/ 4822867 w 4822866"/>
                  <a:gd name="connsiteY17" fmla="*/ 0 h 1330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822866" h="1330096">
                    <a:moveTo>
                      <a:pt x="0" y="1290909"/>
                    </a:moveTo>
                    <a:lnTo>
                      <a:pt x="32593" y="1276197"/>
                    </a:lnTo>
                    <a:lnTo>
                      <a:pt x="48953" y="1297503"/>
                    </a:lnTo>
                    <a:lnTo>
                      <a:pt x="65186" y="1310439"/>
                    </a:lnTo>
                    <a:lnTo>
                      <a:pt x="83194" y="1320204"/>
                    </a:lnTo>
                    <a:lnTo>
                      <a:pt x="99427" y="1325150"/>
                    </a:lnTo>
                    <a:lnTo>
                      <a:pt x="149902" y="1330096"/>
                    </a:lnTo>
                    <a:lnTo>
                      <a:pt x="200504" y="1325150"/>
                    </a:lnTo>
                    <a:lnTo>
                      <a:pt x="301580" y="1312087"/>
                    </a:lnTo>
                    <a:lnTo>
                      <a:pt x="401007" y="1315385"/>
                    </a:lnTo>
                    <a:lnTo>
                      <a:pt x="603033" y="1295854"/>
                    </a:lnTo>
                    <a:lnTo>
                      <a:pt x="803537" y="1268081"/>
                    </a:lnTo>
                    <a:lnTo>
                      <a:pt x="1204544" y="1206192"/>
                    </a:lnTo>
                    <a:lnTo>
                      <a:pt x="1607073" y="1116530"/>
                    </a:lnTo>
                    <a:lnTo>
                      <a:pt x="2009602" y="1017103"/>
                    </a:lnTo>
                    <a:lnTo>
                      <a:pt x="2410609" y="855787"/>
                    </a:lnTo>
                    <a:lnTo>
                      <a:pt x="3215794" y="288517"/>
                    </a:lnTo>
                    <a:lnTo>
                      <a:pt x="4822867" y="0"/>
                    </a:lnTo>
                  </a:path>
                </a:pathLst>
              </a:custGeom>
              <a:noFill/>
              <a:ln w="19050" cap="flat">
                <a:solidFill>
                  <a:srgbClr val="ADCF3B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180" name="Freeform 123">
                <a:extLst>
                  <a:ext uri="{FF2B5EF4-FFF2-40B4-BE49-F238E27FC236}">
                    <a16:creationId xmlns:a16="http://schemas.microsoft.com/office/drawing/2014/main" id="{B209E722-E631-0238-DB7F-044BE422725C}"/>
                  </a:ext>
                </a:extLst>
              </p:cNvPr>
              <p:cNvSpPr/>
              <p:nvPr/>
            </p:nvSpPr>
            <p:spPr>
              <a:xfrm>
                <a:off x="2286261" y="1961117"/>
                <a:ext cx="1607072" cy="3121185"/>
              </a:xfrm>
              <a:custGeom>
                <a:avLst/>
                <a:gdLst>
                  <a:gd name="connsiteX0" fmla="*/ 0 w 1607072"/>
                  <a:gd name="connsiteY0" fmla="*/ 0 h 3121185"/>
                  <a:gd name="connsiteX1" fmla="*/ 32593 w 1607072"/>
                  <a:gd name="connsiteY1" fmla="*/ 1478223 h 3121185"/>
                  <a:gd name="connsiteX2" fmla="*/ 48953 w 1607072"/>
                  <a:gd name="connsiteY2" fmla="*/ 2446373 h 3121185"/>
                  <a:gd name="connsiteX3" fmla="*/ 66835 w 1607072"/>
                  <a:gd name="connsiteY3" fmla="*/ 2659939 h 3121185"/>
                  <a:gd name="connsiteX4" fmla="*/ 83194 w 1607072"/>
                  <a:gd name="connsiteY4" fmla="*/ 2845731 h 3121185"/>
                  <a:gd name="connsiteX5" fmla="*/ 99428 w 1607072"/>
                  <a:gd name="connsiteY5" fmla="*/ 2997282 h 3121185"/>
                  <a:gd name="connsiteX6" fmla="*/ 150029 w 1607072"/>
                  <a:gd name="connsiteY6" fmla="*/ 3111421 h 3121185"/>
                  <a:gd name="connsiteX7" fmla="*/ 200504 w 1607072"/>
                  <a:gd name="connsiteY7" fmla="*/ 3121186 h 3121185"/>
                  <a:gd name="connsiteX8" fmla="*/ 299931 w 1607072"/>
                  <a:gd name="connsiteY8" fmla="*/ 3108123 h 3121185"/>
                  <a:gd name="connsiteX9" fmla="*/ 401007 w 1607072"/>
                  <a:gd name="connsiteY9" fmla="*/ 3113069 h 3121185"/>
                  <a:gd name="connsiteX10" fmla="*/ 601511 w 1607072"/>
                  <a:gd name="connsiteY10" fmla="*/ 3093539 h 3121185"/>
                  <a:gd name="connsiteX11" fmla="*/ 803536 w 1607072"/>
                  <a:gd name="connsiteY11" fmla="*/ 3052703 h 3121185"/>
                  <a:gd name="connsiteX12" fmla="*/ 1204544 w 1607072"/>
                  <a:gd name="connsiteY12" fmla="*/ 2998930 h 3121185"/>
                  <a:gd name="connsiteX13" fmla="*/ 1607073 w 1607072"/>
                  <a:gd name="connsiteY13" fmla="*/ 2694180 h 3121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07072" h="3121185">
                    <a:moveTo>
                      <a:pt x="0" y="0"/>
                    </a:moveTo>
                    <a:lnTo>
                      <a:pt x="32593" y="1478223"/>
                    </a:lnTo>
                    <a:lnTo>
                      <a:pt x="48953" y="2446373"/>
                    </a:lnTo>
                    <a:lnTo>
                      <a:pt x="66835" y="2659939"/>
                    </a:lnTo>
                    <a:lnTo>
                      <a:pt x="83194" y="2845731"/>
                    </a:lnTo>
                    <a:lnTo>
                      <a:pt x="99428" y="2997282"/>
                    </a:lnTo>
                    <a:lnTo>
                      <a:pt x="150029" y="3111421"/>
                    </a:lnTo>
                    <a:lnTo>
                      <a:pt x="200504" y="3121186"/>
                    </a:lnTo>
                    <a:lnTo>
                      <a:pt x="299931" y="3108123"/>
                    </a:lnTo>
                    <a:lnTo>
                      <a:pt x="401007" y="3113069"/>
                    </a:lnTo>
                    <a:lnTo>
                      <a:pt x="601511" y="3093539"/>
                    </a:lnTo>
                    <a:lnTo>
                      <a:pt x="803536" y="3052703"/>
                    </a:lnTo>
                    <a:lnTo>
                      <a:pt x="1204544" y="2998930"/>
                    </a:lnTo>
                    <a:lnTo>
                      <a:pt x="1607073" y="2694180"/>
                    </a:lnTo>
                  </a:path>
                </a:pathLst>
              </a:custGeom>
              <a:noFill/>
              <a:ln w="19050" cap="flat">
                <a:solidFill>
                  <a:srgbClr val="ADCF3B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45" name="Freeform 124">
              <a:extLst>
                <a:ext uri="{FF2B5EF4-FFF2-40B4-BE49-F238E27FC236}">
                  <a16:creationId xmlns:a16="http://schemas.microsoft.com/office/drawing/2014/main" id="{B16B404E-2632-A3B4-B6D7-C67D3CD94F22}"/>
                </a:ext>
              </a:extLst>
            </p:cNvPr>
            <p:cNvSpPr/>
            <p:nvPr/>
          </p:nvSpPr>
          <p:spPr>
            <a:xfrm>
              <a:off x="2269901" y="1909745"/>
              <a:ext cx="8101690" cy="3405137"/>
            </a:xfrm>
            <a:custGeom>
              <a:avLst/>
              <a:gdLst>
                <a:gd name="connsiteX0" fmla="*/ 48953 w 8101690"/>
                <a:gd name="connsiteY0" fmla="*/ 707914 h 3405137"/>
                <a:gd name="connsiteX1" fmla="*/ 48953 w 8101690"/>
                <a:gd name="connsiteY1" fmla="*/ 1715124 h 3405137"/>
                <a:gd name="connsiteX2" fmla="*/ 48953 w 8101690"/>
                <a:gd name="connsiteY2" fmla="*/ 1715124 h 3405137"/>
                <a:gd name="connsiteX3" fmla="*/ 48953 w 8101690"/>
                <a:gd name="connsiteY3" fmla="*/ 2349101 h 3405137"/>
                <a:gd name="connsiteX4" fmla="*/ 0 w 8101690"/>
                <a:gd name="connsiteY4" fmla="*/ 707787 h 3405137"/>
                <a:gd name="connsiteX5" fmla="*/ 97779 w 8101690"/>
                <a:gd name="connsiteY5" fmla="*/ 707787 h 3405137"/>
                <a:gd name="connsiteX6" fmla="*/ 0 w 8101690"/>
                <a:gd name="connsiteY6" fmla="*/ 2349101 h 3405137"/>
                <a:gd name="connsiteX7" fmla="*/ 97779 w 8101690"/>
                <a:gd name="connsiteY7" fmla="*/ 2349101 h 3405137"/>
                <a:gd name="connsiteX8" fmla="*/ 65186 w 8101690"/>
                <a:gd name="connsiteY8" fmla="*/ 1465668 h 3405137"/>
                <a:gd name="connsiteX9" fmla="*/ 65186 w 8101690"/>
                <a:gd name="connsiteY9" fmla="*/ 2683147 h 3405137"/>
                <a:gd name="connsiteX10" fmla="*/ 65186 w 8101690"/>
                <a:gd name="connsiteY10" fmla="*/ 2683147 h 3405137"/>
                <a:gd name="connsiteX11" fmla="*/ 65186 w 8101690"/>
                <a:gd name="connsiteY11" fmla="*/ 3146043 h 3405137"/>
                <a:gd name="connsiteX12" fmla="*/ 16233 w 8101690"/>
                <a:gd name="connsiteY12" fmla="*/ 1465668 h 3405137"/>
                <a:gd name="connsiteX13" fmla="*/ 114012 w 8101690"/>
                <a:gd name="connsiteY13" fmla="*/ 1465668 h 3405137"/>
                <a:gd name="connsiteX14" fmla="*/ 16233 w 8101690"/>
                <a:gd name="connsiteY14" fmla="*/ 3146043 h 3405137"/>
                <a:gd name="connsiteX15" fmla="*/ 114012 w 8101690"/>
                <a:gd name="connsiteY15" fmla="*/ 3146043 h 3405137"/>
                <a:gd name="connsiteX16" fmla="*/ 83068 w 8101690"/>
                <a:gd name="connsiteY16" fmla="*/ 1706881 h 3405137"/>
                <a:gd name="connsiteX17" fmla="*/ 83068 w 8101690"/>
                <a:gd name="connsiteY17" fmla="*/ 2896713 h 3405137"/>
                <a:gd name="connsiteX18" fmla="*/ 83068 w 8101690"/>
                <a:gd name="connsiteY18" fmla="*/ 2896713 h 3405137"/>
                <a:gd name="connsiteX19" fmla="*/ 83068 w 8101690"/>
                <a:gd name="connsiteY19" fmla="*/ 3265127 h 3405137"/>
                <a:gd name="connsiteX20" fmla="*/ 34115 w 8101690"/>
                <a:gd name="connsiteY20" fmla="*/ 1707008 h 3405137"/>
                <a:gd name="connsiteX21" fmla="*/ 131894 w 8101690"/>
                <a:gd name="connsiteY21" fmla="*/ 1707008 h 3405137"/>
                <a:gd name="connsiteX22" fmla="*/ 34115 w 8101690"/>
                <a:gd name="connsiteY22" fmla="*/ 3265127 h 3405137"/>
                <a:gd name="connsiteX23" fmla="*/ 131894 w 8101690"/>
                <a:gd name="connsiteY23" fmla="*/ 3265127 h 3405137"/>
                <a:gd name="connsiteX24" fmla="*/ 99301 w 8101690"/>
                <a:gd name="connsiteY24" fmla="*/ 2306743 h 3405137"/>
                <a:gd name="connsiteX25" fmla="*/ 99301 w 8101690"/>
                <a:gd name="connsiteY25" fmla="*/ 3082505 h 3405137"/>
                <a:gd name="connsiteX26" fmla="*/ 99301 w 8101690"/>
                <a:gd name="connsiteY26" fmla="*/ 3082505 h 3405137"/>
                <a:gd name="connsiteX27" fmla="*/ 99301 w 8101690"/>
                <a:gd name="connsiteY27" fmla="*/ 3322070 h 3405137"/>
                <a:gd name="connsiteX28" fmla="*/ 50348 w 8101690"/>
                <a:gd name="connsiteY28" fmla="*/ 2306616 h 3405137"/>
                <a:gd name="connsiteX29" fmla="*/ 148127 w 8101690"/>
                <a:gd name="connsiteY29" fmla="*/ 2306616 h 3405137"/>
                <a:gd name="connsiteX30" fmla="*/ 50348 w 8101690"/>
                <a:gd name="connsiteY30" fmla="*/ 3322070 h 3405137"/>
                <a:gd name="connsiteX31" fmla="*/ 148127 w 8101690"/>
                <a:gd name="connsiteY31" fmla="*/ 3322070 h 3405137"/>
                <a:gd name="connsiteX32" fmla="*/ 115534 w 8101690"/>
                <a:gd name="connsiteY32" fmla="*/ 2860823 h 3405137"/>
                <a:gd name="connsiteX33" fmla="*/ 115534 w 8101690"/>
                <a:gd name="connsiteY33" fmla="*/ 3234056 h 3405137"/>
                <a:gd name="connsiteX34" fmla="*/ 115534 w 8101690"/>
                <a:gd name="connsiteY34" fmla="*/ 3234056 h 3405137"/>
                <a:gd name="connsiteX35" fmla="*/ 115534 w 8101690"/>
                <a:gd name="connsiteY35" fmla="*/ 3362779 h 3405137"/>
                <a:gd name="connsiteX36" fmla="*/ 66581 w 8101690"/>
                <a:gd name="connsiteY36" fmla="*/ 2860823 h 3405137"/>
                <a:gd name="connsiteX37" fmla="*/ 164360 w 8101690"/>
                <a:gd name="connsiteY37" fmla="*/ 2860823 h 3405137"/>
                <a:gd name="connsiteX38" fmla="*/ 66581 w 8101690"/>
                <a:gd name="connsiteY38" fmla="*/ 3362779 h 3405137"/>
                <a:gd name="connsiteX39" fmla="*/ 164360 w 8101690"/>
                <a:gd name="connsiteY39" fmla="*/ 3362779 h 3405137"/>
                <a:gd name="connsiteX40" fmla="*/ 166008 w 8101690"/>
                <a:gd name="connsiteY40" fmla="*/ 3224291 h 3405137"/>
                <a:gd name="connsiteX41" fmla="*/ 166008 w 8101690"/>
                <a:gd name="connsiteY41" fmla="*/ 3348195 h 3405137"/>
                <a:gd name="connsiteX42" fmla="*/ 117056 w 8101690"/>
                <a:gd name="connsiteY42" fmla="*/ 3224291 h 3405137"/>
                <a:gd name="connsiteX43" fmla="*/ 214834 w 8101690"/>
                <a:gd name="connsiteY43" fmla="*/ 3224291 h 3405137"/>
                <a:gd name="connsiteX44" fmla="*/ 216483 w 8101690"/>
                <a:gd name="connsiteY44" fmla="*/ 3240651 h 3405137"/>
                <a:gd name="connsiteX45" fmla="*/ 216483 w 8101690"/>
                <a:gd name="connsiteY45" fmla="*/ 3357960 h 3405137"/>
                <a:gd name="connsiteX46" fmla="*/ 167530 w 8101690"/>
                <a:gd name="connsiteY46" fmla="*/ 3240651 h 3405137"/>
                <a:gd name="connsiteX47" fmla="*/ 265309 w 8101690"/>
                <a:gd name="connsiteY47" fmla="*/ 3240651 h 3405137"/>
                <a:gd name="connsiteX48" fmla="*/ 315784 w 8101690"/>
                <a:gd name="connsiteY48" fmla="*/ 3199942 h 3405137"/>
                <a:gd name="connsiteX49" fmla="*/ 315784 w 8101690"/>
                <a:gd name="connsiteY49" fmla="*/ 3345025 h 3405137"/>
                <a:gd name="connsiteX50" fmla="*/ 266831 w 8101690"/>
                <a:gd name="connsiteY50" fmla="*/ 3199942 h 3405137"/>
                <a:gd name="connsiteX51" fmla="*/ 364610 w 8101690"/>
                <a:gd name="connsiteY51" fmla="*/ 3199942 h 3405137"/>
                <a:gd name="connsiteX52" fmla="*/ 416733 w 8101690"/>
                <a:gd name="connsiteY52" fmla="*/ 3227588 h 3405137"/>
                <a:gd name="connsiteX53" fmla="*/ 416733 w 8101690"/>
                <a:gd name="connsiteY53" fmla="*/ 3349844 h 3405137"/>
                <a:gd name="connsiteX54" fmla="*/ 367780 w 8101690"/>
                <a:gd name="connsiteY54" fmla="*/ 3227588 h 3405137"/>
                <a:gd name="connsiteX55" fmla="*/ 465559 w 8101690"/>
                <a:gd name="connsiteY55" fmla="*/ 3227588 h 3405137"/>
                <a:gd name="connsiteX56" fmla="*/ 617110 w 8101690"/>
                <a:gd name="connsiteY56" fmla="*/ 3146043 h 3405137"/>
                <a:gd name="connsiteX57" fmla="*/ 617110 w 8101690"/>
                <a:gd name="connsiteY57" fmla="*/ 3330186 h 3405137"/>
                <a:gd name="connsiteX58" fmla="*/ 617110 w 8101690"/>
                <a:gd name="connsiteY58" fmla="*/ 3330186 h 3405137"/>
                <a:gd name="connsiteX59" fmla="*/ 617110 w 8101690"/>
                <a:gd name="connsiteY59" fmla="*/ 3395372 h 3405137"/>
                <a:gd name="connsiteX60" fmla="*/ 568157 w 8101690"/>
                <a:gd name="connsiteY60" fmla="*/ 3146043 h 3405137"/>
                <a:gd name="connsiteX61" fmla="*/ 665936 w 8101690"/>
                <a:gd name="connsiteY61" fmla="*/ 3146043 h 3405137"/>
                <a:gd name="connsiteX62" fmla="*/ 568157 w 8101690"/>
                <a:gd name="connsiteY62" fmla="*/ 3395372 h 3405137"/>
                <a:gd name="connsiteX63" fmla="*/ 665936 w 8101690"/>
                <a:gd name="connsiteY63" fmla="*/ 3395372 h 3405137"/>
                <a:gd name="connsiteX64" fmla="*/ 819135 w 8101690"/>
                <a:gd name="connsiteY64" fmla="*/ 3084027 h 3405137"/>
                <a:gd name="connsiteX65" fmla="*/ 819135 w 8101690"/>
                <a:gd name="connsiteY65" fmla="*/ 3289350 h 3405137"/>
                <a:gd name="connsiteX66" fmla="*/ 819135 w 8101690"/>
                <a:gd name="connsiteY66" fmla="*/ 3289350 h 3405137"/>
                <a:gd name="connsiteX67" fmla="*/ 819135 w 8101690"/>
                <a:gd name="connsiteY67" fmla="*/ 3372418 h 3405137"/>
                <a:gd name="connsiteX68" fmla="*/ 770182 w 8101690"/>
                <a:gd name="connsiteY68" fmla="*/ 3083901 h 3405137"/>
                <a:gd name="connsiteX69" fmla="*/ 867961 w 8101690"/>
                <a:gd name="connsiteY69" fmla="*/ 3083901 h 3405137"/>
                <a:gd name="connsiteX70" fmla="*/ 770182 w 8101690"/>
                <a:gd name="connsiteY70" fmla="*/ 3372418 h 3405137"/>
                <a:gd name="connsiteX71" fmla="*/ 867961 w 8101690"/>
                <a:gd name="connsiteY71" fmla="*/ 3372418 h 3405137"/>
                <a:gd name="connsiteX72" fmla="*/ 1220016 w 8101690"/>
                <a:gd name="connsiteY72" fmla="*/ 2845985 h 3405137"/>
                <a:gd name="connsiteX73" fmla="*/ 1220016 w 8101690"/>
                <a:gd name="connsiteY73" fmla="*/ 3235578 h 3405137"/>
                <a:gd name="connsiteX74" fmla="*/ 1220016 w 8101690"/>
                <a:gd name="connsiteY74" fmla="*/ 3235578 h 3405137"/>
                <a:gd name="connsiteX75" fmla="*/ 1220016 w 8101690"/>
                <a:gd name="connsiteY75" fmla="*/ 3364301 h 3405137"/>
                <a:gd name="connsiteX76" fmla="*/ 1171063 w 8101690"/>
                <a:gd name="connsiteY76" fmla="*/ 2845985 h 3405137"/>
                <a:gd name="connsiteX77" fmla="*/ 1268842 w 8101690"/>
                <a:gd name="connsiteY77" fmla="*/ 2845985 h 3405137"/>
                <a:gd name="connsiteX78" fmla="*/ 1171063 w 8101690"/>
                <a:gd name="connsiteY78" fmla="*/ 3364301 h 3405137"/>
                <a:gd name="connsiteX79" fmla="*/ 1268842 w 8101690"/>
                <a:gd name="connsiteY79" fmla="*/ 3364301 h 3405137"/>
                <a:gd name="connsiteX80" fmla="*/ 1622545 w 8101690"/>
                <a:gd name="connsiteY80" fmla="*/ 1558374 h 3405137"/>
                <a:gd name="connsiteX81" fmla="*/ 1622545 w 8101690"/>
                <a:gd name="connsiteY81" fmla="*/ 2930701 h 3405137"/>
                <a:gd name="connsiteX82" fmla="*/ 1622545 w 8101690"/>
                <a:gd name="connsiteY82" fmla="*/ 2930701 h 3405137"/>
                <a:gd name="connsiteX83" fmla="*/ 1622545 w 8101690"/>
                <a:gd name="connsiteY83" fmla="*/ 3295818 h 3405137"/>
                <a:gd name="connsiteX84" fmla="*/ 1573592 w 8101690"/>
                <a:gd name="connsiteY84" fmla="*/ 1558374 h 3405137"/>
                <a:gd name="connsiteX85" fmla="*/ 1671371 w 8101690"/>
                <a:gd name="connsiteY85" fmla="*/ 1558374 h 3405137"/>
                <a:gd name="connsiteX86" fmla="*/ 1573592 w 8101690"/>
                <a:gd name="connsiteY86" fmla="*/ 3295818 h 3405137"/>
                <a:gd name="connsiteX87" fmla="*/ 1671371 w 8101690"/>
                <a:gd name="connsiteY87" fmla="*/ 3295818 h 3405137"/>
                <a:gd name="connsiteX88" fmla="*/ 3231139 w 8101690"/>
                <a:gd name="connsiteY88" fmla="*/ 3145916 h 3405137"/>
                <a:gd name="connsiteX89" fmla="*/ 3231139 w 8101690"/>
                <a:gd name="connsiteY89" fmla="*/ 3346419 h 3405137"/>
                <a:gd name="connsiteX90" fmla="*/ 3231139 w 8101690"/>
                <a:gd name="connsiteY90" fmla="*/ 3346419 h 3405137"/>
                <a:gd name="connsiteX91" fmla="*/ 3231139 w 8101690"/>
                <a:gd name="connsiteY91" fmla="*/ 3405137 h 3405137"/>
                <a:gd name="connsiteX92" fmla="*/ 3182186 w 8101690"/>
                <a:gd name="connsiteY92" fmla="*/ 3146043 h 3405137"/>
                <a:gd name="connsiteX93" fmla="*/ 3279965 w 8101690"/>
                <a:gd name="connsiteY93" fmla="*/ 3146043 h 3405137"/>
                <a:gd name="connsiteX94" fmla="*/ 3182186 w 8101690"/>
                <a:gd name="connsiteY94" fmla="*/ 3405137 h 3405137"/>
                <a:gd name="connsiteX95" fmla="*/ 3279965 w 8101690"/>
                <a:gd name="connsiteY95" fmla="*/ 3405137 h 3405137"/>
                <a:gd name="connsiteX96" fmla="*/ 3263606 w 8101690"/>
                <a:gd name="connsiteY96" fmla="*/ 3191571 h 3405137"/>
                <a:gd name="connsiteX97" fmla="*/ 3263606 w 8101690"/>
                <a:gd name="connsiteY97" fmla="*/ 3331708 h 3405137"/>
                <a:gd name="connsiteX98" fmla="*/ 3263606 w 8101690"/>
                <a:gd name="connsiteY98" fmla="*/ 3331708 h 3405137"/>
                <a:gd name="connsiteX99" fmla="*/ 3263606 w 8101690"/>
                <a:gd name="connsiteY99" fmla="*/ 3388777 h 3405137"/>
                <a:gd name="connsiteX100" fmla="*/ 3214653 w 8101690"/>
                <a:gd name="connsiteY100" fmla="*/ 3191571 h 3405137"/>
                <a:gd name="connsiteX101" fmla="*/ 3312431 w 8101690"/>
                <a:gd name="connsiteY101" fmla="*/ 3191571 h 3405137"/>
                <a:gd name="connsiteX102" fmla="*/ 3214653 w 8101690"/>
                <a:gd name="connsiteY102" fmla="*/ 3388777 h 3405137"/>
                <a:gd name="connsiteX103" fmla="*/ 3312431 w 8101690"/>
                <a:gd name="connsiteY103" fmla="*/ 3388777 h 3405137"/>
                <a:gd name="connsiteX104" fmla="*/ 3279839 w 8101690"/>
                <a:gd name="connsiteY104" fmla="*/ 3238876 h 3405137"/>
                <a:gd name="connsiteX105" fmla="*/ 3279839 w 8101690"/>
                <a:gd name="connsiteY105" fmla="*/ 3353014 h 3405137"/>
                <a:gd name="connsiteX106" fmla="*/ 3230886 w 8101690"/>
                <a:gd name="connsiteY106" fmla="*/ 3238876 h 3405137"/>
                <a:gd name="connsiteX107" fmla="*/ 3328665 w 8101690"/>
                <a:gd name="connsiteY107" fmla="*/ 3238876 h 3405137"/>
                <a:gd name="connsiteX108" fmla="*/ 3296072 w 8101690"/>
                <a:gd name="connsiteY108" fmla="*/ 3277936 h 3405137"/>
                <a:gd name="connsiteX109" fmla="*/ 3296072 w 8101690"/>
                <a:gd name="connsiteY109" fmla="*/ 3365950 h 3405137"/>
                <a:gd name="connsiteX110" fmla="*/ 3247119 w 8101690"/>
                <a:gd name="connsiteY110" fmla="*/ 3277936 h 3405137"/>
                <a:gd name="connsiteX111" fmla="*/ 3344898 w 8101690"/>
                <a:gd name="connsiteY111" fmla="*/ 3277936 h 3405137"/>
                <a:gd name="connsiteX112" fmla="*/ 3532339 w 8101690"/>
                <a:gd name="connsiteY112" fmla="*/ 3287701 h 3405137"/>
                <a:gd name="connsiteX113" fmla="*/ 3532339 w 8101690"/>
                <a:gd name="connsiteY113" fmla="*/ 3367599 h 3405137"/>
                <a:gd name="connsiteX114" fmla="*/ 3483386 w 8101690"/>
                <a:gd name="connsiteY114" fmla="*/ 3287701 h 3405137"/>
                <a:gd name="connsiteX115" fmla="*/ 3581164 w 8101690"/>
                <a:gd name="connsiteY115" fmla="*/ 3287701 h 3405137"/>
                <a:gd name="connsiteX116" fmla="*/ 3631639 w 8101690"/>
                <a:gd name="connsiteY116" fmla="*/ 3302413 h 3405137"/>
                <a:gd name="connsiteX117" fmla="*/ 3631639 w 8101690"/>
                <a:gd name="connsiteY117" fmla="*/ 3370896 h 3405137"/>
                <a:gd name="connsiteX118" fmla="*/ 3582687 w 8101690"/>
                <a:gd name="connsiteY118" fmla="*/ 3302413 h 3405137"/>
                <a:gd name="connsiteX119" fmla="*/ 3680465 w 8101690"/>
                <a:gd name="connsiteY119" fmla="*/ 3302413 h 3405137"/>
                <a:gd name="connsiteX120" fmla="*/ 3833665 w 8101690"/>
                <a:gd name="connsiteY120" fmla="*/ 3165446 h 3405137"/>
                <a:gd name="connsiteX121" fmla="*/ 3833665 w 8101690"/>
                <a:gd name="connsiteY121" fmla="*/ 3351239 h 3405137"/>
                <a:gd name="connsiteX122" fmla="*/ 3784712 w 8101690"/>
                <a:gd name="connsiteY122" fmla="*/ 3165446 h 3405137"/>
                <a:gd name="connsiteX123" fmla="*/ 3882491 w 8101690"/>
                <a:gd name="connsiteY123" fmla="*/ 3165446 h 3405137"/>
                <a:gd name="connsiteX124" fmla="*/ 4034042 w 8101690"/>
                <a:gd name="connsiteY124" fmla="*/ 3095314 h 3405137"/>
                <a:gd name="connsiteX125" fmla="*/ 4034042 w 8101690"/>
                <a:gd name="connsiteY125" fmla="*/ 3323465 h 3405137"/>
                <a:gd name="connsiteX126" fmla="*/ 4034042 w 8101690"/>
                <a:gd name="connsiteY126" fmla="*/ 3323465 h 3405137"/>
                <a:gd name="connsiteX127" fmla="*/ 4034042 w 8101690"/>
                <a:gd name="connsiteY127" fmla="*/ 3395118 h 3405137"/>
                <a:gd name="connsiteX128" fmla="*/ 3985089 w 8101690"/>
                <a:gd name="connsiteY128" fmla="*/ 3095187 h 3405137"/>
                <a:gd name="connsiteX129" fmla="*/ 4082867 w 8101690"/>
                <a:gd name="connsiteY129" fmla="*/ 3095187 h 3405137"/>
                <a:gd name="connsiteX130" fmla="*/ 3985089 w 8101690"/>
                <a:gd name="connsiteY130" fmla="*/ 3395118 h 3405137"/>
                <a:gd name="connsiteX131" fmla="*/ 4082867 w 8101690"/>
                <a:gd name="connsiteY131" fmla="*/ 3395118 h 3405137"/>
                <a:gd name="connsiteX132" fmla="*/ 4434922 w 8101690"/>
                <a:gd name="connsiteY132" fmla="*/ 2855623 h 3405137"/>
                <a:gd name="connsiteX133" fmla="*/ 4434922 w 8101690"/>
                <a:gd name="connsiteY133" fmla="*/ 3261450 h 3405137"/>
                <a:gd name="connsiteX134" fmla="*/ 4434922 w 8101690"/>
                <a:gd name="connsiteY134" fmla="*/ 3261450 h 3405137"/>
                <a:gd name="connsiteX135" fmla="*/ 4434922 w 8101690"/>
                <a:gd name="connsiteY135" fmla="*/ 3380408 h 3405137"/>
                <a:gd name="connsiteX136" fmla="*/ 4385969 w 8101690"/>
                <a:gd name="connsiteY136" fmla="*/ 2855623 h 3405137"/>
                <a:gd name="connsiteX137" fmla="*/ 4483748 w 8101690"/>
                <a:gd name="connsiteY137" fmla="*/ 2855623 h 3405137"/>
                <a:gd name="connsiteX138" fmla="*/ 4385969 w 8101690"/>
                <a:gd name="connsiteY138" fmla="*/ 3380408 h 3405137"/>
                <a:gd name="connsiteX139" fmla="*/ 4483748 w 8101690"/>
                <a:gd name="connsiteY139" fmla="*/ 3380408 h 3405137"/>
                <a:gd name="connsiteX140" fmla="*/ 4837451 w 8101690"/>
                <a:gd name="connsiteY140" fmla="*/ 2360134 h 3405137"/>
                <a:gd name="connsiteX141" fmla="*/ 4837451 w 8101690"/>
                <a:gd name="connsiteY141" fmla="*/ 3171787 h 3405137"/>
                <a:gd name="connsiteX142" fmla="*/ 4837451 w 8101690"/>
                <a:gd name="connsiteY142" fmla="*/ 3171787 h 3405137"/>
                <a:gd name="connsiteX143" fmla="*/ 4837451 w 8101690"/>
                <a:gd name="connsiteY143" fmla="*/ 3367345 h 3405137"/>
                <a:gd name="connsiteX144" fmla="*/ 4788498 w 8101690"/>
                <a:gd name="connsiteY144" fmla="*/ 2360134 h 3405137"/>
                <a:gd name="connsiteX145" fmla="*/ 4886277 w 8101690"/>
                <a:gd name="connsiteY145" fmla="*/ 2360134 h 3405137"/>
                <a:gd name="connsiteX146" fmla="*/ 4788498 w 8101690"/>
                <a:gd name="connsiteY146" fmla="*/ 3367345 h 3405137"/>
                <a:gd name="connsiteX147" fmla="*/ 4886277 w 8101690"/>
                <a:gd name="connsiteY147" fmla="*/ 3367345 h 3405137"/>
                <a:gd name="connsiteX148" fmla="*/ 5239980 w 8101690"/>
                <a:gd name="connsiteY148" fmla="*/ 1867816 h 3405137"/>
                <a:gd name="connsiteX149" fmla="*/ 5239980 w 8101690"/>
                <a:gd name="connsiteY149" fmla="*/ 3072360 h 3405137"/>
                <a:gd name="connsiteX150" fmla="*/ 5239980 w 8101690"/>
                <a:gd name="connsiteY150" fmla="*/ 3072360 h 3405137"/>
                <a:gd name="connsiteX151" fmla="*/ 5239980 w 8101690"/>
                <a:gd name="connsiteY151" fmla="*/ 3347815 h 3405137"/>
                <a:gd name="connsiteX152" fmla="*/ 5191027 w 8101690"/>
                <a:gd name="connsiteY152" fmla="*/ 1867943 h 3405137"/>
                <a:gd name="connsiteX153" fmla="*/ 5288806 w 8101690"/>
                <a:gd name="connsiteY153" fmla="*/ 1867943 h 3405137"/>
                <a:gd name="connsiteX154" fmla="*/ 5191027 w 8101690"/>
                <a:gd name="connsiteY154" fmla="*/ 3347815 h 3405137"/>
                <a:gd name="connsiteX155" fmla="*/ 5288806 w 8101690"/>
                <a:gd name="connsiteY155" fmla="*/ 3347815 h 3405137"/>
                <a:gd name="connsiteX156" fmla="*/ 5640861 w 8101690"/>
                <a:gd name="connsiteY156" fmla="*/ 1103468 h 3405137"/>
                <a:gd name="connsiteX157" fmla="*/ 5640861 w 8101690"/>
                <a:gd name="connsiteY157" fmla="*/ 2911044 h 3405137"/>
                <a:gd name="connsiteX158" fmla="*/ 5640861 w 8101690"/>
                <a:gd name="connsiteY158" fmla="*/ 2911044 h 3405137"/>
                <a:gd name="connsiteX159" fmla="*/ 5640861 w 8101690"/>
                <a:gd name="connsiteY159" fmla="*/ 3315222 h 3405137"/>
                <a:gd name="connsiteX160" fmla="*/ 5591907 w 8101690"/>
                <a:gd name="connsiteY160" fmla="*/ 1103468 h 3405137"/>
                <a:gd name="connsiteX161" fmla="*/ 5689686 w 8101690"/>
                <a:gd name="connsiteY161" fmla="*/ 1103468 h 3405137"/>
                <a:gd name="connsiteX162" fmla="*/ 5591907 w 8101690"/>
                <a:gd name="connsiteY162" fmla="*/ 3315222 h 3405137"/>
                <a:gd name="connsiteX163" fmla="*/ 5689686 w 8101690"/>
                <a:gd name="connsiteY163" fmla="*/ 3315222 h 3405137"/>
                <a:gd name="connsiteX164" fmla="*/ 6445919 w 8101690"/>
                <a:gd name="connsiteY164" fmla="*/ 277103 h 3405137"/>
                <a:gd name="connsiteX165" fmla="*/ 6445919 w 8101690"/>
                <a:gd name="connsiteY165" fmla="*/ 2343774 h 3405137"/>
                <a:gd name="connsiteX166" fmla="*/ 6445919 w 8101690"/>
                <a:gd name="connsiteY166" fmla="*/ 2343774 h 3405137"/>
                <a:gd name="connsiteX167" fmla="*/ 6445919 w 8101690"/>
                <a:gd name="connsiteY167" fmla="*/ 3056000 h 3405137"/>
                <a:gd name="connsiteX168" fmla="*/ 6396966 w 8101690"/>
                <a:gd name="connsiteY168" fmla="*/ 277103 h 3405137"/>
                <a:gd name="connsiteX169" fmla="*/ 6494744 w 8101690"/>
                <a:gd name="connsiteY169" fmla="*/ 277103 h 3405137"/>
                <a:gd name="connsiteX170" fmla="*/ 6396966 w 8101690"/>
                <a:gd name="connsiteY170" fmla="*/ 3056000 h 3405137"/>
                <a:gd name="connsiteX171" fmla="*/ 6494744 w 8101690"/>
                <a:gd name="connsiteY171" fmla="*/ 3056000 h 3405137"/>
                <a:gd name="connsiteX172" fmla="*/ 8052865 w 8101690"/>
                <a:gd name="connsiteY172" fmla="*/ 0 h 3405137"/>
                <a:gd name="connsiteX173" fmla="*/ 8052865 w 8101690"/>
                <a:gd name="connsiteY173" fmla="*/ 2055257 h 3405137"/>
                <a:gd name="connsiteX174" fmla="*/ 8052865 w 8101690"/>
                <a:gd name="connsiteY174" fmla="*/ 2055257 h 3405137"/>
                <a:gd name="connsiteX175" fmla="*/ 8052865 w 8101690"/>
                <a:gd name="connsiteY175" fmla="*/ 2878324 h 3405137"/>
                <a:gd name="connsiteX176" fmla="*/ 8003911 w 8101690"/>
                <a:gd name="connsiteY176" fmla="*/ 0 h 3405137"/>
                <a:gd name="connsiteX177" fmla="*/ 8101690 w 8101690"/>
                <a:gd name="connsiteY177" fmla="*/ 0 h 3405137"/>
                <a:gd name="connsiteX178" fmla="*/ 8003911 w 8101690"/>
                <a:gd name="connsiteY178" fmla="*/ 2878324 h 3405137"/>
                <a:gd name="connsiteX179" fmla="*/ 8101690 w 8101690"/>
                <a:gd name="connsiteY179" fmla="*/ 2878324 h 340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</a:cxnLst>
              <a:rect l="l" t="t" r="r" b="b"/>
              <a:pathLst>
                <a:path w="8101690" h="3405137">
                  <a:moveTo>
                    <a:pt x="48953" y="707914"/>
                  </a:moveTo>
                  <a:lnTo>
                    <a:pt x="48953" y="1715124"/>
                  </a:lnTo>
                  <a:moveTo>
                    <a:pt x="48953" y="1715124"/>
                  </a:moveTo>
                  <a:lnTo>
                    <a:pt x="48953" y="2349101"/>
                  </a:lnTo>
                  <a:moveTo>
                    <a:pt x="0" y="707787"/>
                  </a:moveTo>
                  <a:lnTo>
                    <a:pt x="97779" y="707787"/>
                  </a:lnTo>
                  <a:moveTo>
                    <a:pt x="0" y="2349101"/>
                  </a:moveTo>
                  <a:lnTo>
                    <a:pt x="97779" y="2349101"/>
                  </a:lnTo>
                  <a:moveTo>
                    <a:pt x="65186" y="1465668"/>
                  </a:moveTo>
                  <a:lnTo>
                    <a:pt x="65186" y="2683147"/>
                  </a:lnTo>
                  <a:moveTo>
                    <a:pt x="65186" y="2683147"/>
                  </a:moveTo>
                  <a:lnTo>
                    <a:pt x="65186" y="3146043"/>
                  </a:lnTo>
                  <a:moveTo>
                    <a:pt x="16233" y="1465668"/>
                  </a:moveTo>
                  <a:lnTo>
                    <a:pt x="114012" y="1465668"/>
                  </a:lnTo>
                  <a:moveTo>
                    <a:pt x="16233" y="3146043"/>
                  </a:moveTo>
                  <a:lnTo>
                    <a:pt x="114012" y="3146043"/>
                  </a:lnTo>
                  <a:moveTo>
                    <a:pt x="83068" y="1706881"/>
                  </a:moveTo>
                  <a:lnTo>
                    <a:pt x="83068" y="2896713"/>
                  </a:lnTo>
                  <a:moveTo>
                    <a:pt x="83068" y="2896713"/>
                  </a:moveTo>
                  <a:lnTo>
                    <a:pt x="83068" y="3265127"/>
                  </a:lnTo>
                  <a:moveTo>
                    <a:pt x="34115" y="1707008"/>
                  </a:moveTo>
                  <a:lnTo>
                    <a:pt x="131894" y="1707008"/>
                  </a:lnTo>
                  <a:moveTo>
                    <a:pt x="34115" y="3265127"/>
                  </a:moveTo>
                  <a:lnTo>
                    <a:pt x="131894" y="3265127"/>
                  </a:lnTo>
                  <a:moveTo>
                    <a:pt x="99301" y="2306743"/>
                  </a:moveTo>
                  <a:lnTo>
                    <a:pt x="99301" y="3082505"/>
                  </a:lnTo>
                  <a:moveTo>
                    <a:pt x="99301" y="3082505"/>
                  </a:moveTo>
                  <a:lnTo>
                    <a:pt x="99301" y="3322070"/>
                  </a:lnTo>
                  <a:moveTo>
                    <a:pt x="50348" y="2306616"/>
                  </a:moveTo>
                  <a:lnTo>
                    <a:pt x="148127" y="2306616"/>
                  </a:lnTo>
                  <a:moveTo>
                    <a:pt x="50348" y="3322070"/>
                  </a:moveTo>
                  <a:lnTo>
                    <a:pt x="148127" y="3322070"/>
                  </a:lnTo>
                  <a:moveTo>
                    <a:pt x="115534" y="2860823"/>
                  </a:moveTo>
                  <a:lnTo>
                    <a:pt x="115534" y="3234056"/>
                  </a:lnTo>
                  <a:moveTo>
                    <a:pt x="115534" y="3234056"/>
                  </a:moveTo>
                  <a:lnTo>
                    <a:pt x="115534" y="3362779"/>
                  </a:lnTo>
                  <a:moveTo>
                    <a:pt x="66581" y="2860823"/>
                  </a:moveTo>
                  <a:lnTo>
                    <a:pt x="164360" y="2860823"/>
                  </a:lnTo>
                  <a:moveTo>
                    <a:pt x="66581" y="3362779"/>
                  </a:moveTo>
                  <a:lnTo>
                    <a:pt x="164360" y="3362779"/>
                  </a:lnTo>
                  <a:moveTo>
                    <a:pt x="166008" y="3224291"/>
                  </a:moveTo>
                  <a:lnTo>
                    <a:pt x="166008" y="3348195"/>
                  </a:lnTo>
                  <a:moveTo>
                    <a:pt x="117056" y="3224291"/>
                  </a:moveTo>
                  <a:lnTo>
                    <a:pt x="214834" y="3224291"/>
                  </a:lnTo>
                  <a:moveTo>
                    <a:pt x="216483" y="3240651"/>
                  </a:moveTo>
                  <a:lnTo>
                    <a:pt x="216483" y="3357960"/>
                  </a:lnTo>
                  <a:moveTo>
                    <a:pt x="167530" y="3240651"/>
                  </a:moveTo>
                  <a:lnTo>
                    <a:pt x="265309" y="3240651"/>
                  </a:lnTo>
                  <a:moveTo>
                    <a:pt x="315784" y="3199942"/>
                  </a:moveTo>
                  <a:lnTo>
                    <a:pt x="315784" y="3345025"/>
                  </a:lnTo>
                  <a:moveTo>
                    <a:pt x="266831" y="3199942"/>
                  </a:moveTo>
                  <a:lnTo>
                    <a:pt x="364610" y="3199942"/>
                  </a:lnTo>
                  <a:moveTo>
                    <a:pt x="416733" y="3227588"/>
                  </a:moveTo>
                  <a:lnTo>
                    <a:pt x="416733" y="3349844"/>
                  </a:lnTo>
                  <a:moveTo>
                    <a:pt x="367780" y="3227588"/>
                  </a:moveTo>
                  <a:lnTo>
                    <a:pt x="465559" y="3227588"/>
                  </a:lnTo>
                  <a:moveTo>
                    <a:pt x="617110" y="3146043"/>
                  </a:moveTo>
                  <a:lnTo>
                    <a:pt x="617110" y="3330186"/>
                  </a:lnTo>
                  <a:moveTo>
                    <a:pt x="617110" y="3330186"/>
                  </a:moveTo>
                  <a:lnTo>
                    <a:pt x="617110" y="3395372"/>
                  </a:lnTo>
                  <a:moveTo>
                    <a:pt x="568157" y="3146043"/>
                  </a:moveTo>
                  <a:lnTo>
                    <a:pt x="665936" y="3146043"/>
                  </a:lnTo>
                  <a:moveTo>
                    <a:pt x="568157" y="3395372"/>
                  </a:moveTo>
                  <a:lnTo>
                    <a:pt x="665936" y="3395372"/>
                  </a:lnTo>
                  <a:moveTo>
                    <a:pt x="819135" y="3084027"/>
                  </a:moveTo>
                  <a:lnTo>
                    <a:pt x="819135" y="3289350"/>
                  </a:lnTo>
                  <a:moveTo>
                    <a:pt x="819135" y="3289350"/>
                  </a:moveTo>
                  <a:lnTo>
                    <a:pt x="819135" y="3372418"/>
                  </a:lnTo>
                  <a:moveTo>
                    <a:pt x="770182" y="3083901"/>
                  </a:moveTo>
                  <a:lnTo>
                    <a:pt x="867961" y="3083901"/>
                  </a:lnTo>
                  <a:moveTo>
                    <a:pt x="770182" y="3372418"/>
                  </a:moveTo>
                  <a:lnTo>
                    <a:pt x="867961" y="3372418"/>
                  </a:lnTo>
                  <a:moveTo>
                    <a:pt x="1220016" y="2845985"/>
                  </a:moveTo>
                  <a:lnTo>
                    <a:pt x="1220016" y="3235578"/>
                  </a:lnTo>
                  <a:moveTo>
                    <a:pt x="1220016" y="3235578"/>
                  </a:moveTo>
                  <a:lnTo>
                    <a:pt x="1220016" y="3364301"/>
                  </a:lnTo>
                  <a:moveTo>
                    <a:pt x="1171063" y="2845985"/>
                  </a:moveTo>
                  <a:lnTo>
                    <a:pt x="1268842" y="2845985"/>
                  </a:lnTo>
                  <a:moveTo>
                    <a:pt x="1171063" y="3364301"/>
                  </a:moveTo>
                  <a:lnTo>
                    <a:pt x="1268842" y="3364301"/>
                  </a:lnTo>
                  <a:moveTo>
                    <a:pt x="1622545" y="1558374"/>
                  </a:moveTo>
                  <a:lnTo>
                    <a:pt x="1622545" y="2930701"/>
                  </a:lnTo>
                  <a:moveTo>
                    <a:pt x="1622545" y="2930701"/>
                  </a:moveTo>
                  <a:lnTo>
                    <a:pt x="1622545" y="3295818"/>
                  </a:lnTo>
                  <a:moveTo>
                    <a:pt x="1573592" y="1558374"/>
                  </a:moveTo>
                  <a:lnTo>
                    <a:pt x="1671371" y="1558374"/>
                  </a:lnTo>
                  <a:moveTo>
                    <a:pt x="1573592" y="3295818"/>
                  </a:moveTo>
                  <a:lnTo>
                    <a:pt x="1671371" y="3295818"/>
                  </a:lnTo>
                  <a:moveTo>
                    <a:pt x="3231139" y="3145916"/>
                  </a:moveTo>
                  <a:lnTo>
                    <a:pt x="3231139" y="3346419"/>
                  </a:lnTo>
                  <a:moveTo>
                    <a:pt x="3231139" y="3346419"/>
                  </a:moveTo>
                  <a:lnTo>
                    <a:pt x="3231139" y="3405137"/>
                  </a:lnTo>
                  <a:moveTo>
                    <a:pt x="3182186" y="3146043"/>
                  </a:moveTo>
                  <a:lnTo>
                    <a:pt x="3279965" y="3146043"/>
                  </a:lnTo>
                  <a:moveTo>
                    <a:pt x="3182186" y="3405137"/>
                  </a:moveTo>
                  <a:lnTo>
                    <a:pt x="3279965" y="3405137"/>
                  </a:lnTo>
                  <a:moveTo>
                    <a:pt x="3263606" y="3191571"/>
                  </a:moveTo>
                  <a:lnTo>
                    <a:pt x="3263606" y="3331708"/>
                  </a:lnTo>
                  <a:moveTo>
                    <a:pt x="3263606" y="3331708"/>
                  </a:moveTo>
                  <a:lnTo>
                    <a:pt x="3263606" y="3388777"/>
                  </a:lnTo>
                  <a:moveTo>
                    <a:pt x="3214653" y="3191571"/>
                  </a:moveTo>
                  <a:lnTo>
                    <a:pt x="3312431" y="3191571"/>
                  </a:lnTo>
                  <a:moveTo>
                    <a:pt x="3214653" y="3388777"/>
                  </a:moveTo>
                  <a:lnTo>
                    <a:pt x="3312431" y="3388777"/>
                  </a:lnTo>
                  <a:moveTo>
                    <a:pt x="3279839" y="3238876"/>
                  </a:moveTo>
                  <a:lnTo>
                    <a:pt x="3279839" y="3353014"/>
                  </a:lnTo>
                  <a:moveTo>
                    <a:pt x="3230886" y="3238876"/>
                  </a:moveTo>
                  <a:lnTo>
                    <a:pt x="3328665" y="3238876"/>
                  </a:lnTo>
                  <a:moveTo>
                    <a:pt x="3296072" y="3277936"/>
                  </a:moveTo>
                  <a:lnTo>
                    <a:pt x="3296072" y="3365950"/>
                  </a:lnTo>
                  <a:moveTo>
                    <a:pt x="3247119" y="3277936"/>
                  </a:moveTo>
                  <a:lnTo>
                    <a:pt x="3344898" y="3277936"/>
                  </a:lnTo>
                  <a:moveTo>
                    <a:pt x="3532339" y="3287701"/>
                  </a:moveTo>
                  <a:lnTo>
                    <a:pt x="3532339" y="3367599"/>
                  </a:lnTo>
                  <a:moveTo>
                    <a:pt x="3483386" y="3287701"/>
                  </a:moveTo>
                  <a:lnTo>
                    <a:pt x="3581164" y="3287701"/>
                  </a:lnTo>
                  <a:moveTo>
                    <a:pt x="3631639" y="3302413"/>
                  </a:moveTo>
                  <a:lnTo>
                    <a:pt x="3631639" y="3370896"/>
                  </a:lnTo>
                  <a:moveTo>
                    <a:pt x="3582687" y="3302413"/>
                  </a:moveTo>
                  <a:lnTo>
                    <a:pt x="3680465" y="3302413"/>
                  </a:lnTo>
                  <a:moveTo>
                    <a:pt x="3833665" y="3165446"/>
                  </a:moveTo>
                  <a:lnTo>
                    <a:pt x="3833665" y="3351239"/>
                  </a:lnTo>
                  <a:moveTo>
                    <a:pt x="3784712" y="3165446"/>
                  </a:moveTo>
                  <a:lnTo>
                    <a:pt x="3882491" y="3165446"/>
                  </a:lnTo>
                  <a:moveTo>
                    <a:pt x="4034042" y="3095314"/>
                  </a:moveTo>
                  <a:lnTo>
                    <a:pt x="4034042" y="3323465"/>
                  </a:lnTo>
                  <a:moveTo>
                    <a:pt x="4034042" y="3323465"/>
                  </a:moveTo>
                  <a:lnTo>
                    <a:pt x="4034042" y="3395118"/>
                  </a:lnTo>
                  <a:moveTo>
                    <a:pt x="3985089" y="3095187"/>
                  </a:moveTo>
                  <a:lnTo>
                    <a:pt x="4082867" y="3095187"/>
                  </a:lnTo>
                  <a:moveTo>
                    <a:pt x="3985089" y="3395118"/>
                  </a:moveTo>
                  <a:lnTo>
                    <a:pt x="4082867" y="3395118"/>
                  </a:lnTo>
                  <a:moveTo>
                    <a:pt x="4434922" y="2855623"/>
                  </a:moveTo>
                  <a:lnTo>
                    <a:pt x="4434922" y="3261450"/>
                  </a:lnTo>
                  <a:moveTo>
                    <a:pt x="4434922" y="3261450"/>
                  </a:moveTo>
                  <a:lnTo>
                    <a:pt x="4434922" y="3380408"/>
                  </a:lnTo>
                  <a:moveTo>
                    <a:pt x="4385969" y="2855623"/>
                  </a:moveTo>
                  <a:lnTo>
                    <a:pt x="4483748" y="2855623"/>
                  </a:lnTo>
                  <a:moveTo>
                    <a:pt x="4385969" y="3380408"/>
                  </a:moveTo>
                  <a:lnTo>
                    <a:pt x="4483748" y="3380408"/>
                  </a:lnTo>
                  <a:moveTo>
                    <a:pt x="4837451" y="2360134"/>
                  </a:moveTo>
                  <a:lnTo>
                    <a:pt x="4837451" y="3171787"/>
                  </a:lnTo>
                  <a:moveTo>
                    <a:pt x="4837451" y="3171787"/>
                  </a:moveTo>
                  <a:lnTo>
                    <a:pt x="4837451" y="3367345"/>
                  </a:lnTo>
                  <a:moveTo>
                    <a:pt x="4788498" y="2360134"/>
                  </a:moveTo>
                  <a:lnTo>
                    <a:pt x="4886277" y="2360134"/>
                  </a:lnTo>
                  <a:moveTo>
                    <a:pt x="4788498" y="3367345"/>
                  </a:moveTo>
                  <a:lnTo>
                    <a:pt x="4886277" y="3367345"/>
                  </a:lnTo>
                  <a:moveTo>
                    <a:pt x="5239980" y="1867816"/>
                  </a:moveTo>
                  <a:lnTo>
                    <a:pt x="5239980" y="3072360"/>
                  </a:lnTo>
                  <a:moveTo>
                    <a:pt x="5239980" y="3072360"/>
                  </a:moveTo>
                  <a:lnTo>
                    <a:pt x="5239980" y="3347815"/>
                  </a:lnTo>
                  <a:moveTo>
                    <a:pt x="5191027" y="1867943"/>
                  </a:moveTo>
                  <a:lnTo>
                    <a:pt x="5288806" y="1867943"/>
                  </a:lnTo>
                  <a:moveTo>
                    <a:pt x="5191027" y="3347815"/>
                  </a:moveTo>
                  <a:lnTo>
                    <a:pt x="5288806" y="3347815"/>
                  </a:lnTo>
                  <a:moveTo>
                    <a:pt x="5640861" y="1103468"/>
                  </a:moveTo>
                  <a:lnTo>
                    <a:pt x="5640861" y="2911044"/>
                  </a:lnTo>
                  <a:moveTo>
                    <a:pt x="5640861" y="2911044"/>
                  </a:moveTo>
                  <a:lnTo>
                    <a:pt x="5640861" y="3315222"/>
                  </a:lnTo>
                  <a:moveTo>
                    <a:pt x="5591907" y="1103468"/>
                  </a:moveTo>
                  <a:lnTo>
                    <a:pt x="5689686" y="1103468"/>
                  </a:lnTo>
                  <a:moveTo>
                    <a:pt x="5591907" y="3315222"/>
                  </a:moveTo>
                  <a:lnTo>
                    <a:pt x="5689686" y="3315222"/>
                  </a:lnTo>
                  <a:moveTo>
                    <a:pt x="6445919" y="277103"/>
                  </a:moveTo>
                  <a:lnTo>
                    <a:pt x="6445919" y="2343774"/>
                  </a:lnTo>
                  <a:moveTo>
                    <a:pt x="6445919" y="2343774"/>
                  </a:moveTo>
                  <a:lnTo>
                    <a:pt x="6445919" y="3056000"/>
                  </a:lnTo>
                  <a:moveTo>
                    <a:pt x="6396966" y="277103"/>
                  </a:moveTo>
                  <a:lnTo>
                    <a:pt x="6494744" y="277103"/>
                  </a:lnTo>
                  <a:moveTo>
                    <a:pt x="6396966" y="3056000"/>
                  </a:moveTo>
                  <a:lnTo>
                    <a:pt x="6494744" y="3056000"/>
                  </a:lnTo>
                  <a:moveTo>
                    <a:pt x="8052865" y="0"/>
                  </a:moveTo>
                  <a:lnTo>
                    <a:pt x="8052865" y="2055257"/>
                  </a:lnTo>
                  <a:moveTo>
                    <a:pt x="8052865" y="2055257"/>
                  </a:moveTo>
                  <a:lnTo>
                    <a:pt x="8052865" y="2878324"/>
                  </a:lnTo>
                  <a:moveTo>
                    <a:pt x="8003911" y="0"/>
                  </a:moveTo>
                  <a:lnTo>
                    <a:pt x="8101690" y="0"/>
                  </a:lnTo>
                  <a:moveTo>
                    <a:pt x="8003911" y="2878324"/>
                  </a:moveTo>
                  <a:lnTo>
                    <a:pt x="8101690" y="2878324"/>
                  </a:lnTo>
                </a:path>
              </a:pathLst>
            </a:custGeom>
            <a:noFill/>
            <a:ln w="12700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6" name="Freeform 125">
              <a:extLst>
                <a:ext uri="{FF2B5EF4-FFF2-40B4-BE49-F238E27FC236}">
                  <a16:creationId xmlns:a16="http://schemas.microsoft.com/office/drawing/2014/main" id="{05D32B24-B49D-AAC7-E232-00E415802037}"/>
                </a:ext>
              </a:extLst>
            </p:cNvPr>
            <p:cNvSpPr/>
            <p:nvPr/>
          </p:nvSpPr>
          <p:spPr>
            <a:xfrm>
              <a:off x="2229191" y="208957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7" name="Freeform 126">
              <a:extLst>
                <a:ext uri="{FF2B5EF4-FFF2-40B4-BE49-F238E27FC236}">
                  <a16:creationId xmlns:a16="http://schemas.microsoft.com/office/drawing/2014/main" id="{30B7BF51-320A-99B7-60B3-95B3C380C664}"/>
                </a:ext>
              </a:extLst>
            </p:cNvPr>
            <p:cNvSpPr/>
            <p:nvPr/>
          </p:nvSpPr>
          <p:spPr>
            <a:xfrm>
              <a:off x="2229191" y="208957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8" name="Freeform 127">
              <a:extLst>
                <a:ext uri="{FF2B5EF4-FFF2-40B4-BE49-F238E27FC236}">
                  <a16:creationId xmlns:a16="http://schemas.microsoft.com/office/drawing/2014/main" id="{E9B7757A-C9A9-67C6-CBD4-0269D49E6413}"/>
                </a:ext>
              </a:extLst>
            </p:cNvPr>
            <p:cNvSpPr/>
            <p:nvPr/>
          </p:nvSpPr>
          <p:spPr>
            <a:xfrm>
              <a:off x="2261784" y="356780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9" name="Freeform 128">
              <a:extLst>
                <a:ext uri="{FF2B5EF4-FFF2-40B4-BE49-F238E27FC236}">
                  <a16:creationId xmlns:a16="http://schemas.microsoft.com/office/drawing/2014/main" id="{1A26453A-E87A-6A98-588A-8161F06B9246}"/>
                </a:ext>
              </a:extLst>
            </p:cNvPr>
            <p:cNvSpPr/>
            <p:nvPr/>
          </p:nvSpPr>
          <p:spPr>
            <a:xfrm>
              <a:off x="2261784" y="356780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0" name="Freeform 129">
              <a:extLst>
                <a:ext uri="{FF2B5EF4-FFF2-40B4-BE49-F238E27FC236}">
                  <a16:creationId xmlns:a16="http://schemas.microsoft.com/office/drawing/2014/main" id="{EF309F93-A357-4D7D-3CF7-875C55793502}"/>
                </a:ext>
              </a:extLst>
            </p:cNvPr>
            <p:cNvSpPr/>
            <p:nvPr/>
          </p:nvSpPr>
          <p:spPr>
            <a:xfrm>
              <a:off x="2278144" y="453595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1" name="Freeform 130">
              <a:extLst>
                <a:ext uri="{FF2B5EF4-FFF2-40B4-BE49-F238E27FC236}">
                  <a16:creationId xmlns:a16="http://schemas.microsoft.com/office/drawing/2014/main" id="{80E391FA-DA86-1822-E6E1-26E3DB4026A8}"/>
                </a:ext>
              </a:extLst>
            </p:cNvPr>
            <p:cNvSpPr/>
            <p:nvPr/>
          </p:nvSpPr>
          <p:spPr>
            <a:xfrm>
              <a:off x="2278144" y="453595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2" name="Freeform 131">
              <a:extLst>
                <a:ext uri="{FF2B5EF4-FFF2-40B4-BE49-F238E27FC236}">
                  <a16:creationId xmlns:a16="http://schemas.microsoft.com/office/drawing/2014/main" id="{53EF9767-D41C-F5BF-E618-B4032DC9A5AB}"/>
                </a:ext>
              </a:extLst>
            </p:cNvPr>
            <p:cNvSpPr/>
            <p:nvPr/>
          </p:nvSpPr>
          <p:spPr>
            <a:xfrm>
              <a:off x="2296026" y="474951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3" name="Freeform 132">
              <a:extLst>
                <a:ext uri="{FF2B5EF4-FFF2-40B4-BE49-F238E27FC236}">
                  <a16:creationId xmlns:a16="http://schemas.microsoft.com/office/drawing/2014/main" id="{55F80A7F-BAE1-6619-E604-E88C8C918DE3}"/>
                </a:ext>
              </a:extLst>
            </p:cNvPr>
            <p:cNvSpPr/>
            <p:nvPr/>
          </p:nvSpPr>
          <p:spPr>
            <a:xfrm>
              <a:off x="2296026" y="474951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4" name="Freeform 133">
              <a:extLst>
                <a:ext uri="{FF2B5EF4-FFF2-40B4-BE49-F238E27FC236}">
                  <a16:creationId xmlns:a16="http://schemas.microsoft.com/office/drawing/2014/main" id="{1B90107F-91B6-F6E6-90F8-FC38D0FDE32E}"/>
                </a:ext>
              </a:extLst>
            </p:cNvPr>
            <p:cNvSpPr/>
            <p:nvPr/>
          </p:nvSpPr>
          <p:spPr>
            <a:xfrm>
              <a:off x="2312386" y="493530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5" name="Freeform 134">
              <a:extLst>
                <a:ext uri="{FF2B5EF4-FFF2-40B4-BE49-F238E27FC236}">
                  <a16:creationId xmlns:a16="http://schemas.microsoft.com/office/drawing/2014/main" id="{FD8D2FA6-57CA-A7F4-DF54-7F41F29269F2}"/>
                </a:ext>
              </a:extLst>
            </p:cNvPr>
            <p:cNvSpPr/>
            <p:nvPr/>
          </p:nvSpPr>
          <p:spPr>
            <a:xfrm>
              <a:off x="2312386" y="493530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6" name="Freeform 135">
              <a:extLst>
                <a:ext uri="{FF2B5EF4-FFF2-40B4-BE49-F238E27FC236}">
                  <a16:creationId xmlns:a16="http://schemas.microsoft.com/office/drawing/2014/main" id="{B6DFAF88-BCF0-C0B5-27C0-DB4603C5E7F5}"/>
                </a:ext>
              </a:extLst>
            </p:cNvPr>
            <p:cNvSpPr/>
            <p:nvPr/>
          </p:nvSpPr>
          <p:spPr>
            <a:xfrm>
              <a:off x="2328619" y="508685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7" name="Freeform 136">
              <a:extLst>
                <a:ext uri="{FF2B5EF4-FFF2-40B4-BE49-F238E27FC236}">
                  <a16:creationId xmlns:a16="http://schemas.microsoft.com/office/drawing/2014/main" id="{E5B7160B-9B00-1813-0456-90062FD07840}"/>
                </a:ext>
              </a:extLst>
            </p:cNvPr>
            <p:cNvSpPr/>
            <p:nvPr/>
          </p:nvSpPr>
          <p:spPr>
            <a:xfrm>
              <a:off x="2328619" y="508685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8" name="Freeform 137">
              <a:extLst>
                <a:ext uri="{FF2B5EF4-FFF2-40B4-BE49-F238E27FC236}">
                  <a16:creationId xmlns:a16="http://schemas.microsoft.com/office/drawing/2014/main" id="{EFBC4424-6669-EFA5-BDC4-687B03E66AF4}"/>
                </a:ext>
              </a:extLst>
            </p:cNvPr>
            <p:cNvSpPr/>
            <p:nvPr/>
          </p:nvSpPr>
          <p:spPr>
            <a:xfrm>
              <a:off x="2379220" y="520099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9" name="Freeform 138">
              <a:extLst>
                <a:ext uri="{FF2B5EF4-FFF2-40B4-BE49-F238E27FC236}">
                  <a16:creationId xmlns:a16="http://schemas.microsoft.com/office/drawing/2014/main" id="{ECEE79E6-B8B5-74DB-1956-4A1AD8B1A39A}"/>
                </a:ext>
              </a:extLst>
            </p:cNvPr>
            <p:cNvSpPr/>
            <p:nvPr/>
          </p:nvSpPr>
          <p:spPr>
            <a:xfrm>
              <a:off x="2379220" y="520099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0" name="Freeform 139">
              <a:extLst>
                <a:ext uri="{FF2B5EF4-FFF2-40B4-BE49-F238E27FC236}">
                  <a16:creationId xmlns:a16="http://schemas.microsoft.com/office/drawing/2014/main" id="{FCA343EA-0E84-7F4F-0E0C-59DA6BF823EB}"/>
                </a:ext>
              </a:extLst>
            </p:cNvPr>
            <p:cNvSpPr/>
            <p:nvPr/>
          </p:nvSpPr>
          <p:spPr>
            <a:xfrm>
              <a:off x="2429695" y="521076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1" name="Freeform 140">
              <a:extLst>
                <a:ext uri="{FF2B5EF4-FFF2-40B4-BE49-F238E27FC236}">
                  <a16:creationId xmlns:a16="http://schemas.microsoft.com/office/drawing/2014/main" id="{6169FC0E-7A74-B937-E7E9-3DA36D69C7C8}"/>
                </a:ext>
              </a:extLst>
            </p:cNvPr>
            <p:cNvSpPr/>
            <p:nvPr/>
          </p:nvSpPr>
          <p:spPr>
            <a:xfrm>
              <a:off x="2429695" y="521076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2" name="Freeform 141">
              <a:extLst>
                <a:ext uri="{FF2B5EF4-FFF2-40B4-BE49-F238E27FC236}">
                  <a16:creationId xmlns:a16="http://schemas.microsoft.com/office/drawing/2014/main" id="{6BCA3EC6-B025-D312-64CB-8524924F7F9D}"/>
                </a:ext>
              </a:extLst>
            </p:cNvPr>
            <p:cNvSpPr/>
            <p:nvPr/>
          </p:nvSpPr>
          <p:spPr>
            <a:xfrm>
              <a:off x="2529123" y="519770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3" name="Freeform 142">
              <a:extLst>
                <a:ext uri="{FF2B5EF4-FFF2-40B4-BE49-F238E27FC236}">
                  <a16:creationId xmlns:a16="http://schemas.microsoft.com/office/drawing/2014/main" id="{3DCD9F4B-76D0-7A2C-9FD0-BF187BD425D3}"/>
                </a:ext>
              </a:extLst>
            </p:cNvPr>
            <p:cNvSpPr/>
            <p:nvPr/>
          </p:nvSpPr>
          <p:spPr>
            <a:xfrm>
              <a:off x="2529123" y="519770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4" name="Freeform 143">
              <a:extLst>
                <a:ext uri="{FF2B5EF4-FFF2-40B4-BE49-F238E27FC236}">
                  <a16:creationId xmlns:a16="http://schemas.microsoft.com/office/drawing/2014/main" id="{4D476758-3EBF-56E2-223A-22D220FD02AB}"/>
                </a:ext>
              </a:extLst>
            </p:cNvPr>
            <p:cNvSpPr/>
            <p:nvPr/>
          </p:nvSpPr>
          <p:spPr>
            <a:xfrm>
              <a:off x="2630199" y="520264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5" name="Freeform 144">
              <a:extLst>
                <a:ext uri="{FF2B5EF4-FFF2-40B4-BE49-F238E27FC236}">
                  <a16:creationId xmlns:a16="http://schemas.microsoft.com/office/drawing/2014/main" id="{F208B2D5-7CEF-2EC9-5D85-BB4EEEF2A0A9}"/>
                </a:ext>
              </a:extLst>
            </p:cNvPr>
            <p:cNvSpPr/>
            <p:nvPr/>
          </p:nvSpPr>
          <p:spPr>
            <a:xfrm>
              <a:off x="2630199" y="520264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6" name="Freeform 145">
              <a:extLst>
                <a:ext uri="{FF2B5EF4-FFF2-40B4-BE49-F238E27FC236}">
                  <a16:creationId xmlns:a16="http://schemas.microsoft.com/office/drawing/2014/main" id="{CA7E48B0-7196-32E6-7C36-E40368A39395}"/>
                </a:ext>
              </a:extLst>
            </p:cNvPr>
            <p:cNvSpPr/>
            <p:nvPr/>
          </p:nvSpPr>
          <p:spPr>
            <a:xfrm>
              <a:off x="2830576" y="518311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7" name="Freeform 146">
              <a:extLst>
                <a:ext uri="{FF2B5EF4-FFF2-40B4-BE49-F238E27FC236}">
                  <a16:creationId xmlns:a16="http://schemas.microsoft.com/office/drawing/2014/main" id="{5A79D132-82C0-C029-85DD-7FBF4539985A}"/>
                </a:ext>
              </a:extLst>
            </p:cNvPr>
            <p:cNvSpPr/>
            <p:nvPr/>
          </p:nvSpPr>
          <p:spPr>
            <a:xfrm>
              <a:off x="2830576" y="518311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8" name="Freeform 147">
              <a:extLst>
                <a:ext uri="{FF2B5EF4-FFF2-40B4-BE49-F238E27FC236}">
                  <a16:creationId xmlns:a16="http://schemas.microsoft.com/office/drawing/2014/main" id="{A7B4ABB8-DFB4-8677-796D-6B8515AC740A}"/>
                </a:ext>
              </a:extLst>
            </p:cNvPr>
            <p:cNvSpPr/>
            <p:nvPr/>
          </p:nvSpPr>
          <p:spPr>
            <a:xfrm>
              <a:off x="3032728" y="514228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9" name="Freeform 148">
              <a:extLst>
                <a:ext uri="{FF2B5EF4-FFF2-40B4-BE49-F238E27FC236}">
                  <a16:creationId xmlns:a16="http://schemas.microsoft.com/office/drawing/2014/main" id="{F524DB53-1FB5-571D-7DA8-CF580FA95620}"/>
                </a:ext>
              </a:extLst>
            </p:cNvPr>
            <p:cNvSpPr/>
            <p:nvPr/>
          </p:nvSpPr>
          <p:spPr>
            <a:xfrm>
              <a:off x="3032728" y="514228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0" name="Freeform 149">
              <a:extLst>
                <a:ext uri="{FF2B5EF4-FFF2-40B4-BE49-F238E27FC236}">
                  <a16:creationId xmlns:a16="http://schemas.microsoft.com/office/drawing/2014/main" id="{0E4B5F3F-A603-BE89-72CB-29869A1B8509}"/>
                </a:ext>
              </a:extLst>
            </p:cNvPr>
            <p:cNvSpPr/>
            <p:nvPr/>
          </p:nvSpPr>
          <p:spPr>
            <a:xfrm>
              <a:off x="3433735" y="508850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1" name="Freeform 150">
              <a:extLst>
                <a:ext uri="{FF2B5EF4-FFF2-40B4-BE49-F238E27FC236}">
                  <a16:creationId xmlns:a16="http://schemas.microsoft.com/office/drawing/2014/main" id="{5ACF6665-22FC-389B-CC88-B51FA6ED15C9}"/>
                </a:ext>
              </a:extLst>
            </p:cNvPr>
            <p:cNvSpPr/>
            <p:nvPr/>
          </p:nvSpPr>
          <p:spPr>
            <a:xfrm>
              <a:off x="3433735" y="508850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2" name="Freeform 151">
              <a:extLst>
                <a:ext uri="{FF2B5EF4-FFF2-40B4-BE49-F238E27FC236}">
                  <a16:creationId xmlns:a16="http://schemas.microsoft.com/office/drawing/2014/main" id="{E84880E7-586B-CEA6-3369-873F6B8C8E7E}"/>
                </a:ext>
              </a:extLst>
            </p:cNvPr>
            <p:cNvSpPr/>
            <p:nvPr/>
          </p:nvSpPr>
          <p:spPr>
            <a:xfrm>
              <a:off x="3836264" y="478375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3" name="Freeform 152">
              <a:extLst>
                <a:ext uri="{FF2B5EF4-FFF2-40B4-BE49-F238E27FC236}">
                  <a16:creationId xmlns:a16="http://schemas.microsoft.com/office/drawing/2014/main" id="{334B032B-B18E-D187-AC4E-5264A3FA4C4B}"/>
                </a:ext>
              </a:extLst>
            </p:cNvPr>
            <p:cNvSpPr/>
            <p:nvPr/>
          </p:nvSpPr>
          <p:spPr>
            <a:xfrm>
              <a:off x="3836264" y="478375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4" name="Freeform 153">
              <a:extLst>
                <a:ext uri="{FF2B5EF4-FFF2-40B4-BE49-F238E27FC236}">
                  <a16:creationId xmlns:a16="http://schemas.microsoft.com/office/drawing/2014/main" id="{165A8E52-94C6-D7E7-4C6A-E31EC465FFD4}"/>
                </a:ext>
              </a:extLst>
            </p:cNvPr>
            <p:cNvSpPr/>
            <p:nvPr/>
          </p:nvSpPr>
          <p:spPr>
            <a:xfrm>
              <a:off x="5444985" y="519934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5" name="Freeform 154">
              <a:extLst>
                <a:ext uri="{FF2B5EF4-FFF2-40B4-BE49-F238E27FC236}">
                  <a16:creationId xmlns:a16="http://schemas.microsoft.com/office/drawing/2014/main" id="{A88A0377-6C57-68BF-1572-DB2F207885AA}"/>
                </a:ext>
              </a:extLst>
            </p:cNvPr>
            <p:cNvSpPr/>
            <p:nvPr/>
          </p:nvSpPr>
          <p:spPr>
            <a:xfrm>
              <a:off x="5444985" y="519934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6" name="Freeform 155">
              <a:extLst>
                <a:ext uri="{FF2B5EF4-FFF2-40B4-BE49-F238E27FC236}">
                  <a16:creationId xmlns:a16="http://schemas.microsoft.com/office/drawing/2014/main" id="{FE0D8D3F-FB9D-730F-0F8B-013A467D634F}"/>
                </a:ext>
              </a:extLst>
            </p:cNvPr>
            <p:cNvSpPr/>
            <p:nvPr/>
          </p:nvSpPr>
          <p:spPr>
            <a:xfrm>
              <a:off x="5477578" y="518463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7" name="Freeform 156">
              <a:extLst>
                <a:ext uri="{FF2B5EF4-FFF2-40B4-BE49-F238E27FC236}">
                  <a16:creationId xmlns:a16="http://schemas.microsoft.com/office/drawing/2014/main" id="{AC626C02-9C89-90AC-EDFD-6EDB5789CAE0}"/>
                </a:ext>
              </a:extLst>
            </p:cNvPr>
            <p:cNvSpPr/>
            <p:nvPr/>
          </p:nvSpPr>
          <p:spPr>
            <a:xfrm>
              <a:off x="5477578" y="518463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8" name="Freeform 157">
              <a:extLst>
                <a:ext uri="{FF2B5EF4-FFF2-40B4-BE49-F238E27FC236}">
                  <a16:creationId xmlns:a16="http://schemas.microsoft.com/office/drawing/2014/main" id="{C5A300E1-06A3-E4D6-2E04-A0FE9A680072}"/>
                </a:ext>
              </a:extLst>
            </p:cNvPr>
            <p:cNvSpPr/>
            <p:nvPr/>
          </p:nvSpPr>
          <p:spPr>
            <a:xfrm>
              <a:off x="5493811" y="520594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9" name="Freeform 158">
              <a:extLst>
                <a:ext uri="{FF2B5EF4-FFF2-40B4-BE49-F238E27FC236}">
                  <a16:creationId xmlns:a16="http://schemas.microsoft.com/office/drawing/2014/main" id="{B3819801-AFFB-4B57-1CD4-8AECEF78A9AA}"/>
                </a:ext>
              </a:extLst>
            </p:cNvPr>
            <p:cNvSpPr/>
            <p:nvPr/>
          </p:nvSpPr>
          <p:spPr>
            <a:xfrm>
              <a:off x="5493811" y="520594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0" name="Freeform 159">
              <a:extLst>
                <a:ext uri="{FF2B5EF4-FFF2-40B4-BE49-F238E27FC236}">
                  <a16:creationId xmlns:a16="http://schemas.microsoft.com/office/drawing/2014/main" id="{AE8C9637-761B-AE31-E916-885F1B875063}"/>
                </a:ext>
              </a:extLst>
            </p:cNvPr>
            <p:cNvSpPr/>
            <p:nvPr/>
          </p:nvSpPr>
          <p:spPr>
            <a:xfrm>
              <a:off x="5510171" y="521887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1" name="Freeform 160">
              <a:extLst>
                <a:ext uri="{FF2B5EF4-FFF2-40B4-BE49-F238E27FC236}">
                  <a16:creationId xmlns:a16="http://schemas.microsoft.com/office/drawing/2014/main" id="{B6286C40-817C-AAC6-F31D-7EF1BEEFBAA5}"/>
                </a:ext>
              </a:extLst>
            </p:cNvPr>
            <p:cNvSpPr/>
            <p:nvPr/>
          </p:nvSpPr>
          <p:spPr>
            <a:xfrm>
              <a:off x="5510171" y="521887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2" name="Freeform 161">
              <a:extLst>
                <a:ext uri="{FF2B5EF4-FFF2-40B4-BE49-F238E27FC236}">
                  <a16:creationId xmlns:a16="http://schemas.microsoft.com/office/drawing/2014/main" id="{F821CAE4-0097-9E6D-6464-940C740F5992}"/>
                </a:ext>
              </a:extLst>
            </p:cNvPr>
            <p:cNvSpPr/>
            <p:nvPr/>
          </p:nvSpPr>
          <p:spPr>
            <a:xfrm>
              <a:off x="5528053" y="522864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3" name="Freeform 162">
              <a:extLst>
                <a:ext uri="{FF2B5EF4-FFF2-40B4-BE49-F238E27FC236}">
                  <a16:creationId xmlns:a16="http://schemas.microsoft.com/office/drawing/2014/main" id="{5BBE14D0-BAE7-67C2-884A-BE59F13430C0}"/>
                </a:ext>
              </a:extLst>
            </p:cNvPr>
            <p:cNvSpPr/>
            <p:nvPr/>
          </p:nvSpPr>
          <p:spPr>
            <a:xfrm>
              <a:off x="5528053" y="522864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4" name="Freeform 163">
              <a:extLst>
                <a:ext uri="{FF2B5EF4-FFF2-40B4-BE49-F238E27FC236}">
                  <a16:creationId xmlns:a16="http://schemas.microsoft.com/office/drawing/2014/main" id="{9F7E24B1-55FE-DC45-DDF5-ABB46CDEC0CD}"/>
                </a:ext>
              </a:extLst>
            </p:cNvPr>
            <p:cNvSpPr/>
            <p:nvPr/>
          </p:nvSpPr>
          <p:spPr>
            <a:xfrm>
              <a:off x="5544413" y="523359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5" name="Freeform 164">
              <a:extLst>
                <a:ext uri="{FF2B5EF4-FFF2-40B4-BE49-F238E27FC236}">
                  <a16:creationId xmlns:a16="http://schemas.microsoft.com/office/drawing/2014/main" id="{9C2E500F-5293-CDA6-184C-B251455B5977}"/>
                </a:ext>
              </a:extLst>
            </p:cNvPr>
            <p:cNvSpPr/>
            <p:nvPr/>
          </p:nvSpPr>
          <p:spPr>
            <a:xfrm>
              <a:off x="5544413" y="523359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6" name="Freeform 165">
              <a:extLst>
                <a:ext uri="{FF2B5EF4-FFF2-40B4-BE49-F238E27FC236}">
                  <a16:creationId xmlns:a16="http://schemas.microsoft.com/office/drawing/2014/main" id="{EEDE0517-89F0-787C-69AE-A7E7662DCBB5}"/>
                </a:ext>
              </a:extLst>
            </p:cNvPr>
            <p:cNvSpPr/>
            <p:nvPr/>
          </p:nvSpPr>
          <p:spPr>
            <a:xfrm>
              <a:off x="5594888" y="523853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7" name="Freeform 166">
              <a:extLst>
                <a:ext uri="{FF2B5EF4-FFF2-40B4-BE49-F238E27FC236}">
                  <a16:creationId xmlns:a16="http://schemas.microsoft.com/office/drawing/2014/main" id="{A08B1A43-E719-E236-3BBE-20B276CAFC5B}"/>
                </a:ext>
              </a:extLst>
            </p:cNvPr>
            <p:cNvSpPr/>
            <p:nvPr/>
          </p:nvSpPr>
          <p:spPr>
            <a:xfrm>
              <a:off x="5594888" y="523853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8" name="Freeform 167">
              <a:extLst>
                <a:ext uri="{FF2B5EF4-FFF2-40B4-BE49-F238E27FC236}">
                  <a16:creationId xmlns:a16="http://schemas.microsoft.com/office/drawing/2014/main" id="{3F9CB93B-70B4-6ED5-0F37-9EBCE197B13F}"/>
                </a:ext>
              </a:extLst>
            </p:cNvPr>
            <p:cNvSpPr/>
            <p:nvPr/>
          </p:nvSpPr>
          <p:spPr>
            <a:xfrm>
              <a:off x="5645489" y="523359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9" name="Freeform 168">
              <a:extLst>
                <a:ext uri="{FF2B5EF4-FFF2-40B4-BE49-F238E27FC236}">
                  <a16:creationId xmlns:a16="http://schemas.microsoft.com/office/drawing/2014/main" id="{FFF2B536-93E9-D67B-B41E-C95F1E614A34}"/>
                </a:ext>
              </a:extLst>
            </p:cNvPr>
            <p:cNvSpPr/>
            <p:nvPr/>
          </p:nvSpPr>
          <p:spPr>
            <a:xfrm>
              <a:off x="5645489" y="523359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0" name="Freeform 169">
              <a:extLst>
                <a:ext uri="{FF2B5EF4-FFF2-40B4-BE49-F238E27FC236}">
                  <a16:creationId xmlns:a16="http://schemas.microsoft.com/office/drawing/2014/main" id="{C21A3AF1-A399-2B5F-71DF-D207EC6A6445}"/>
                </a:ext>
              </a:extLst>
            </p:cNvPr>
            <p:cNvSpPr/>
            <p:nvPr/>
          </p:nvSpPr>
          <p:spPr>
            <a:xfrm>
              <a:off x="5746438" y="522052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1" name="Freeform 170">
              <a:extLst>
                <a:ext uri="{FF2B5EF4-FFF2-40B4-BE49-F238E27FC236}">
                  <a16:creationId xmlns:a16="http://schemas.microsoft.com/office/drawing/2014/main" id="{0E715A2C-4B60-ACFF-8F6A-81FE91FBBA22}"/>
                </a:ext>
              </a:extLst>
            </p:cNvPr>
            <p:cNvSpPr/>
            <p:nvPr/>
          </p:nvSpPr>
          <p:spPr>
            <a:xfrm>
              <a:off x="5746438" y="522052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2" name="Freeform 171">
              <a:extLst>
                <a:ext uri="{FF2B5EF4-FFF2-40B4-BE49-F238E27FC236}">
                  <a16:creationId xmlns:a16="http://schemas.microsoft.com/office/drawing/2014/main" id="{3B4DFDF1-FAA9-8D25-E297-4A2DFC84C382}"/>
                </a:ext>
              </a:extLst>
            </p:cNvPr>
            <p:cNvSpPr/>
            <p:nvPr/>
          </p:nvSpPr>
          <p:spPr>
            <a:xfrm>
              <a:off x="5845866" y="522382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3" name="Freeform 172">
              <a:extLst>
                <a:ext uri="{FF2B5EF4-FFF2-40B4-BE49-F238E27FC236}">
                  <a16:creationId xmlns:a16="http://schemas.microsoft.com/office/drawing/2014/main" id="{9DD9C3EE-19BC-95EB-D861-027B156C6218}"/>
                </a:ext>
              </a:extLst>
            </p:cNvPr>
            <p:cNvSpPr/>
            <p:nvPr/>
          </p:nvSpPr>
          <p:spPr>
            <a:xfrm>
              <a:off x="5845866" y="522382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4" name="Freeform 173">
              <a:extLst>
                <a:ext uri="{FF2B5EF4-FFF2-40B4-BE49-F238E27FC236}">
                  <a16:creationId xmlns:a16="http://schemas.microsoft.com/office/drawing/2014/main" id="{4DAB8DDD-20F3-8EB1-0669-D4A5D3EEB003}"/>
                </a:ext>
              </a:extLst>
            </p:cNvPr>
            <p:cNvSpPr/>
            <p:nvPr/>
          </p:nvSpPr>
          <p:spPr>
            <a:xfrm>
              <a:off x="6048018" y="520429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5" name="Freeform 174">
              <a:extLst>
                <a:ext uri="{FF2B5EF4-FFF2-40B4-BE49-F238E27FC236}">
                  <a16:creationId xmlns:a16="http://schemas.microsoft.com/office/drawing/2014/main" id="{055617E4-866A-AD50-53D3-F1C05152272C}"/>
                </a:ext>
              </a:extLst>
            </p:cNvPr>
            <p:cNvSpPr/>
            <p:nvPr/>
          </p:nvSpPr>
          <p:spPr>
            <a:xfrm>
              <a:off x="6048018" y="520429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6" name="Freeform 175">
              <a:extLst>
                <a:ext uri="{FF2B5EF4-FFF2-40B4-BE49-F238E27FC236}">
                  <a16:creationId xmlns:a16="http://schemas.microsoft.com/office/drawing/2014/main" id="{38DBB4EB-7E49-ADB6-B801-287863BA2D18}"/>
                </a:ext>
              </a:extLst>
            </p:cNvPr>
            <p:cNvSpPr/>
            <p:nvPr/>
          </p:nvSpPr>
          <p:spPr>
            <a:xfrm>
              <a:off x="6248522" y="517652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7" name="Freeform 176">
              <a:extLst>
                <a:ext uri="{FF2B5EF4-FFF2-40B4-BE49-F238E27FC236}">
                  <a16:creationId xmlns:a16="http://schemas.microsoft.com/office/drawing/2014/main" id="{54D8FBC8-BD09-6675-D8F1-D7E0786C24BD}"/>
                </a:ext>
              </a:extLst>
            </p:cNvPr>
            <p:cNvSpPr/>
            <p:nvPr/>
          </p:nvSpPr>
          <p:spPr>
            <a:xfrm>
              <a:off x="6248522" y="517652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8" name="Freeform 177">
              <a:extLst>
                <a:ext uri="{FF2B5EF4-FFF2-40B4-BE49-F238E27FC236}">
                  <a16:creationId xmlns:a16="http://schemas.microsoft.com/office/drawing/2014/main" id="{812FCC82-93F1-785B-851D-D05CC32BB911}"/>
                </a:ext>
              </a:extLst>
            </p:cNvPr>
            <p:cNvSpPr/>
            <p:nvPr/>
          </p:nvSpPr>
          <p:spPr>
            <a:xfrm>
              <a:off x="6649402" y="511463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9" name="Freeform 178">
              <a:extLst>
                <a:ext uri="{FF2B5EF4-FFF2-40B4-BE49-F238E27FC236}">
                  <a16:creationId xmlns:a16="http://schemas.microsoft.com/office/drawing/2014/main" id="{E7799665-C5AA-7186-D307-6E8A4EA98409}"/>
                </a:ext>
              </a:extLst>
            </p:cNvPr>
            <p:cNvSpPr/>
            <p:nvPr/>
          </p:nvSpPr>
          <p:spPr>
            <a:xfrm>
              <a:off x="6649402" y="511463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0" name="Freeform 179">
              <a:extLst>
                <a:ext uri="{FF2B5EF4-FFF2-40B4-BE49-F238E27FC236}">
                  <a16:creationId xmlns:a16="http://schemas.microsoft.com/office/drawing/2014/main" id="{3909E660-4690-7F5E-F9A8-905C4EF9E937}"/>
                </a:ext>
              </a:extLst>
            </p:cNvPr>
            <p:cNvSpPr/>
            <p:nvPr/>
          </p:nvSpPr>
          <p:spPr>
            <a:xfrm>
              <a:off x="7052058" y="502497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1" name="Freeform 180">
              <a:extLst>
                <a:ext uri="{FF2B5EF4-FFF2-40B4-BE49-F238E27FC236}">
                  <a16:creationId xmlns:a16="http://schemas.microsoft.com/office/drawing/2014/main" id="{68C17BF4-4EEC-5855-0D9E-D179D76D1441}"/>
                </a:ext>
              </a:extLst>
            </p:cNvPr>
            <p:cNvSpPr/>
            <p:nvPr/>
          </p:nvSpPr>
          <p:spPr>
            <a:xfrm>
              <a:off x="7052058" y="502497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2" name="Freeform 181">
              <a:extLst>
                <a:ext uri="{FF2B5EF4-FFF2-40B4-BE49-F238E27FC236}">
                  <a16:creationId xmlns:a16="http://schemas.microsoft.com/office/drawing/2014/main" id="{0DEC12F6-D604-AF09-3F96-576B6A145845}"/>
                </a:ext>
              </a:extLst>
            </p:cNvPr>
            <p:cNvSpPr/>
            <p:nvPr/>
          </p:nvSpPr>
          <p:spPr>
            <a:xfrm>
              <a:off x="7454587" y="492554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3" name="Freeform 182">
              <a:extLst>
                <a:ext uri="{FF2B5EF4-FFF2-40B4-BE49-F238E27FC236}">
                  <a16:creationId xmlns:a16="http://schemas.microsoft.com/office/drawing/2014/main" id="{B4163CF8-FAAD-04D2-0D78-6CA0562CFD1C}"/>
                </a:ext>
              </a:extLst>
            </p:cNvPr>
            <p:cNvSpPr/>
            <p:nvPr/>
          </p:nvSpPr>
          <p:spPr>
            <a:xfrm>
              <a:off x="7454587" y="492554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4" name="Freeform 183">
              <a:extLst>
                <a:ext uri="{FF2B5EF4-FFF2-40B4-BE49-F238E27FC236}">
                  <a16:creationId xmlns:a16="http://schemas.microsoft.com/office/drawing/2014/main" id="{4F52CC0E-FCAB-7509-0523-20BD2BA27D8E}"/>
                </a:ext>
              </a:extLst>
            </p:cNvPr>
            <p:cNvSpPr/>
            <p:nvPr/>
          </p:nvSpPr>
          <p:spPr>
            <a:xfrm>
              <a:off x="7855594" y="476422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5" name="Freeform 184">
              <a:extLst>
                <a:ext uri="{FF2B5EF4-FFF2-40B4-BE49-F238E27FC236}">
                  <a16:creationId xmlns:a16="http://schemas.microsoft.com/office/drawing/2014/main" id="{2DBCC4E0-8246-1C37-CA4A-59E57A3F4DCD}"/>
                </a:ext>
              </a:extLst>
            </p:cNvPr>
            <p:cNvSpPr/>
            <p:nvPr/>
          </p:nvSpPr>
          <p:spPr>
            <a:xfrm>
              <a:off x="7855594" y="476422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6" name="Freeform 185">
              <a:extLst>
                <a:ext uri="{FF2B5EF4-FFF2-40B4-BE49-F238E27FC236}">
                  <a16:creationId xmlns:a16="http://schemas.microsoft.com/office/drawing/2014/main" id="{83186397-5D73-B8F0-964A-C54DAAA417B3}"/>
                </a:ext>
              </a:extLst>
            </p:cNvPr>
            <p:cNvSpPr/>
            <p:nvPr/>
          </p:nvSpPr>
          <p:spPr>
            <a:xfrm>
              <a:off x="8660779" y="419695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8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7" name="Freeform 186">
              <a:extLst>
                <a:ext uri="{FF2B5EF4-FFF2-40B4-BE49-F238E27FC236}">
                  <a16:creationId xmlns:a16="http://schemas.microsoft.com/office/drawing/2014/main" id="{B7C44546-132B-064B-EE18-BE7261F9B57C}"/>
                </a:ext>
              </a:extLst>
            </p:cNvPr>
            <p:cNvSpPr/>
            <p:nvPr/>
          </p:nvSpPr>
          <p:spPr>
            <a:xfrm>
              <a:off x="8660779" y="419695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8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8" name="Freeform 187">
              <a:extLst>
                <a:ext uri="{FF2B5EF4-FFF2-40B4-BE49-F238E27FC236}">
                  <a16:creationId xmlns:a16="http://schemas.microsoft.com/office/drawing/2014/main" id="{6D81E2C0-1EB2-E26C-ED78-854978173A9A}"/>
                </a:ext>
              </a:extLst>
            </p:cNvPr>
            <p:cNvSpPr/>
            <p:nvPr/>
          </p:nvSpPr>
          <p:spPr>
            <a:xfrm>
              <a:off x="10267852" y="390844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ADCF3B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9" name="Freeform 188">
              <a:extLst>
                <a:ext uri="{FF2B5EF4-FFF2-40B4-BE49-F238E27FC236}">
                  <a16:creationId xmlns:a16="http://schemas.microsoft.com/office/drawing/2014/main" id="{913E6F08-8EAC-869E-24E9-EAF4B4D2371A}"/>
                </a:ext>
              </a:extLst>
            </p:cNvPr>
            <p:cNvSpPr/>
            <p:nvPr/>
          </p:nvSpPr>
          <p:spPr>
            <a:xfrm>
              <a:off x="10267852" y="390844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ADCF3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grpSp>
          <p:nvGrpSpPr>
            <p:cNvPr id="110" name="Graphic 101">
              <a:extLst>
                <a:ext uri="{FF2B5EF4-FFF2-40B4-BE49-F238E27FC236}">
                  <a16:creationId xmlns:a16="http://schemas.microsoft.com/office/drawing/2014/main" id="{260222FE-9B2B-6BDB-A6E5-5465B9B30A33}"/>
                </a:ext>
              </a:extLst>
            </p:cNvPr>
            <p:cNvGrpSpPr/>
            <p:nvPr/>
          </p:nvGrpSpPr>
          <p:grpSpPr>
            <a:xfrm>
              <a:off x="2286261" y="2146647"/>
              <a:ext cx="6431587" cy="3160373"/>
              <a:chOff x="2286261" y="1961117"/>
              <a:chExt cx="6431587" cy="3160373"/>
            </a:xfrm>
            <a:noFill/>
          </p:grpSpPr>
          <p:sp>
            <p:nvSpPr>
              <p:cNvPr id="177" name="Freeform 190">
                <a:extLst>
                  <a:ext uri="{FF2B5EF4-FFF2-40B4-BE49-F238E27FC236}">
                    <a16:creationId xmlns:a16="http://schemas.microsoft.com/office/drawing/2014/main" id="{0D7161B5-E992-C9B9-C858-426020DAD554}"/>
                  </a:ext>
                </a:extLst>
              </p:cNvPr>
              <p:cNvSpPr/>
              <p:nvPr/>
            </p:nvSpPr>
            <p:spPr>
              <a:xfrm>
                <a:off x="3893333" y="3224251"/>
                <a:ext cx="4824514" cy="1897238"/>
              </a:xfrm>
              <a:custGeom>
                <a:avLst/>
                <a:gdLst>
                  <a:gd name="connsiteX0" fmla="*/ 0 w 4824514"/>
                  <a:gd name="connsiteY0" fmla="*/ 1848286 h 1897238"/>
                  <a:gd name="connsiteX1" fmla="*/ 34242 w 4824514"/>
                  <a:gd name="connsiteY1" fmla="*/ 1838521 h 1897238"/>
                  <a:gd name="connsiteX2" fmla="*/ 50602 w 4824514"/>
                  <a:gd name="connsiteY2" fmla="*/ 1856402 h 1897238"/>
                  <a:gd name="connsiteX3" fmla="*/ 66835 w 4824514"/>
                  <a:gd name="connsiteY3" fmla="*/ 1848286 h 1897238"/>
                  <a:gd name="connsiteX4" fmla="*/ 83195 w 4824514"/>
                  <a:gd name="connsiteY4" fmla="*/ 1846637 h 1897238"/>
                  <a:gd name="connsiteX5" fmla="*/ 101076 w 4824514"/>
                  <a:gd name="connsiteY5" fmla="*/ 1836872 h 1897238"/>
                  <a:gd name="connsiteX6" fmla="*/ 151678 w 4824514"/>
                  <a:gd name="connsiteY6" fmla="*/ 1846637 h 1897238"/>
                  <a:gd name="connsiteX7" fmla="*/ 200504 w 4824514"/>
                  <a:gd name="connsiteY7" fmla="*/ 1858051 h 1897238"/>
                  <a:gd name="connsiteX8" fmla="*/ 301580 w 4824514"/>
                  <a:gd name="connsiteY8" fmla="*/ 1885825 h 1897238"/>
                  <a:gd name="connsiteX9" fmla="*/ 402656 w 4824514"/>
                  <a:gd name="connsiteY9" fmla="*/ 1892292 h 1897238"/>
                  <a:gd name="connsiteX10" fmla="*/ 603033 w 4824514"/>
                  <a:gd name="connsiteY10" fmla="*/ 1897239 h 1897238"/>
                  <a:gd name="connsiteX11" fmla="*/ 803537 w 4824514"/>
                  <a:gd name="connsiteY11" fmla="*/ 1890644 h 1897238"/>
                  <a:gd name="connsiteX12" fmla="*/ 1206192 w 4824514"/>
                  <a:gd name="connsiteY12" fmla="*/ 1856402 h 1897238"/>
                  <a:gd name="connsiteX13" fmla="*/ 1608721 w 4824514"/>
                  <a:gd name="connsiteY13" fmla="*/ 1814044 h 1897238"/>
                  <a:gd name="connsiteX14" fmla="*/ 2009729 w 4824514"/>
                  <a:gd name="connsiteY14" fmla="*/ 1739093 h 1897238"/>
                  <a:gd name="connsiteX15" fmla="*/ 2412258 w 4824514"/>
                  <a:gd name="connsiteY15" fmla="*/ 1633198 h 1897238"/>
                  <a:gd name="connsiteX16" fmla="*/ 3618323 w 4824514"/>
                  <a:gd name="connsiteY16" fmla="*/ 1147474 h 1897238"/>
                  <a:gd name="connsiteX17" fmla="*/ 4824515 w 4824514"/>
                  <a:gd name="connsiteY17" fmla="*/ 0 h 1897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824514" h="1897238">
                    <a:moveTo>
                      <a:pt x="0" y="1848286"/>
                    </a:moveTo>
                    <a:lnTo>
                      <a:pt x="34242" y="1838521"/>
                    </a:lnTo>
                    <a:lnTo>
                      <a:pt x="50602" y="1856402"/>
                    </a:lnTo>
                    <a:lnTo>
                      <a:pt x="66835" y="1848286"/>
                    </a:lnTo>
                    <a:lnTo>
                      <a:pt x="83195" y="1846637"/>
                    </a:lnTo>
                    <a:lnTo>
                      <a:pt x="101076" y="1836872"/>
                    </a:lnTo>
                    <a:lnTo>
                      <a:pt x="151678" y="1846637"/>
                    </a:lnTo>
                    <a:lnTo>
                      <a:pt x="200504" y="1858051"/>
                    </a:lnTo>
                    <a:lnTo>
                      <a:pt x="301580" y="1885825"/>
                    </a:lnTo>
                    <a:lnTo>
                      <a:pt x="402656" y="1892292"/>
                    </a:lnTo>
                    <a:lnTo>
                      <a:pt x="603033" y="1897239"/>
                    </a:lnTo>
                    <a:lnTo>
                      <a:pt x="803537" y="1890644"/>
                    </a:lnTo>
                    <a:lnTo>
                      <a:pt x="1206192" y="1856402"/>
                    </a:lnTo>
                    <a:lnTo>
                      <a:pt x="1608721" y="1814044"/>
                    </a:lnTo>
                    <a:lnTo>
                      <a:pt x="2009729" y="1739093"/>
                    </a:lnTo>
                    <a:lnTo>
                      <a:pt x="2412258" y="1633198"/>
                    </a:lnTo>
                    <a:lnTo>
                      <a:pt x="3618323" y="1147474"/>
                    </a:lnTo>
                    <a:lnTo>
                      <a:pt x="4824515" y="0"/>
                    </a:lnTo>
                  </a:path>
                </a:pathLst>
              </a:custGeom>
              <a:noFill/>
              <a:ln w="19050" cap="flat">
                <a:solidFill>
                  <a:srgbClr val="1D406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178" name="Freeform 191">
                <a:extLst>
                  <a:ext uri="{FF2B5EF4-FFF2-40B4-BE49-F238E27FC236}">
                    <a16:creationId xmlns:a16="http://schemas.microsoft.com/office/drawing/2014/main" id="{7F0877E0-8684-B9A2-0D54-BD45D745823B}"/>
                  </a:ext>
                </a:extLst>
              </p:cNvPr>
              <p:cNvSpPr/>
              <p:nvPr/>
            </p:nvSpPr>
            <p:spPr>
              <a:xfrm>
                <a:off x="2286261" y="1961117"/>
                <a:ext cx="803536" cy="3127780"/>
              </a:xfrm>
              <a:custGeom>
                <a:avLst/>
                <a:gdLst>
                  <a:gd name="connsiteX0" fmla="*/ 0 w 803536"/>
                  <a:gd name="connsiteY0" fmla="*/ 0 h 3127780"/>
                  <a:gd name="connsiteX1" fmla="*/ 32593 w 803536"/>
                  <a:gd name="connsiteY1" fmla="*/ 2485560 h 3127780"/>
                  <a:gd name="connsiteX2" fmla="*/ 48953 w 803536"/>
                  <a:gd name="connsiteY2" fmla="*/ 2922331 h 3127780"/>
                  <a:gd name="connsiteX3" fmla="*/ 66835 w 803536"/>
                  <a:gd name="connsiteY3" fmla="*/ 3078828 h 3127780"/>
                  <a:gd name="connsiteX4" fmla="*/ 83194 w 803536"/>
                  <a:gd name="connsiteY4" fmla="*/ 3098358 h 3127780"/>
                  <a:gd name="connsiteX5" fmla="*/ 99428 w 803536"/>
                  <a:gd name="connsiteY5" fmla="*/ 3116367 h 3127780"/>
                  <a:gd name="connsiteX6" fmla="*/ 150029 w 803536"/>
                  <a:gd name="connsiteY6" fmla="*/ 3127780 h 3127780"/>
                  <a:gd name="connsiteX7" fmla="*/ 200504 w 803536"/>
                  <a:gd name="connsiteY7" fmla="*/ 3113069 h 3127780"/>
                  <a:gd name="connsiteX8" fmla="*/ 299931 w 803536"/>
                  <a:gd name="connsiteY8" fmla="*/ 3109772 h 3127780"/>
                  <a:gd name="connsiteX9" fmla="*/ 401007 w 803536"/>
                  <a:gd name="connsiteY9" fmla="*/ 3108123 h 3127780"/>
                  <a:gd name="connsiteX10" fmla="*/ 601511 w 803536"/>
                  <a:gd name="connsiteY10" fmla="*/ 3124483 h 3127780"/>
                  <a:gd name="connsiteX11" fmla="*/ 803536 w 803536"/>
                  <a:gd name="connsiteY11" fmla="*/ 3103304 h 3127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03536" h="3127780">
                    <a:moveTo>
                      <a:pt x="0" y="0"/>
                    </a:moveTo>
                    <a:lnTo>
                      <a:pt x="32593" y="2485560"/>
                    </a:lnTo>
                    <a:lnTo>
                      <a:pt x="48953" y="2922331"/>
                    </a:lnTo>
                    <a:lnTo>
                      <a:pt x="66835" y="3078828"/>
                    </a:lnTo>
                    <a:lnTo>
                      <a:pt x="83194" y="3098358"/>
                    </a:lnTo>
                    <a:lnTo>
                      <a:pt x="99428" y="3116367"/>
                    </a:lnTo>
                    <a:lnTo>
                      <a:pt x="150029" y="3127780"/>
                    </a:lnTo>
                    <a:lnTo>
                      <a:pt x="200504" y="3113069"/>
                    </a:lnTo>
                    <a:lnTo>
                      <a:pt x="299931" y="3109772"/>
                    </a:lnTo>
                    <a:lnTo>
                      <a:pt x="401007" y="3108123"/>
                    </a:lnTo>
                    <a:lnTo>
                      <a:pt x="601511" y="3124483"/>
                    </a:lnTo>
                    <a:lnTo>
                      <a:pt x="803536" y="3103304"/>
                    </a:lnTo>
                  </a:path>
                </a:pathLst>
              </a:custGeom>
              <a:noFill/>
              <a:ln w="17876" cap="flat">
                <a:solidFill>
                  <a:srgbClr val="1D406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111" name="Freeform 192">
              <a:extLst>
                <a:ext uri="{FF2B5EF4-FFF2-40B4-BE49-F238E27FC236}">
                  <a16:creationId xmlns:a16="http://schemas.microsoft.com/office/drawing/2014/main" id="{F373B588-A3CD-8264-795D-A797FE10DC52}"/>
                </a:ext>
              </a:extLst>
            </p:cNvPr>
            <p:cNvSpPr/>
            <p:nvPr/>
          </p:nvSpPr>
          <p:spPr>
            <a:xfrm>
              <a:off x="2269901" y="1865866"/>
              <a:ext cx="6494998" cy="3408307"/>
            </a:xfrm>
            <a:custGeom>
              <a:avLst/>
              <a:gdLst>
                <a:gd name="connsiteX0" fmla="*/ 48953 w 6494998"/>
                <a:gd name="connsiteY0" fmla="*/ 1563446 h 3408307"/>
                <a:gd name="connsiteX1" fmla="*/ 48953 w 6494998"/>
                <a:gd name="connsiteY1" fmla="*/ 2766341 h 3408307"/>
                <a:gd name="connsiteX2" fmla="*/ 0 w 6494998"/>
                <a:gd name="connsiteY2" fmla="*/ 1563446 h 3408307"/>
                <a:gd name="connsiteX3" fmla="*/ 97779 w 6494998"/>
                <a:gd name="connsiteY3" fmla="*/ 1563446 h 3408307"/>
                <a:gd name="connsiteX4" fmla="*/ 65186 w 6494998"/>
                <a:gd name="connsiteY4" fmla="*/ 2474527 h 3408307"/>
                <a:gd name="connsiteX5" fmla="*/ 65186 w 6494998"/>
                <a:gd name="connsiteY5" fmla="*/ 3203112 h 3408307"/>
                <a:gd name="connsiteX6" fmla="*/ 16233 w 6494998"/>
                <a:gd name="connsiteY6" fmla="*/ 2474527 h 3408307"/>
                <a:gd name="connsiteX7" fmla="*/ 114012 w 6494998"/>
                <a:gd name="connsiteY7" fmla="*/ 2474527 h 3408307"/>
                <a:gd name="connsiteX8" fmla="*/ 83068 w 6494998"/>
                <a:gd name="connsiteY8" fmla="*/ 2855877 h 3408307"/>
                <a:gd name="connsiteX9" fmla="*/ 83068 w 6494998"/>
                <a:gd name="connsiteY9" fmla="*/ 3359482 h 3408307"/>
                <a:gd name="connsiteX10" fmla="*/ 34115 w 6494998"/>
                <a:gd name="connsiteY10" fmla="*/ 2855877 h 3408307"/>
                <a:gd name="connsiteX11" fmla="*/ 131894 w 6494998"/>
                <a:gd name="connsiteY11" fmla="*/ 2855877 h 3408307"/>
                <a:gd name="connsiteX12" fmla="*/ 99301 w 6494998"/>
                <a:gd name="connsiteY12" fmla="*/ 2937422 h 3408307"/>
                <a:gd name="connsiteX13" fmla="*/ 99301 w 6494998"/>
                <a:gd name="connsiteY13" fmla="*/ 3379139 h 3408307"/>
                <a:gd name="connsiteX14" fmla="*/ 50348 w 6494998"/>
                <a:gd name="connsiteY14" fmla="*/ 2937422 h 3408307"/>
                <a:gd name="connsiteX15" fmla="*/ 148127 w 6494998"/>
                <a:gd name="connsiteY15" fmla="*/ 2937422 h 3408307"/>
                <a:gd name="connsiteX16" fmla="*/ 115534 w 6494998"/>
                <a:gd name="connsiteY16" fmla="*/ 3097090 h 3408307"/>
                <a:gd name="connsiteX17" fmla="*/ 115534 w 6494998"/>
                <a:gd name="connsiteY17" fmla="*/ 3397021 h 3408307"/>
                <a:gd name="connsiteX18" fmla="*/ 66581 w 6494998"/>
                <a:gd name="connsiteY18" fmla="*/ 3097090 h 3408307"/>
                <a:gd name="connsiteX19" fmla="*/ 164360 w 6494998"/>
                <a:gd name="connsiteY19" fmla="*/ 3097090 h 3408307"/>
                <a:gd name="connsiteX20" fmla="*/ 166008 w 6494998"/>
                <a:gd name="connsiteY20" fmla="*/ 3313826 h 3408307"/>
                <a:gd name="connsiteX21" fmla="*/ 166008 w 6494998"/>
                <a:gd name="connsiteY21" fmla="*/ 3408308 h 3408307"/>
                <a:gd name="connsiteX22" fmla="*/ 117056 w 6494998"/>
                <a:gd name="connsiteY22" fmla="*/ 3313826 h 3408307"/>
                <a:gd name="connsiteX23" fmla="*/ 214834 w 6494998"/>
                <a:gd name="connsiteY23" fmla="*/ 3313826 h 3408307"/>
                <a:gd name="connsiteX24" fmla="*/ 216483 w 6494998"/>
                <a:gd name="connsiteY24" fmla="*/ 3276287 h 3408307"/>
                <a:gd name="connsiteX25" fmla="*/ 216483 w 6494998"/>
                <a:gd name="connsiteY25" fmla="*/ 3393597 h 3408307"/>
                <a:gd name="connsiteX26" fmla="*/ 167530 w 6494998"/>
                <a:gd name="connsiteY26" fmla="*/ 3276287 h 3408307"/>
                <a:gd name="connsiteX27" fmla="*/ 265309 w 6494998"/>
                <a:gd name="connsiteY27" fmla="*/ 3276287 h 3408307"/>
                <a:gd name="connsiteX28" fmla="*/ 315784 w 6494998"/>
                <a:gd name="connsiteY28" fmla="*/ 3279585 h 3408307"/>
                <a:gd name="connsiteX29" fmla="*/ 315784 w 6494998"/>
                <a:gd name="connsiteY29" fmla="*/ 3390426 h 3408307"/>
                <a:gd name="connsiteX30" fmla="*/ 266831 w 6494998"/>
                <a:gd name="connsiteY30" fmla="*/ 3279585 h 3408307"/>
                <a:gd name="connsiteX31" fmla="*/ 364610 w 6494998"/>
                <a:gd name="connsiteY31" fmla="*/ 3279585 h 3408307"/>
                <a:gd name="connsiteX32" fmla="*/ 416733 w 6494998"/>
                <a:gd name="connsiteY32" fmla="*/ 3233929 h 3408307"/>
                <a:gd name="connsiteX33" fmla="*/ 416733 w 6494998"/>
                <a:gd name="connsiteY33" fmla="*/ 3388777 h 3408307"/>
                <a:gd name="connsiteX34" fmla="*/ 367780 w 6494998"/>
                <a:gd name="connsiteY34" fmla="*/ 3233929 h 3408307"/>
                <a:gd name="connsiteX35" fmla="*/ 465559 w 6494998"/>
                <a:gd name="connsiteY35" fmla="*/ 3233929 h 3408307"/>
                <a:gd name="connsiteX36" fmla="*/ 617110 w 6494998"/>
                <a:gd name="connsiteY36" fmla="*/ 3315475 h 3408307"/>
                <a:gd name="connsiteX37" fmla="*/ 617110 w 6494998"/>
                <a:gd name="connsiteY37" fmla="*/ 3405137 h 3408307"/>
                <a:gd name="connsiteX38" fmla="*/ 568157 w 6494998"/>
                <a:gd name="connsiteY38" fmla="*/ 3315475 h 3408307"/>
                <a:gd name="connsiteX39" fmla="*/ 665936 w 6494998"/>
                <a:gd name="connsiteY39" fmla="*/ 3315475 h 3408307"/>
                <a:gd name="connsiteX40" fmla="*/ 819135 w 6494998"/>
                <a:gd name="connsiteY40" fmla="*/ 3233929 h 3408307"/>
                <a:gd name="connsiteX41" fmla="*/ 819135 w 6494998"/>
                <a:gd name="connsiteY41" fmla="*/ 3383832 h 3408307"/>
                <a:gd name="connsiteX42" fmla="*/ 770182 w 6494998"/>
                <a:gd name="connsiteY42" fmla="*/ 3233929 h 3408307"/>
                <a:gd name="connsiteX43" fmla="*/ 867961 w 6494998"/>
                <a:gd name="connsiteY43" fmla="*/ 3233929 h 3408307"/>
                <a:gd name="connsiteX44" fmla="*/ 1622545 w 6494998"/>
                <a:gd name="connsiteY44" fmla="*/ 3240397 h 3408307"/>
                <a:gd name="connsiteX45" fmla="*/ 1622545 w 6494998"/>
                <a:gd name="connsiteY45" fmla="*/ 3391948 h 3408307"/>
                <a:gd name="connsiteX46" fmla="*/ 1573592 w 6494998"/>
                <a:gd name="connsiteY46" fmla="*/ 3240397 h 3408307"/>
                <a:gd name="connsiteX47" fmla="*/ 1671371 w 6494998"/>
                <a:gd name="connsiteY47" fmla="*/ 3240397 h 3408307"/>
                <a:gd name="connsiteX48" fmla="*/ 1656660 w 6494998"/>
                <a:gd name="connsiteY48" fmla="*/ 3225686 h 3408307"/>
                <a:gd name="connsiteX49" fmla="*/ 1656660 w 6494998"/>
                <a:gd name="connsiteY49" fmla="*/ 3382183 h 3408307"/>
                <a:gd name="connsiteX50" fmla="*/ 1607707 w 6494998"/>
                <a:gd name="connsiteY50" fmla="*/ 3225686 h 3408307"/>
                <a:gd name="connsiteX51" fmla="*/ 1705485 w 6494998"/>
                <a:gd name="connsiteY51" fmla="*/ 3225686 h 3408307"/>
                <a:gd name="connsiteX52" fmla="*/ 1672893 w 6494998"/>
                <a:gd name="connsiteY52" fmla="*/ 3315348 h 3408307"/>
                <a:gd name="connsiteX53" fmla="*/ 1672893 w 6494998"/>
                <a:gd name="connsiteY53" fmla="*/ 3400065 h 3408307"/>
                <a:gd name="connsiteX54" fmla="*/ 1623940 w 6494998"/>
                <a:gd name="connsiteY54" fmla="*/ 3315348 h 3408307"/>
                <a:gd name="connsiteX55" fmla="*/ 1721719 w 6494998"/>
                <a:gd name="connsiteY55" fmla="*/ 3315348 h 3408307"/>
                <a:gd name="connsiteX56" fmla="*/ 1689126 w 6494998"/>
                <a:gd name="connsiteY56" fmla="*/ 3281107 h 3408307"/>
                <a:gd name="connsiteX57" fmla="*/ 1689126 w 6494998"/>
                <a:gd name="connsiteY57" fmla="*/ 3391948 h 3408307"/>
                <a:gd name="connsiteX58" fmla="*/ 1640173 w 6494998"/>
                <a:gd name="connsiteY58" fmla="*/ 3281107 h 3408307"/>
                <a:gd name="connsiteX59" fmla="*/ 1737952 w 6494998"/>
                <a:gd name="connsiteY59" fmla="*/ 3281107 h 3408307"/>
                <a:gd name="connsiteX60" fmla="*/ 1705359 w 6494998"/>
                <a:gd name="connsiteY60" fmla="*/ 3263225 h 3408307"/>
                <a:gd name="connsiteX61" fmla="*/ 1705359 w 6494998"/>
                <a:gd name="connsiteY61" fmla="*/ 3390299 h 3408307"/>
                <a:gd name="connsiteX62" fmla="*/ 1656406 w 6494998"/>
                <a:gd name="connsiteY62" fmla="*/ 3263225 h 3408307"/>
                <a:gd name="connsiteX63" fmla="*/ 1754185 w 6494998"/>
                <a:gd name="connsiteY63" fmla="*/ 3263225 h 3408307"/>
                <a:gd name="connsiteX64" fmla="*/ 1723241 w 6494998"/>
                <a:gd name="connsiteY64" fmla="*/ 3212750 h 3408307"/>
                <a:gd name="connsiteX65" fmla="*/ 1723241 w 6494998"/>
                <a:gd name="connsiteY65" fmla="*/ 3380661 h 3408307"/>
                <a:gd name="connsiteX66" fmla="*/ 1674288 w 6494998"/>
                <a:gd name="connsiteY66" fmla="*/ 3212750 h 3408307"/>
                <a:gd name="connsiteX67" fmla="*/ 1772066 w 6494998"/>
                <a:gd name="connsiteY67" fmla="*/ 3212750 h 3408307"/>
                <a:gd name="connsiteX68" fmla="*/ 1773715 w 6494998"/>
                <a:gd name="connsiteY68" fmla="*/ 3251811 h 3408307"/>
                <a:gd name="connsiteX69" fmla="*/ 1773715 w 6494998"/>
                <a:gd name="connsiteY69" fmla="*/ 3390299 h 3408307"/>
                <a:gd name="connsiteX70" fmla="*/ 1724762 w 6494998"/>
                <a:gd name="connsiteY70" fmla="*/ 3251811 h 3408307"/>
                <a:gd name="connsiteX71" fmla="*/ 1822541 w 6494998"/>
                <a:gd name="connsiteY71" fmla="*/ 3251811 h 3408307"/>
                <a:gd name="connsiteX72" fmla="*/ 1822541 w 6494998"/>
                <a:gd name="connsiteY72" fmla="*/ 3281107 h 3408307"/>
                <a:gd name="connsiteX73" fmla="*/ 1822541 w 6494998"/>
                <a:gd name="connsiteY73" fmla="*/ 3401713 h 3408307"/>
                <a:gd name="connsiteX74" fmla="*/ 1773588 w 6494998"/>
                <a:gd name="connsiteY74" fmla="*/ 3281107 h 3408307"/>
                <a:gd name="connsiteX75" fmla="*/ 1871367 w 6494998"/>
                <a:gd name="connsiteY75" fmla="*/ 3281107 h 3408307"/>
                <a:gd name="connsiteX76" fmla="*/ 2828103 w 6494998"/>
                <a:gd name="connsiteY76" fmla="*/ 3254982 h 3408307"/>
                <a:gd name="connsiteX77" fmla="*/ 2828103 w 6494998"/>
                <a:gd name="connsiteY77" fmla="*/ 3400065 h 3408307"/>
                <a:gd name="connsiteX78" fmla="*/ 2779150 w 6494998"/>
                <a:gd name="connsiteY78" fmla="*/ 3254982 h 3408307"/>
                <a:gd name="connsiteX79" fmla="*/ 2876929 w 6494998"/>
                <a:gd name="connsiteY79" fmla="*/ 3254982 h 3408307"/>
                <a:gd name="connsiteX80" fmla="*/ 3230632 w 6494998"/>
                <a:gd name="connsiteY80" fmla="*/ 3106601 h 3408307"/>
                <a:gd name="connsiteX81" fmla="*/ 3230632 w 6494998"/>
                <a:gd name="connsiteY81" fmla="*/ 3357580 h 3408307"/>
                <a:gd name="connsiteX82" fmla="*/ 3181679 w 6494998"/>
                <a:gd name="connsiteY82" fmla="*/ 3106601 h 3408307"/>
                <a:gd name="connsiteX83" fmla="*/ 3279458 w 6494998"/>
                <a:gd name="connsiteY83" fmla="*/ 3106601 h 3408307"/>
                <a:gd name="connsiteX84" fmla="*/ 3631512 w 6494998"/>
                <a:gd name="connsiteY84" fmla="*/ 2884919 h 3408307"/>
                <a:gd name="connsiteX85" fmla="*/ 3631512 w 6494998"/>
                <a:gd name="connsiteY85" fmla="*/ 3282629 h 3408307"/>
                <a:gd name="connsiteX86" fmla="*/ 3582560 w 6494998"/>
                <a:gd name="connsiteY86" fmla="*/ 2884919 h 3408307"/>
                <a:gd name="connsiteX87" fmla="*/ 3680338 w 6494998"/>
                <a:gd name="connsiteY87" fmla="*/ 2884919 h 3408307"/>
                <a:gd name="connsiteX88" fmla="*/ 4034042 w 6494998"/>
                <a:gd name="connsiteY88" fmla="*/ 2835966 h 3408307"/>
                <a:gd name="connsiteX89" fmla="*/ 4034042 w 6494998"/>
                <a:gd name="connsiteY89" fmla="*/ 3176607 h 3408307"/>
                <a:gd name="connsiteX90" fmla="*/ 3985089 w 6494998"/>
                <a:gd name="connsiteY90" fmla="*/ 2835966 h 3408307"/>
                <a:gd name="connsiteX91" fmla="*/ 4082867 w 6494998"/>
                <a:gd name="connsiteY91" fmla="*/ 2835966 h 3408307"/>
                <a:gd name="connsiteX92" fmla="*/ 5240107 w 6494998"/>
                <a:gd name="connsiteY92" fmla="*/ 1639666 h 3408307"/>
                <a:gd name="connsiteX93" fmla="*/ 5240107 w 6494998"/>
                <a:gd name="connsiteY93" fmla="*/ 2690883 h 3408307"/>
                <a:gd name="connsiteX94" fmla="*/ 5191154 w 6494998"/>
                <a:gd name="connsiteY94" fmla="*/ 1639666 h 3408307"/>
                <a:gd name="connsiteX95" fmla="*/ 5288933 w 6494998"/>
                <a:gd name="connsiteY95" fmla="*/ 1639666 h 3408307"/>
                <a:gd name="connsiteX96" fmla="*/ 6446173 w 6494998"/>
                <a:gd name="connsiteY96" fmla="*/ 0 h 3408307"/>
                <a:gd name="connsiteX97" fmla="*/ 6446173 w 6494998"/>
                <a:gd name="connsiteY97" fmla="*/ 1543535 h 3408307"/>
                <a:gd name="connsiteX98" fmla="*/ 6397219 w 6494998"/>
                <a:gd name="connsiteY98" fmla="*/ 0 h 3408307"/>
                <a:gd name="connsiteX99" fmla="*/ 6494998 w 6494998"/>
                <a:gd name="connsiteY99" fmla="*/ 0 h 3408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6494998" h="3408307">
                  <a:moveTo>
                    <a:pt x="48953" y="1563446"/>
                  </a:moveTo>
                  <a:lnTo>
                    <a:pt x="48953" y="2766341"/>
                  </a:lnTo>
                  <a:moveTo>
                    <a:pt x="0" y="1563446"/>
                  </a:moveTo>
                  <a:lnTo>
                    <a:pt x="97779" y="1563446"/>
                  </a:lnTo>
                  <a:moveTo>
                    <a:pt x="65186" y="2474527"/>
                  </a:moveTo>
                  <a:lnTo>
                    <a:pt x="65186" y="3203112"/>
                  </a:lnTo>
                  <a:moveTo>
                    <a:pt x="16233" y="2474527"/>
                  </a:moveTo>
                  <a:lnTo>
                    <a:pt x="114012" y="2474527"/>
                  </a:lnTo>
                  <a:moveTo>
                    <a:pt x="83068" y="2855877"/>
                  </a:moveTo>
                  <a:lnTo>
                    <a:pt x="83068" y="3359482"/>
                  </a:lnTo>
                  <a:moveTo>
                    <a:pt x="34115" y="2855877"/>
                  </a:moveTo>
                  <a:lnTo>
                    <a:pt x="131894" y="2855877"/>
                  </a:lnTo>
                  <a:moveTo>
                    <a:pt x="99301" y="2937422"/>
                  </a:moveTo>
                  <a:lnTo>
                    <a:pt x="99301" y="3379139"/>
                  </a:lnTo>
                  <a:moveTo>
                    <a:pt x="50348" y="2937422"/>
                  </a:moveTo>
                  <a:lnTo>
                    <a:pt x="148127" y="2937422"/>
                  </a:lnTo>
                  <a:moveTo>
                    <a:pt x="115534" y="3097090"/>
                  </a:moveTo>
                  <a:lnTo>
                    <a:pt x="115534" y="3397021"/>
                  </a:lnTo>
                  <a:moveTo>
                    <a:pt x="66581" y="3097090"/>
                  </a:moveTo>
                  <a:lnTo>
                    <a:pt x="164360" y="3097090"/>
                  </a:lnTo>
                  <a:moveTo>
                    <a:pt x="166008" y="3313826"/>
                  </a:moveTo>
                  <a:lnTo>
                    <a:pt x="166008" y="3408308"/>
                  </a:lnTo>
                  <a:moveTo>
                    <a:pt x="117056" y="3313826"/>
                  </a:moveTo>
                  <a:lnTo>
                    <a:pt x="214834" y="3313826"/>
                  </a:lnTo>
                  <a:moveTo>
                    <a:pt x="216483" y="3276287"/>
                  </a:moveTo>
                  <a:lnTo>
                    <a:pt x="216483" y="3393597"/>
                  </a:lnTo>
                  <a:moveTo>
                    <a:pt x="167530" y="3276287"/>
                  </a:moveTo>
                  <a:lnTo>
                    <a:pt x="265309" y="3276287"/>
                  </a:lnTo>
                  <a:moveTo>
                    <a:pt x="315784" y="3279585"/>
                  </a:moveTo>
                  <a:lnTo>
                    <a:pt x="315784" y="3390426"/>
                  </a:lnTo>
                  <a:moveTo>
                    <a:pt x="266831" y="3279585"/>
                  </a:moveTo>
                  <a:lnTo>
                    <a:pt x="364610" y="3279585"/>
                  </a:lnTo>
                  <a:moveTo>
                    <a:pt x="416733" y="3233929"/>
                  </a:moveTo>
                  <a:lnTo>
                    <a:pt x="416733" y="3388777"/>
                  </a:lnTo>
                  <a:moveTo>
                    <a:pt x="367780" y="3233929"/>
                  </a:moveTo>
                  <a:lnTo>
                    <a:pt x="465559" y="3233929"/>
                  </a:lnTo>
                  <a:moveTo>
                    <a:pt x="617110" y="3315475"/>
                  </a:moveTo>
                  <a:lnTo>
                    <a:pt x="617110" y="3405137"/>
                  </a:lnTo>
                  <a:moveTo>
                    <a:pt x="568157" y="3315475"/>
                  </a:moveTo>
                  <a:lnTo>
                    <a:pt x="665936" y="3315475"/>
                  </a:lnTo>
                  <a:moveTo>
                    <a:pt x="819135" y="3233929"/>
                  </a:moveTo>
                  <a:lnTo>
                    <a:pt x="819135" y="3383832"/>
                  </a:lnTo>
                  <a:moveTo>
                    <a:pt x="770182" y="3233929"/>
                  </a:moveTo>
                  <a:lnTo>
                    <a:pt x="867961" y="3233929"/>
                  </a:lnTo>
                  <a:moveTo>
                    <a:pt x="1622545" y="3240397"/>
                  </a:moveTo>
                  <a:lnTo>
                    <a:pt x="1622545" y="3391948"/>
                  </a:lnTo>
                  <a:moveTo>
                    <a:pt x="1573592" y="3240397"/>
                  </a:moveTo>
                  <a:lnTo>
                    <a:pt x="1671371" y="3240397"/>
                  </a:lnTo>
                  <a:moveTo>
                    <a:pt x="1656660" y="3225686"/>
                  </a:moveTo>
                  <a:lnTo>
                    <a:pt x="1656660" y="3382183"/>
                  </a:lnTo>
                  <a:moveTo>
                    <a:pt x="1607707" y="3225686"/>
                  </a:moveTo>
                  <a:lnTo>
                    <a:pt x="1705485" y="3225686"/>
                  </a:lnTo>
                  <a:moveTo>
                    <a:pt x="1672893" y="3315348"/>
                  </a:moveTo>
                  <a:lnTo>
                    <a:pt x="1672893" y="3400065"/>
                  </a:lnTo>
                  <a:moveTo>
                    <a:pt x="1623940" y="3315348"/>
                  </a:moveTo>
                  <a:lnTo>
                    <a:pt x="1721719" y="3315348"/>
                  </a:lnTo>
                  <a:moveTo>
                    <a:pt x="1689126" y="3281107"/>
                  </a:moveTo>
                  <a:lnTo>
                    <a:pt x="1689126" y="3391948"/>
                  </a:lnTo>
                  <a:moveTo>
                    <a:pt x="1640173" y="3281107"/>
                  </a:moveTo>
                  <a:lnTo>
                    <a:pt x="1737952" y="3281107"/>
                  </a:lnTo>
                  <a:moveTo>
                    <a:pt x="1705359" y="3263225"/>
                  </a:moveTo>
                  <a:lnTo>
                    <a:pt x="1705359" y="3390299"/>
                  </a:lnTo>
                  <a:moveTo>
                    <a:pt x="1656406" y="3263225"/>
                  </a:moveTo>
                  <a:lnTo>
                    <a:pt x="1754185" y="3263225"/>
                  </a:lnTo>
                  <a:moveTo>
                    <a:pt x="1723241" y="3212750"/>
                  </a:moveTo>
                  <a:lnTo>
                    <a:pt x="1723241" y="3380661"/>
                  </a:lnTo>
                  <a:moveTo>
                    <a:pt x="1674288" y="3212750"/>
                  </a:moveTo>
                  <a:lnTo>
                    <a:pt x="1772066" y="3212750"/>
                  </a:lnTo>
                  <a:moveTo>
                    <a:pt x="1773715" y="3251811"/>
                  </a:moveTo>
                  <a:lnTo>
                    <a:pt x="1773715" y="3390299"/>
                  </a:lnTo>
                  <a:moveTo>
                    <a:pt x="1724762" y="3251811"/>
                  </a:moveTo>
                  <a:lnTo>
                    <a:pt x="1822541" y="3251811"/>
                  </a:lnTo>
                  <a:moveTo>
                    <a:pt x="1822541" y="3281107"/>
                  </a:moveTo>
                  <a:lnTo>
                    <a:pt x="1822541" y="3401713"/>
                  </a:lnTo>
                  <a:moveTo>
                    <a:pt x="1773588" y="3281107"/>
                  </a:moveTo>
                  <a:lnTo>
                    <a:pt x="1871367" y="3281107"/>
                  </a:lnTo>
                  <a:moveTo>
                    <a:pt x="2828103" y="3254982"/>
                  </a:moveTo>
                  <a:lnTo>
                    <a:pt x="2828103" y="3400065"/>
                  </a:lnTo>
                  <a:moveTo>
                    <a:pt x="2779150" y="3254982"/>
                  </a:moveTo>
                  <a:lnTo>
                    <a:pt x="2876929" y="3254982"/>
                  </a:lnTo>
                  <a:moveTo>
                    <a:pt x="3230632" y="3106601"/>
                  </a:moveTo>
                  <a:lnTo>
                    <a:pt x="3230632" y="3357580"/>
                  </a:lnTo>
                  <a:moveTo>
                    <a:pt x="3181679" y="3106601"/>
                  </a:moveTo>
                  <a:lnTo>
                    <a:pt x="3279458" y="3106601"/>
                  </a:lnTo>
                  <a:moveTo>
                    <a:pt x="3631512" y="2884919"/>
                  </a:moveTo>
                  <a:lnTo>
                    <a:pt x="3631512" y="3282629"/>
                  </a:lnTo>
                  <a:moveTo>
                    <a:pt x="3582560" y="2884919"/>
                  </a:moveTo>
                  <a:lnTo>
                    <a:pt x="3680338" y="2884919"/>
                  </a:lnTo>
                  <a:moveTo>
                    <a:pt x="4034042" y="2835966"/>
                  </a:moveTo>
                  <a:lnTo>
                    <a:pt x="4034042" y="3176607"/>
                  </a:lnTo>
                  <a:moveTo>
                    <a:pt x="3985089" y="2835966"/>
                  </a:moveTo>
                  <a:lnTo>
                    <a:pt x="4082867" y="2835966"/>
                  </a:lnTo>
                  <a:moveTo>
                    <a:pt x="5240107" y="1639666"/>
                  </a:moveTo>
                  <a:lnTo>
                    <a:pt x="5240107" y="2690883"/>
                  </a:lnTo>
                  <a:moveTo>
                    <a:pt x="5191154" y="1639666"/>
                  </a:moveTo>
                  <a:lnTo>
                    <a:pt x="5288933" y="1639666"/>
                  </a:lnTo>
                  <a:moveTo>
                    <a:pt x="6446173" y="0"/>
                  </a:moveTo>
                  <a:lnTo>
                    <a:pt x="6446173" y="1543535"/>
                  </a:lnTo>
                  <a:moveTo>
                    <a:pt x="6397219" y="0"/>
                  </a:moveTo>
                  <a:lnTo>
                    <a:pt x="6494998" y="0"/>
                  </a:lnTo>
                </a:path>
              </a:pathLst>
            </a:custGeom>
            <a:noFill/>
            <a:ln w="12700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2" name="Freeform 193">
              <a:extLst>
                <a:ext uri="{FF2B5EF4-FFF2-40B4-BE49-F238E27FC236}">
                  <a16:creationId xmlns:a16="http://schemas.microsoft.com/office/drawing/2014/main" id="{CF3F238A-750B-5A97-1C93-FD317233C201}"/>
                </a:ext>
              </a:extLst>
            </p:cNvPr>
            <p:cNvSpPr/>
            <p:nvPr/>
          </p:nvSpPr>
          <p:spPr>
            <a:xfrm>
              <a:off x="2229191" y="208957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3" name="Freeform 194">
              <a:extLst>
                <a:ext uri="{FF2B5EF4-FFF2-40B4-BE49-F238E27FC236}">
                  <a16:creationId xmlns:a16="http://schemas.microsoft.com/office/drawing/2014/main" id="{CA537CF3-E1CD-D034-BDBF-9D1EDF7ECB38}"/>
                </a:ext>
              </a:extLst>
            </p:cNvPr>
            <p:cNvSpPr/>
            <p:nvPr/>
          </p:nvSpPr>
          <p:spPr>
            <a:xfrm>
              <a:off x="2229191" y="208957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4" name="Freeform 195">
              <a:extLst>
                <a:ext uri="{FF2B5EF4-FFF2-40B4-BE49-F238E27FC236}">
                  <a16:creationId xmlns:a16="http://schemas.microsoft.com/office/drawing/2014/main" id="{1ABF2CDF-A989-DEEE-5CB7-840088EF5700}"/>
                </a:ext>
              </a:extLst>
            </p:cNvPr>
            <p:cNvSpPr/>
            <p:nvPr/>
          </p:nvSpPr>
          <p:spPr>
            <a:xfrm>
              <a:off x="2261784" y="457513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5" name="Freeform 196">
              <a:extLst>
                <a:ext uri="{FF2B5EF4-FFF2-40B4-BE49-F238E27FC236}">
                  <a16:creationId xmlns:a16="http://schemas.microsoft.com/office/drawing/2014/main" id="{0DE65098-CCBD-7624-D35A-C198937FF1C0}"/>
                </a:ext>
              </a:extLst>
            </p:cNvPr>
            <p:cNvSpPr/>
            <p:nvPr/>
          </p:nvSpPr>
          <p:spPr>
            <a:xfrm>
              <a:off x="2261784" y="457513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6" name="Freeform 197">
              <a:extLst>
                <a:ext uri="{FF2B5EF4-FFF2-40B4-BE49-F238E27FC236}">
                  <a16:creationId xmlns:a16="http://schemas.microsoft.com/office/drawing/2014/main" id="{D5820796-0CC4-4CB8-91CB-316379D3CEA8}"/>
                </a:ext>
              </a:extLst>
            </p:cNvPr>
            <p:cNvSpPr/>
            <p:nvPr/>
          </p:nvSpPr>
          <p:spPr>
            <a:xfrm>
              <a:off x="2278144" y="501190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7" name="Freeform 198">
              <a:extLst>
                <a:ext uri="{FF2B5EF4-FFF2-40B4-BE49-F238E27FC236}">
                  <a16:creationId xmlns:a16="http://schemas.microsoft.com/office/drawing/2014/main" id="{065299AC-CCE8-AAF0-8EF2-C59940167BF5}"/>
                </a:ext>
              </a:extLst>
            </p:cNvPr>
            <p:cNvSpPr/>
            <p:nvPr/>
          </p:nvSpPr>
          <p:spPr>
            <a:xfrm>
              <a:off x="2278144" y="501190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8" name="Freeform 199">
              <a:extLst>
                <a:ext uri="{FF2B5EF4-FFF2-40B4-BE49-F238E27FC236}">
                  <a16:creationId xmlns:a16="http://schemas.microsoft.com/office/drawing/2014/main" id="{FDA70E50-8BA3-C379-B87B-7E8B400E7161}"/>
                </a:ext>
              </a:extLst>
            </p:cNvPr>
            <p:cNvSpPr/>
            <p:nvPr/>
          </p:nvSpPr>
          <p:spPr>
            <a:xfrm>
              <a:off x="2296026" y="516840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9" name="Freeform 200">
              <a:extLst>
                <a:ext uri="{FF2B5EF4-FFF2-40B4-BE49-F238E27FC236}">
                  <a16:creationId xmlns:a16="http://schemas.microsoft.com/office/drawing/2014/main" id="{04DFF760-2FBB-D214-5219-2DFF22C0A327}"/>
                </a:ext>
              </a:extLst>
            </p:cNvPr>
            <p:cNvSpPr/>
            <p:nvPr/>
          </p:nvSpPr>
          <p:spPr>
            <a:xfrm>
              <a:off x="2296026" y="516840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0" name="Freeform 201">
              <a:extLst>
                <a:ext uri="{FF2B5EF4-FFF2-40B4-BE49-F238E27FC236}">
                  <a16:creationId xmlns:a16="http://schemas.microsoft.com/office/drawing/2014/main" id="{39315EC6-275B-16DA-34D8-5157103FAB99}"/>
                </a:ext>
              </a:extLst>
            </p:cNvPr>
            <p:cNvSpPr/>
            <p:nvPr/>
          </p:nvSpPr>
          <p:spPr>
            <a:xfrm>
              <a:off x="2312386" y="518793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1" name="Freeform 202">
              <a:extLst>
                <a:ext uri="{FF2B5EF4-FFF2-40B4-BE49-F238E27FC236}">
                  <a16:creationId xmlns:a16="http://schemas.microsoft.com/office/drawing/2014/main" id="{C8B366B9-F04E-C6C7-2D02-C6D41D769862}"/>
                </a:ext>
              </a:extLst>
            </p:cNvPr>
            <p:cNvSpPr/>
            <p:nvPr/>
          </p:nvSpPr>
          <p:spPr>
            <a:xfrm>
              <a:off x="2312386" y="518793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2" name="Freeform 203">
              <a:extLst>
                <a:ext uri="{FF2B5EF4-FFF2-40B4-BE49-F238E27FC236}">
                  <a16:creationId xmlns:a16="http://schemas.microsoft.com/office/drawing/2014/main" id="{D39A927B-8A2C-058A-EDFF-E881EE168ED4}"/>
                </a:ext>
              </a:extLst>
            </p:cNvPr>
            <p:cNvSpPr/>
            <p:nvPr/>
          </p:nvSpPr>
          <p:spPr>
            <a:xfrm>
              <a:off x="2328619" y="520594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3" name="Freeform 204">
              <a:extLst>
                <a:ext uri="{FF2B5EF4-FFF2-40B4-BE49-F238E27FC236}">
                  <a16:creationId xmlns:a16="http://schemas.microsoft.com/office/drawing/2014/main" id="{42BA1281-DBD2-B4B4-AB32-15F33A960128}"/>
                </a:ext>
              </a:extLst>
            </p:cNvPr>
            <p:cNvSpPr/>
            <p:nvPr/>
          </p:nvSpPr>
          <p:spPr>
            <a:xfrm>
              <a:off x="2328619" y="520594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4" name="Freeform 205">
              <a:extLst>
                <a:ext uri="{FF2B5EF4-FFF2-40B4-BE49-F238E27FC236}">
                  <a16:creationId xmlns:a16="http://schemas.microsoft.com/office/drawing/2014/main" id="{C1BA16F5-3779-C436-2CDB-FAA93727DDC9}"/>
                </a:ext>
              </a:extLst>
            </p:cNvPr>
            <p:cNvSpPr/>
            <p:nvPr/>
          </p:nvSpPr>
          <p:spPr>
            <a:xfrm>
              <a:off x="2379220" y="521735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5" name="Freeform 206">
              <a:extLst>
                <a:ext uri="{FF2B5EF4-FFF2-40B4-BE49-F238E27FC236}">
                  <a16:creationId xmlns:a16="http://schemas.microsoft.com/office/drawing/2014/main" id="{1273B93C-7F93-86CE-1DC2-7D135BC059ED}"/>
                </a:ext>
              </a:extLst>
            </p:cNvPr>
            <p:cNvSpPr/>
            <p:nvPr/>
          </p:nvSpPr>
          <p:spPr>
            <a:xfrm>
              <a:off x="2379220" y="521735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6" name="Freeform 207">
              <a:extLst>
                <a:ext uri="{FF2B5EF4-FFF2-40B4-BE49-F238E27FC236}">
                  <a16:creationId xmlns:a16="http://schemas.microsoft.com/office/drawing/2014/main" id="{06D75F38-C2C6-D432-8DA2-F57DE4019103}"/>
                </a:ext>
              </a:extLst>
            </p:cNvPr>
            <p:cNvSpPr/>
            <p:nvPr/>
          </p:nvSpPr>
          <p:spPr>
            <a:xfrm>
              <a:off x="2429695" y="520264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7" name="Freeform 208">
              <a:extLst>
                <a:ext uri="{FF2B5EF4-FFF2-40B4-BE49-F238E27FC236}">
                  <a16:creationId xmlns:a16="http://schemas.microsoft.com/office/drawing/2014/main" id="{3926AF23-9864-9BD1-5571-ABA4375B4AD7}"/>
                </a:ext>
              </a:extLst>
            </p:cNvPr>
            <p:cNvSpPr/>
            <p:nvPr/>
          </p:nvSpPr>
          <p:spPr>
            <a:xfrm>
              <a:off x="2429695" y="520264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8" name="Freeform 209">
              <a:extLst>
                <a:ext uri="{FF2B5EF4-FFF2-40B4-BE49-F238E27FC236}">
                  <a16:creationId xmlns:a16="http://schemas.microsoft.com/office/drawing/2014/main" id="{59A92FD9-F4F2-E111-40D4-BCC4F8153ECA}"/>
                </a:ext>
              </a:extLst>
            </p:cNvPr>
            <p:cNvSpPr/>
            <p:nvPr/>
          </p:nvSpPr>
          <p:spPr>
            <a:xfrm>
              <a:off x="2529123" y="519934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9" name="Freeform 210">
              <a:extLst>
                <a:ext uri="{FF2B5EF4-FFF2-40B4-BE49-F238E27FC236}">
                  <a16:creationId xmlns:a16="http://schemas.microsoft.com/office/drawing/2014/main" id="{80682F41-07AA-BB81-BF60-8DD582BE1B58}"/>
                </a:ext>
              </a:extLst>
            </p:cNvPr>
            <p:cNvSpPr/>
            <p:nvPr/>
          </p:nvSpPr>
          <p:spPr>
            <a:xfrm>
              <a:off x="2529123" y="519934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0" name="Freeform 211">
              <a:extLst>
                <a:ext uri="{FF2B5EF4-FFF2-40B4-BE49-F238E27FC236}">
                  <a16:creationId xmlns:a16="http://schemas.microsoft.com/office/drawing/2014/main" id="{FB180447-8F60-15D4-2215-F03FF3C2810D}"/>
                </a:ext>
              </a:extLst>
            </p:cNvPr>
            <p:cNvSpPr/>
            <p:nvPr/>
          </p:nvSpPr>
          <p:spPr>
            <a:xfrm>
              <a:off x="2630199" y="519770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1" name="Freeform 212">
              <a:extLst>
                <a:ext uri="{FF2B5EF4-FFF2-40B4-BE49-F238E27FC236}">
                  <a16:creationId xmlns:a16="http://schemas.microsoft.com/office/drawing/2014/main" id="{03D86434-87C3-A49E-50C0-C61EBAB42170}"/>
                </a:ext>
              </a:extLst>
            </p:cNvPr>
            <p:cNvSpPr/>
            <p:nvPr/>
          </p:nvSpPr>
          <p:spPr>
            <a:xfrm>
              <a:off x="2630199" y="519770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2" name="Freeform 213">
              <a:extLst>
                <a:ext uri="{FF2B5EF4-FFF2-40B4-BE49-F238E27FC236}">
                  <a16:creationId xmlns:a16="http://schemas.microsoft.com/office/drawing/2014/main" id="{3CC21217-4F5E-653E-7643-3D230C3C4287}"/>
                </a:ext>
              </a:extLst>
            </p:cNvPr>
            <p:cNvSpPr/>
            <p:nvPr/>
          </p:nvSpPr>
          <p:spPr>
            <a:xfrm>
              <a:off x="2830576" y="521406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3" name="Freeform 214">
              <a:extLst>
                <a:ext uri="{FF2B5EF4-FFF2-40B4-BE49-F238E27FC236}">
                  <a16:creationId xmlns:a16="http://schemas.microsoft.com/office/drawing/2014/main" id="{120F421E-451A-8C2A-3E76-C086332267EF}"/>
                </a:ext>
              </a:extLst>
            </p:cNvPr>
            <p:cNvSpPr/>
            <p:nvPr/>
          </p:nvSpPr>
          <p:spPr>
            <a:xfrm>
              <a:off x="2830576" y="521406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4" name="Freeform 215">
              <a:extLst>
                <a:ext uri="{FF2B5EF4-FFF2-40B4-BE49-F238E27FC236}">
                  <a16:creationId xmlns:a16="http://schemas.microsoft.com/office/drawing/2014/main" id="{8902369B-C633-E8B3-5FDD-C212C1B27FC4}"/>
                </a:ext>
              </a:extLst>
            </p:cNvPr>
            <p:cNvSpPr/>
            <p:nvPr/>
          </p:nvSpPr>
          <p:spPr>
            <a:xfrm>
              <a:off x="3032728" y="519288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5" name="Freeform 216">
              <a:extLst>
                <a:ext uri="{FF2B5EF4-FFF2-40B4-BE49-F238E27FC236}">
                  <a16:creationId xmlns:a16="http://schemas.microsoft.com/office/drawing/2014/main" id="{609F86A2-6FDD-F7EB-E452-D4C0237C2E02}"/>
                </a:ext>
              </a:extLst>
            </p:cNvPr>
            <p:cNvSpPr/>
            <p:nvPr/>
          </p:nvSpPr>
          <p:spPr>
            <a:xfrm>
              <a:off x="3032728" y="519288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6" name="Freeform 217">
              <a:extLst>
                <a:ext uri="{FF2B5EF4-FFF2-40B4-BE49-F238E27FC236}">
                  <a16:creationId xmlns:a16="http://schemas.microsoft.com/office/drawing/2014/main" id="{E55CB5EB-A1A7-6472-94DA-EEE0C753557B}"/>
                </a:ext>
              </a:extLst>
            </p:cNvPr>
            <p:cNvSpPr/>
            <p:nvPr/>
          </p:nvSpPr>
          <p:spPr>
            <a:xfrm>
              <a:off x="3836264" y="520099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7" name="Freeform 218">
              <a:extLst>
                <a:ext uri="{FF2B5EF4-FFF2-40B4-BE49-F238E27FC236}">
                  <a16:creationId xmlns:a16="http://schemas.microsoft.com/office/drawing/2014/main" id="{0589838B-8C69-C260-5A63-8B1E3855B2C9}"/>
                </a:ext>
              </a:extLst>
            </p:cNvPr>
            <p:cNvSpPr/>
            <p:nvPr/>
          </p:nvSpPr>
          <p:spPr>
            <a:xfrm>
              <a:off x="3836264" y="520099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8" name="Freeform 219">
              <a:extLst>
                <a:ext uri="{FF2B5EF4-FFF2-40B4-BE49-F238E27FC236}">
                  <a16:creationId xmlns:a16="http://schemas.microsoft.com/office/drawing/2014/main" id="{28342127-7B86-D20C-919D-456CFE20AED9}"/>
                </a:ext>
              </a:extLst>
            </p:cNvPr>
            <p:cNvSpPr/>
            <p:nvPr/>
          </p:nvSpPr>
          <p:spPr>
            <a:xfrm>
              <a:off x="3870506" y="5191232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9" name="Freeform 220">
              <a:extLst>
                <a:ext uri="{FF2B5EF4-FFF2-40B4-BE49-F238E27FC236}">
                  <a16:creationId xmlns:a16="http://schemas.microsoft.com/office/drawing/2014/main" id="{46B04B49-D058-6C5A-2D9C-7957A01F3F72}"/>
                </a:ext>
              </a:extLst>
            </p:cNvPr>
            <p:cNvSpPr/>
            <p:nvPr/>
          </p:nvSpPr>
          <p:spPr>
            <a:xfrm>
              <a:off x="3870506" y="5191232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0" name="Freeform 221">
              <a:extLst>
                <a:ext uri="{FF2B5EF4-FFF2-40B4-BE49-F238E27FC236}">
                  <a16:creationId xmlns:a16="http://schemas.microsoft.com/office/drawing/2014/main" id="{67D563E4-E979-E1AC-4859-5A3FE386E83D}"/>
                </a:ext>
              </a:extLst>
            </p:cNvPr>
            <p:cNvSpPr/>
            <p:nvPr/>
          </p:nvSpPr>
          <p:spPr>
            <a:xfrm>
              <a:off x="3886866" y="520911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1" name="Freeform 222">
              <a:extLst>
                <a:ext uri="{FF2B5EF4-FFF2-40B4-BE49-F238E27FC236}">
                  <a16:creationId xmlns:a16="http://schemas.microsoft.com/office/drawing/2014/main" id="{5D9C7900-CE4A-F8A2-F7DD-60710B679B99}"/>
                </a:ext>
              </a:extLst>
            </p:cNvPr>
            <p:cNvSpPr/>
            <p:nvPr/>
          </p:nvSpPr>
          <p:spPr>
            <a:xfrm>
              <a:off x="3886866" y="520911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2" name="Freeform 223">
              <a:extLst>
                <a:ext uri="{FF2B5EF4-FFF2-40B4-BE49-F238E27FC236}">
                  <a16:creationId xmlns:a16="http://schemas.microsoft.com/office/drawing/2014/main" id="{E42EDCF9-A54A-32B0-87AD-360A4118B01D}"/>
                </a:ext>
              </a:extLst>
            </p:cNvPr>
            <p:cNvSpPr/>
            <p:nvPr/>
          </p:nvSpPr>
          <p:spPr>
            <a:xfrm>
              <a:off x="3903099" y="520099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3" name="Freeform 224">
              <a:extLst>
                <a:ext uri="{FF2B5EF4-FFF2-40B4-BE49-F238E27FC236}">
                  <a16:creationId xmlns:a16="http://schemas.microsoft.com/office/drawing/2014/main" id="{23B65E07-D5A0-05A9-3EEA-3008997F701E}"/>
                </a:ext>
              </a:extLst>
            </p:cNvPr>
            <p:cNvSpPr/>
            <p:nvPr/>
          </p:nvSpPr>
          <p:spPr>
            <a:xfrm>
              <a:off x="3903099" y="5200998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4" name="Freeform 225">
              <a:extLst>
                <a:ext uri="{FF2B5EF4-FFF2-40B4-BE49-F238E27FC236}">
                  <a16:creationId xmlns:a16="http://schemas.microsoft.com/office/drawing/2014/main" id="{B3DEA1D7-ECD4-811B-F615-E3E55210C9A6}"/>
                </a:ext>
              </a:extLst>
            </p:cNvPr>
            <p:cNvSpPr/>
            <p:nvPr/>
          </p:nvSpPr>
          <p:spPr>
            <a:xfrm>
              <a:off x="3919459" y="5199349"/>
              <a:ext cx="114138" cy="114138"/>
            </a:xfrm>
            <a:custGeom>
              <a:avLst/>
              <a:gdLst>
                <a:gd name="connsiteX0" fmla="*/ 114138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8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8" y="57069"/>
                  </a:moveTo>
                  <a:cubicBezTo>
                    <a:pt x="114138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8" y="25618"/>
                    <a:pt x="114138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5" name="Freeform 226">
              <a:extLst>
                <a:ext uri="{FF2B5EF4-FFF2-40B4-BE49-F238E27FC236}">
                  <a16:creationId xmlns:a16="http://schemas.microsoft.com/office/drawing/2014/main" id="{3306E500-BA0E-8C4A-9391-A809FC06EA6F}"/>
                </a:ext>
              </a:extLst>
            </p:cNvPr>
            <p:cNvSpPr/>
            <p:nvPr/>
          </p:nvSpPr>
          <p:spPr>
            <a:xfrm>
              <a:off x="3919459" y="5199349"/>
              <a:ext cx="114138" cy="114138"/>
            </a:xfrm>
            <a:custGeom>
              <a:avLst/>
              <a:gdLst>
                <a:gd name="connsiteX0" fmla="*/ 114138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8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8" y="57069"/>
                  </a:moveTo>
                  <a:cubicBezTo>
                    <a:pt x="114138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8" y="25618"/>
                    <a:pt x="114138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6" name="Freeform 227">
              <a:extLst>
                <a:ext uri="{FF2B5EF4-FFF2-40B4-BE49-F238E27FC236}">
                  <a16:creationId xmlns:a16="http://schemas.microsoft.com/office/drawing/2014/main" id="{77F42B16-4F96-4F70-8587-33612A3B5DFD}"/>
                </a:ext>
              </a:extLst>
            </p:cNvPr>
            <p:cNvSpPr/>
            <p:nvPr/>
          </p:nvSpPr>
          <p:spPr>
            <a:xfrm>
              <a:off x="3937340" y="518958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7" name="Freeform 228">
              <a:extLst>
                <a:ext uri="{FF2B5EF4-FFF2-40B4-BE49-F238E27FC236}">
                  <a16:creationId xmlns:a16="http://schemas.microsoft.com/office/drawing/2014/main" id="{96196202-5348-B972-5FBA-D209A4E64000}"/>
                </a:ext>
              </a:extLst>
            </p:cNvPr>
            <p:cNvSpPr/>
            <p:nvPr/>
          </p:nvSpPr>
          <p:spPr>
            <a:xfrm>
              <a:off x="3937340" y="518958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8" name="Freeform 229">
              <a:extLst>
                <a:ext uri="{FF2B5EF4-FFF2-40B4-BE49-F238E27FC236}">
                  <a16:creationId xmlns:a16="http://schemas.microsoft.com/office/drawing/2014/main" id="{F6C7823F-0F0E-A067-1DB0-CE3E6F63ADCF}"/>
                </a:ext>
              </a:extLst>
            </p:cNvPr>
            <p:cNvSpPr/>
            <p:nvPr/>
          </p:nvSpPr>
          <p:spPr>
            <a:xfrm>
              <a:off x="3987815" y="519934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9" name="Freeform 230">
              <a:extLst>
                <a:ext uri="{FF2B5EF4-FFF2-40B4-BE49-F238E27FC236}">
                  <a16:creationId xmlns:a16="http://schemas.microsoft.com/office/drawing/2014/main" id="{A38572D9-8F50-E429-AE77-2E1EFF3D3105}"/>
                </a:ext>
              </a:extLst>
            </p:cNvPr>
            <p:cNvSpPr/>
            <p:nvPr/>
          </p:nvSpPr>
          <p:spPr>
            <a:xfrm>
              <a:off x="3987815" y="5199349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0" name="Freeform 231">
              <a:extLst>
                <a:ext uri="{FF2B5EF4-FFF2-40B4-BE49-F238E27FC236}">
                  <a16:creationId xmlns:a16="http://schemas.microsoft.com/office/drawing/2014/main" id="{706E2529-CA04-28E6-B72C-72301463569E}"/>
                </a:ext>
              </a:extLst>
            </p:cNvPr>
            <p:cNvSpPr/>
            <p:nvPr/>
          </p:nvSpPr>
          <p:spPr>
            <a:xfrm>
              <a:off x="4036768" y="521076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1" name="Freeform 232">
              <a:extLst>
                <a:ext uri="{FF2B5EF4-FFF2-40B4-BE49-F238E27FC236}">
                  <a16:creationId xmlns:a16="http://schemas.microsoft.com/office/drawing/2014/main" id="{4FBE53AF-80C1-D32B-29A4-D8A4D4117AB4}"/>
                </a:ext>
              </a:extLst>
            </p:cNvPr>
            <p:cNvSpPr/>
            <p:nvPr/>
          </p:nvSpPr>
          <p:spPr>
            <a:xfrm>
              <a:off x="4036768" y="5210763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2" name="Freeform 233">
              <a:extLst>
                <a:ext uri="{FF2B5EF4-FFF2-40B4-BE49-F238E27FC236}">
                  <a16:creationId xmlns:a16="http://schemas.microsoft.com/office/drawing/2014/main" id="{2B01EC05-3AE2-8C04-E027-6D12FFE72D93}"/>
                </a:ext>
              </a:extLst>
            </p:cNvPr>
            <p:cNvSpPr/>
            <p:nvPr/>
          </p:nvSpPr>
          <p:spPr>
            <a:xfrm>
              <a:off x="4137844" y="523853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3" name="Freeform 234">
              <a:extLst>
                <a:ext uri="{FF2B5EF4-FFF2-40B4-BE49-F238E27FC236}">
                  <a16:creationId xmlns:a16="http://schemas.microsoft.com/office/drawing/2014/main" id="{F9341671-EB93-0802-DE84-29D79D9378EE}"/>
                </a:ext>
              </a:extLst>
            </p:cNvPr>
            <p:cNvSpPr/>
            <p:nvPr/>
          </p:nvSpPr>
          <p:spPr>
            <a:xfrm>
              <a:off x="4137844" y="5238537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4" name="Freeform 235">
              <a:extLst>
                <a:ext uri="{FF2B5EF4-FFF2-40B4-BE49-F238E27FC236}">
                  <a16:creationId xmlns:a16="http://schemas.microsoft.com/office/drawing/2014/main" id="{56792601-AC05-5391-79D6-E5E8BA6FD147}"/>
                </a:ext>
              </a:extLst>
            </p:cNvPr>
            <p:cNvSpPr/>
            <p:nvPr/>
          </p:nvSpPr>
          <p:spPr>
            <a:xfrm>
              <a:off x="4238920" y="524500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5" name="Freeform 236">
              <a:extLst>
                <a:ext uri="{FF2B5EF4-FFF2-40B4-BE49-F238E27FC236}">
                  <a16:creationId xmlns:a16="http://schemas.microsoft.com/office/drawing/2014/main" id="{E9FA5D21-48DC-3829-0035-E58E3E25D9A7}"/>
                </a:ext>
              </a:extLst>
            </p:cNvPr>
            <p:cNvSpPr/>
            <p:nvPr/>
          </p:nvSpPr>
          <p:spPr>
            <a:xfrm>
              <a:off x="4238920" y="524500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6" name="Freeform 237">
              <a:extLst>
                <a:ext uri="{FF2B5EF4-FFF2-40B4-BE49-F238E27FC236}">
                  <a16:creationId xmlns:a16="http://schemas.microsoft.com/office/drawing/2014/main" id="{163682AC-1AD8-2AB4-6829-A2CB0DC2A2F3}"/>
                </a:ext>
              </a:extLst>
            </p:cNvPr>
            <p:cNvSpPr/>
            <p:nvPr/>
          </p:nvSpPr>
          <p:spPr>
            <a:xfrm>
              <a:off x="4439297" y="524995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7" name="Freeform 238">
              <a:extLst>
                <a:ext uri="{FF2B5EF4-FFF2-40B4-BE49-F238E27FC236}">
                  <a16:creationId xmlns:a16="http://schemas.microsoft.com/office/drawing/2014/main" id="{2B7D96F5-354D-6D65-D7EC-D0964AF594E1}"/>
                </a:ext>
              </a:extLst>
            </p:cNvPr>
            <p:cNvSpPr/>
            <p:nvPr/>
          </p:nvSpPr>
          <p:spPr>
            <a:xfrm>
              <a:off x="4439297" y="5249951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8" name="Freeform 239">
              <a:extLst>
                <a:ext uri="{FF2B5EF4-FFF2-40B4-BE49-F238E27FC236}">
                  <a16:creationId xmlns:a16="http://schemas.microsoft.com/office/drawing/2014/main" id="{BFA798E7-6919-66AA-8CEA-13725744BF37}"/>
                </a:ext>
              </a:extLst>
            </p:cNvPr>
            <p:cNvSpPr/>
            <p:nvPr/>
          </p:nvSpPr>
          <p:spPr>
            <a:xfrm>
              <a:off x="4639800" y="524335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9" name="Freeform 240">
              <a:extLst>
                <a:ext uri="{FF2B5EF4-FFF2-40B4-BE49-F238E27FC236}">
                  <a16:creationId xmlns:a16="http://schemas.microsoft.com/office/drawing/2014/main" id="{8A04D447-0101-0C05-8E94-1EA8F6BF33AD}"/>
                </a:ext>
              </a:extLst>
            </p:cNvPr>
            <p:cNvSpPr/>
            <p:nvPr/>
          </p:nvSpPr>
          <p:spPr>
            <a:xfrm>
              <a:off x="4639800" y="524335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0" name="Freeform 241">
              <a:extLst>
                <a:ext uri="{FF2B5EF4-FFF2-40B4-BE49-F238E27FC236}">
                  <a16:creationId xmlns:a16="http://schemas.microsoft.com/office/drawing/2014/main" id="{E2403ED8-12F7-64F7-A877-AFBA138F77AD}"/>
                </a:ext>
              </a:extLst>
            </p:cNvPr>
            <p:cNvSpPr/>
            <p:nvPr/>
          </p:nvSpPr>
          <p:spPr>
            <a:xfrm>
              <a:off x="5042329" y="520911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1" name="Freeform 242">
              <a:extLst>
                <a:ext uri="{FF2B5EF4-FFF2-40B4-BE49-F238E27FC236}">
                  <a16:creationId xmlns:a16="http://schemas.microsoft.com/office/drawing/2014/main" id="{DC3CFBDD-9CA9-9477-E1C4-DDB0A3B206D2}"/>
                </a:ext>
              </a:extLst>
            </p:cNvPr>
            <p:cNvSpPr/>
            <p:nvPr/>
          </p:nvSpPr>
          <p:spPr>
            <a:xfrm>
              <a:off x="5042329" y="5209114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2" name="Freeform 243">
              <a:extLst>
                <a:ext uri="{FF2B5EF4-FFF2-40B4-BE49-F238E27FC236}">
                  <a16:creationId xmlns:a16="http://schemas.microsoft.com/office/drawing/2014/main" id="{A29A7CD6-F6C6-C1BC-4C7B-C25D9226E2FD}"/>
                </a:ext>
              </a:extLst>
            </p:cNvPr>
            <p:cNvSpPr/>
            <p:nvPr/>
          </p:nvSpPr>
          <p:spPr>
            <a:xfrm>
              <a:off x="5444985" y="516675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3" name="Freeform 244">
              <a:extLst>
                <a:ext uri="{FF2B5EF4-FFF2-40B4-BE49-F238E27FC236}">
                  <a16:creationId xmlns:a16="http://schemas.microsoft.com/office/drawing/2014/main" id="{D8BA496E-4E58-49C0-3C68-ED2419F1D90A}"/>
                </a:ext>
              </a:extLst>
            </p:cNvPr>
            <p:cNvSpPr/>
            <p:nvPr/>
          </p:nvSpPr>
          <p:spPr>
            <a:xfrm>
              <a:off x="5444985" y="516675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4" name="Freeform 245">
              <a:extLst>
                <a:ext uri="{FF2B5EF4-FFF2-40B4-BE49-F238E27FC236}">
                  <a16:creationId xmlns:a16="http://schemas.microsoft.com/office/drawing/2014/main" id="{53078A4B-2DB1-641B-7289-326AD09C0CC1}"/>
                </a:ext>
              </a:extLst>
            </p:cNvPr>
            <p:cNvSpPr/>
            <p:nvPr/>
          </p:nvSpPr>
          <p:spPr>
            <a:xfrm>
              <a:off x="5845866" y="509180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5" name="Freeform 246">
              <a:extLst>
                <a:ext uri="{FF2B5EF4-FFF2-40B4-BE49-F238E27FC236}">
                  <a16:creationId xmlns:a16="http://schemas.microsoft.com/office/drawing/2014/main" id="{ED9E324F-0E78-3E23-5B57-B9D623F16282}"/>
                </a:ext>
              </a:extLst>
            </p:cNvPr>
            <p:cNvSpPr/>
            <p:nvPr/>
          </p:nvSpPr>
          <p:spPr>
            <a:xfrm>
              <a:off x="5845866" y="5091805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6" name="Freeform 247">
              <a:extLst>
                <a:ext uri="{FF2B5EF4-FFF2-40B4-BE49-F238E27FC236}">
                  <a16:creationId xmlns:a16="http://schemas.microsoft.com/office/drawing/2014/main" id="{E19B5D4A-9C14-32D6-C2A5-EFE0E46B459F}"/>
                </a:ext>
              </a:extLst>
            </p:cNvPr>
            <p:cNvSpPr/>
            <p:nvPr/>
          </p:nvSpPr>
          <p:spPr>
            <a:xfrm>
              <a:off x="6248522" y="498591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7" name="Freeform 248">
              <a:extLst>
                <a:ext uri="{FF2B5EF4-FFF2-40B4-BE49-F238E27FC236}">
                  <a16:creationId xmlns:a16="http://schemas.microsoft.com/office/drawing/2014/main" id="{3DEA2E5B-4DA6-F773-CE7B-15A2AEB2462F}"/>
                </a:ext>
              </a:extLst>
            </p:cNvPr>
            <p:cNvSpPr/>
            <p:nvPr/>
          </p:nvSpPr>
          <p:spPr>
            <a:xfrm>
              <a:off x="6248522" y="4985910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648"/>
                    <a:pt x="88648" y="114139"/>
                    <a:pt x="57069" y="114139"/>
                  </a:cubicBezTo>
                  <a:cubicBezTo>
                    <a:pt x="25491" y="114139"/>
                    <a:pt x="0" y="88648"/>
                    <a:pt x="0" y="57069"/>
                  </a:cubicBezTo>
                  <a:cubicBezTo>
                    <a:pt x="0" y="25491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8" name="Freeform 249">
              <a:extLst>
                <a:ext uri="{FF2B5EF4-FFF2-40B4-BE49-F238E27FC236}">
                  <a16:creationId xmlns:a16="http://schemas.microsoft.com/office/drawing/2014/main" id="{05FBF752-F9E8-E7F4-BB85-2FB4F02E48FC}"/>
                </a:ext>
              </a:extLst>
            </p:cNvPr>
            <p:cNvSpPr/>
            <p:nvPr/>
          </p:nvSpPr>
          <p:spPr>
            <a:xfrm>
              <a:off x="7454587" y="450018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9" name="Freeform 250">
              <a:extLst>
                <a:ext uri="{FF2B5EF4-FFF2-40B4-BE49-F238E27FC236}">
                  <a16:creationId xmlns:a16="http://schemas.microsoft.com/office/drawing/2014/main" id="{9C9E9D21-E3B8-BF84-8EAE-4EEE963676F7}"/>
                </a:ext>
              </a:extLst>
            </p:cNvPr>
            <p:cNvSpPr/>
            <p:nvPr/>
          </p:nvSpPr>
          <p:spPr>
            <a:xfrm>
              <a:off x="7454587" y="4500186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7" y="114139"/>
                    <a:pt x="0" y="88901"/>
                    <a:pt x="0" y="57069"/>
                  </a:cubicBezTo>
                  <a:cubicBezTo>
                    <a:pt x="0" y="25237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0" name="Freeform 251">
              <a:extLst>
                <a:ext uri="{FF2B5EF4-FFF2-40B4-BE49-F238E27FC236}">
                  <a16:creationId xmlns:a16="http://schemas.microsoft.com/office/drawing/2014/main" id="{0F042DE8-29EC-6671-BB06-94D738ED24E2}"/>
                </a:ext>
              </a:extLst>
            </p:cNvPr>
            <p:cNvSpPr/>
            <p:nvPr/>
          </p:nvSpPr>
          <p:spPr>
            <a:xfrm>
              <a:off x="8660779" y="3352712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8" y="114139"/>
                    <a:pt x="0" y="88901"/>
                    <a:pt x="0" y="57069"/>
                  </a:cubicBezTo>
                  <a:cubicBezTo>
                    <a:pt x="0" y="25238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solidFill>
              <a:srgbClr val="1D4062"/>
            </a:solidFill>
            <a:ln w="1267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1" name="Freeform 252">
              <a:extLst>
                <a:ext uri="{FF2B5EF4-FFF2-40B4-BE49-F238E27FC236}">
                  <a16:creationId xmlns:a16="http://schemas.microsoft.com/office/drawing/2014/main" id="{85E48C44-49E2-8BDB-48A1-F8F0738585AF}"/>
                </a:ext>
              </a:extLst>
            </p:cNvPr>
            <p:cNvSpPr/>
            <p:nvPr/>
          </p:nvSpPr>
          <p:spPr>
            <a:xfrm>
              <a:off x="8660779" y="3352712"/>
              <a:ext cx="114138" cy="114138"/>
            </a:xfrm>
            <a:custGeom>
              <a:avLst/>
              <a:gdLst>
                <a:gd name="connsiteX0" fmla="*/ 114139 w 114138"/>
                <a:gd name="connsiteY0" fmla="*/ 57069 h 114138"/>
                <a:gd name="connsiteX1" fmla="*/ 57069 w 114138"/>
                <a:gd name="connsiteY1" fmla="*/ 114139 h 114138"/>
                <a:gd name="connsiteX2" fmla="*/ 0 w 114138"/>
                <a:gd name="connsiteY2" fmla="*/ 57069 h 114138"/>
                <a:gd name="connsiteX3" fmla="*/ 57069 w 114138"/>
                <a:gd name="connsiteY3" fmla="*/ 0 h 114138"/>
                <a:gd name="connsiteX4" fmla="*/ 114139 w 114138"/>
                <a:gd name="connsiteY4" fmla="*/ 57069 h 11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38" h="114138">
                  <a:moveTo>
                    <a:pt x="114139" y="57069"/>
                  </a:moveTo>
                  <a:cubicBezTo>
                    <a:pt x="114139" y="88901"/>
                    <a:pt x="88901" y="114139"/>
                    <a:pt x="57069" y="114139"/>
                  </a:cubicBezTo>
                  <a:cubicBezTo>
                    <a:pt x="25238" y="114139"/>
                    <a:pt x="0" y="88901"/>
                    <a:pt x="0" y="57069"/>
                  </a:cubicBezTo>
                  <a:cubicBezTo>
                    <a:pt x="0" y="25238"/>
                    <a:pt x="25618" y="0"/>
                    <a:pt x="57069" y="0"/>
                  </a:cubicBezTo>
                  <a:cubicBezTo>
                    <a:pt x="88521" y="0"/>
                    <a:pt x="114139" y="25618"/>
                    <a:pt x="114139" y="57069"/>
                  </a:cubicBezTo>
                </a:path>
              </a:pathLst>
            </a:custGeom>
            <a:noFill/>
            <a:ln w="1648" cap="flat">
              <a:solidFill>
                <a:srgbClr val="1D40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grpSp>
          <p:nvGrpSpPr>
            <p:cNvPr id="172" name="Graphic 101">
              <a:extLst>
                <a:ext uri="{FF2B5EF4-FFF2-40B4-BE49-F238E27FC236}">
                  <a16:creationId xmlns:a16="http://schemas.microsoft.com/office/drawing/2014/main" id="{AF3BA798-87F8-60C3-8535-E1BC19702D8B}"/>
                </a:ext>
              </a:extLst>
            </p:cNvPr>
            <p:cNvGrpSpPr/>
            <p:nvPr/>
          </p:nvGrpSpPr>
          <p:grpSpPr>
            <a:xfrm>
              <a:off x="2286261" y="2146647"/>
              <a:ext cx="5626402" cy="3168489"/>
              <a:chOff x="2286261" y="1961117"/>
              <a:chExt cx="5626402" cy="3168489"/>
            </a:xfrm>
            <a:noFill/>
          </p:grpSpPr>
          <p:sp>
            <p:nvSpPr>
              <p:cNvPr id="175" name="Freeform 254">
                <a:extLst>
                  <a:ext uri="{FF2B5EF4-FFF2-40B4-BE49-F238E27FC236}">
                    <a16:creationId xmlns:a16="http://schemas.microsoft.com/office/drawing/2014/main" id="{F3D9C268-642B-9668-679E-E4E10B794377}"/>
                  </a:ext>
                </a:extLst>
              </p:cNvPr>
              <p:cNvSpPr/>
              <p:nvPr/>
            </p:nvSpPr>
            <p:spPr>
              <a:xfrm>
                <a:off x="3089797" y="3643140"/>
                <a:ext cx="4822866" cy="1486466"/>
              </a:xfrm>
              <a:custGeom>
                <a:avLst/>
                <a:gdLst>
                  <a:gd name="connsiteX0" fmla="*/ 0 w 4822866"/>
                  <a:gd name="connsiteY0" fmla="*/ 1479871 h 1486466"/>
                  <a:gd name="connsiteX1" fmla="*/ 32593 w 4822866"/>
                  <a:gd name="connsiteY1" fmla="*/ 1483169 h 1486466"/>
                  <a:gd name="connsiteX2" fmla="*/ 50601 w 4822866"/>
                  <a:gd name="connsiteY2" fmla="*/ 1484818 h 1486466"/>
                  <a:gd name="connsiteX3" fmla="*/ 66834 w 4822866"/>
                  <a:gd name="connsiteY3" fmla="*/ 1486466 h 1486466"/>
                  <a:gd name="connsiteX4" fmla="*/ 99427 w 4822866"/>
                  <a:gd name="connsiteY4" fmla="*/ 1486466 h 1486466"/>
                  <a:gd name="connsiteX5" fmla="*/ 150029 w 4822866"/>
                  <a:gd name="connsiteY5" fmla="*/ 1484818 h 1486466"/>
                  <a:gd name="connsiteX6" fmla="*/ 200504 w 4822866"/>
                  <a:gd name="connsiteY6" fmla="*/ 1486466 h 1486466"/>
                  <a:gd name="connsiteX7" fmla="*/ 301580 w 4822866"/>
                  <a:gd name="connsiteY7" fmla="*/ 1484818 h 1486466"/>
                  <a:gd name="connsiteX8" fmla="*/ 401007 w 4822866"/>
                  <a:gd name="connsiteY8" fmla="*/ 1483169 h 1486466"/>
                  <a:gd name="connsiteX9" fmla="*/ 603159 w 4822866"/>
                  <a:gd name="connsiteY9" fmla="*/ 1475052 h 1486466"/>
                  <a:gd name="connsiteX10" fmla="*/ 803536 w 4822866"/>
                  <a:gd name="connsiteY10" fmla="*/ 1475052 h 1486466"/>
                  <a:gd name="connsiteX11" fmla="*/ 1206192 w 4822866"/>
                  <a:gd name="connsiteY11" fmla="*/ 1426100 h 1486466"/>
                  <a:gd name="connsiteX12" fmla="*/ 1607073 w 4822866"/>
                  <a:gd name="connsiteY12" fmla="*/ 1277846 h 1486466"/>
                  <a:gd name="connsiteX13" fmla="*/ 2009729 w 4822866"/>
                  <a:gd name="connsiteY13" fmla="*/ 1219128 h 1486466"/>
                  <a:gd name="connsiteX14" fmla="*/ 2412258 w 4822866"/>
                  <a:gd name="connsiteY14" fmla="*/ 1051217 h 1486466"/>
                  <a:gd name="connsiteX15" fmla="*/ 3215794 w 4822866"/>
                  <a:gd name="connsiteY15" fmla="*/ 899667 h 1486466"/>
                  <a:gd name="connsiteX16" fmla="*/ 4822866 w 4822866"/>
                  <a:gd name="connsiteY16" fmla="*/ 0 h 1486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822866" h="1486466">
                    <a:moveTo>
                      <a:pt x="0" y="1479871"/>
                    </a:moveTo>
                    <a:lnTo>
                      <a:pt x="32593" y="1483169"/>
                    </a:lnTo>
                    <a:lnTo>
                      <a:pt x="50601" y="1484818"/>
                    </a:lnTo>
                    <a:lnTo>
                      <a:pt x="66834" y="1486466"/>
                    </a:lnTo>
                    <a:lnTo>
                      <a:pt x="99427" y="1486466"/>
                    </a:lnTo>
                    <a:lnTo>
                      <a:pt x="150029" y="1484818"/>
                    </a:lnTo>
                    <a:lnTo>
                      <a:pt x="200504" y="1486466"/>
                    </a:lnTo>
                    <a:lnTo>
                      <a:pt x="301580" y="1484818"/>
                    </a:lnTo>
                    <a:lnTo>
                      <a:pt x="401007" y="1483169"/>
                    </a:lnTo>
                    <a:lnTo>
                      <a:pt x="603159" y="1475052"/>
                    </a:lnTo>
                    <a:lnTo>
                      <a:pt x="803536" y="1475052"/>
                    </a:lnTo>
                    <a:lnTo>
                      <a:pt x="1206192" y="1426100"/>
                    </a:lnTo>
                    <a:lnTo>
                      <a:pt x="1607073" y="1277846"/>
                    </a:lnTo>
                    <a:lnTo>
                      <a:pt x="2009729" y="1219128"/>
                    </a:lnTo>
                    <a:lnTo>
                      <a:pt x="2412258" y="1051217"/>
                    </a:lnTo>
                    <a:lnTo>
                      <a:pt x="3215794" y="899667"/>
                    </a:lnTo>
                    <a:lnTo>
                      <a:pt x="4822866" y="0"/>
                    </a:lnTo>
                  </a:path>
                </a:pathLst>
              </a:custGeom>
              <a:noFill/>
              <a:ln w="19050" cap="flat">
                <a:solidFill>
                  <a:srgbClr val="7F7F7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176" name="Freeform 255">
                <a:extLst>
                  <a:ext uri="{FF2B5EF4-FFF2-40B4-BE49-F238E27FC236}">
                    <a16:creationId xmlns:a16="http://schemas.microsoft.com/office/drawing/2014/main" id="{29130AA3-4A97-0B92-71FF-A3C1390C99C9}"/>
                  </a:ext>
                </a:extLst>
              </p:cNvPr>
              <p:cNvSpPr/>
              <p:nvPr/>
            </p:nvSpPr>
            <p:spPr>
              <a:xfrm>
                <a:off x="2286261" y="1961117"/>
                <a:ext cx="401007" cy="3155427"/>
              </a:xfrm>
              <a:custGeom>
                <a:avLst/>
                <a:gdLst>
                  <a:gd name="connsiteX0" fmla="*/ 0 w 401007"/>
                  <a:gd name="connsiteY0" fmla="*/ 0 h 3155427"/>
                  <a:gd name="connsiteX1" fmla="*/ 32593 w 401007"/>
                  <a:gd name="connsiteY1" fmla="*/ 2131857 h 3155427"/>
                  <a:gd name="connsiteX2" fmla="*/ 48953 w 401007"/>
                  <a:gd name="connsiteY2" fmla="*/ 2630643 h 3155427"/>
                  <a:gd name="connsiteX3" fmla="*/ 66835 w 401007"/>
                  <a:gd name="connsiteY3" fmla="*/ 2941861 h 3155427"/>
                  <a:gd name="connsiteX4" fmla="*/ 83194 w 401007"/>
                  <a:gd name="connsiteY4" fmla="*/ 3059297 h 3155427"/>
                  <a:gd name="connsiteX5" fmla="*/ 99428 w 401007"/>
                  <a:gd name="connsiteY5" fmla="*/ 3113069 h 3155427"/>
                  <a:gd name="connsiteX6" fmla="*/ 150029 w 401007"/>
                  <a:gd name="connsiteY6" fmla="*/ 3134248 h 3155427"/>
                  <a:gd name="connsiteX7" fmla="*/ 200504 w 401007"/>
                  <a:gd name="connsiteY7" fmla="*/ 3134248 h 3155427"/>
                  <a:gd name="connsiteX8" fmla="*/ 299931 w 401007"/>
                  <a:gd name="connsiteY8" fmla="*/ 3145662 h 3155427"/>
                  <a:gd name="connsiteX9" fmla="*/ 401007 w 401007"/>
                  <a:gd name="connsiteY9" fmla="*/ 3155427 h 3155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1007" h="3155427">
                    <a:moveTo>
                      <a:pt x="0" y="0"/>
                    </a:moveTo>
                    <a:lnTo>
                      <a:pt x="32593" y="2131857"/>
                    </a:lnTo>
                    <a:lnTo>
                      <a:pt x="48953" y="2630643"/>
                    </a:lnTo>
                    <a:lnTo>
                      <a:pt x="66835" y="2941861"/>
                    </a:lnTo>
                    <a:lnTo>
                      <a:pt x="83194" y="3059297"/>
                    </a:lnTo>
                    <a:lnTo>
                      <a:pt x="99428" y="3113069"/>
                    </a:lnTo>
                    <a:lnTo>
                      <a:pt x="150029" y="3134248"/>
                    </a:lnTo>
                    <a:lnTo>
                      <a:pt x="200504" y="3134248"/>
                    </a:lnTo>
                    <a:lnTo>
                      <a:pt x="299931" y="3145662"/>
                    </a:lnTo>
                    <a:lnTo>
                      <a:pt x="401007" y="3155427"/>
                    </a:lnTo>
                  </a:path>
                </a:pathLst>
              </a:custGeom>
              <a:noFill/>
              <a:ln w="17876" cap="flat">
                <a:solidFill>
                  <a:srgbClr val="7F7F7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173" name="Freeform 257">
              <a:extLst>
                <a:ext uri="{FF2B5EF4-FFF2-40B4-BE49-F238E27FC236}">
                  <a16:creationId xmlns:a16="http://schemas.microsoft.com/office/drawing/2014/main" id="{C20A13CF-328C-D0D4-1728-2F9708D1744E}"/>
                </a:ext>
              </a:extLst>
            </p:cNvPr>
            <p:cNvSpPr/>
            <p:nvPr/>
          </p:nvSpPr>
          <p:spPr>
            <a:xfrm>
              <a:off x="2269901" y="2236182"/>
              <a:ext cx="5690701" cy="3069315"/>
            </a:xfrm>
            <a:custGeom>
              <a:avLst/>
              <a:gdLst>
                <a:gd name="connsiteX0" fmla="*/ 48953 w 5690701"/>
                <a:gd name="connsiteY0" fmla="*/ 2809968 h 3069315"/>
                <a:gd name="connsiteX1" fmla="*/ 48953 w 5690701"/>
                <a:gd name="connsiteY1" fmla="*/ 2099391 h 3069315"/>
                <a:gd name="connsiteX2" fmla="*/ 0 w 5690701"/>
                <a:gd name="connsiteY2" fmla="*/ 2809968 h 3069315"/>
                <a:gd name="connsiteX3" fmla="*/ 97779 w 5690701"/>
                <a:gd name="connsiteY3" fmla="*/ 2809968 h 3069315"/>
                <a:gd name="connsiteX4" fmla="*/ 65186 w 5690701"/>
                <a:gd name="connsiteY4" fmla="*/ 986158 h 3069315"/>
                <a:gd name="connsiteX5" fmla="*/ 65186 w 5690701"/>
                <a:gd name="connsiteY5" fmla="*/ 2484038 h 3069315"/>
                <a:gd name="connsiteX6" fmla="*/ 65186 w 5690701"/>
                <a:gd name="connsiteY6" fmla="*/ 2955050 h 3069315"/>
                <a:gd name="connsiteX7" fmla="*/ 65186 w 5690701"/>
                <a:gd name="connsiteY7" fmla="*/ 2598050 h 3069315"/>
                <a:gd name="connsiteX8" fmla="*/ 16233 w 5690701"/>
                <a:gd name="connsiteY8" fmla="*/ 986158 h 3069315"/>
                <a:gd name="connsiteX9" fmla="*/ 114012 w 5690701"/>
                <a:gd name="connsiteY9" fmla="*/ 986158 h 3069315"/>
                <a:gd name="connsiteX10" fmla="*/ 16233 w 5690701"/>
                <a:gd name="connsiteY10" fmla="*/ 2955050 h 3069315"/>
                <a:gd name="connsiteX11" fmla="*/ 114012 w 5690701"/>
                <a:gd name="connsiteY11" fmla="*/ 2955050 h 3069315"/>
                <a:gd name="connsiteX12" fmla="*/ 83068 w 5690701"/>
                <a:gd name="connsiteY12" fmla="*/ 2174342 h 3069315"/>
                <a:gd name="connsiteX13" fmla="*/ 83068 w 5690701"/>
                <a:gd name="connsiteY13" fmla="*/ 2795383 h 3069315"/>
                <a:gd name="connsiteX14" fmla="*/ 83068 w 5690701"/>
                <a:gd name="connsiteY14" fmla="*/ 3036596 h 3069315"/>
                <a:gd name="connsiteX15" fmla="*/ 83068 w 5690701"/>
                <a:gd name="connsiteY15" fmla="*/ 2909522 h 3069315"/>
                <a:gd name="connsiteX16" fmla="*/ 34115 w 5690701"/>
                <a:gd name="connsiteY16" fmla="*/ 2174469 h 3069315"/>
                <a:gd name="connsiteX17" fmla="*/ 131894 w 5690701"/>
                <a:gd name="connsiteY17" fmla="*/ 2174469 h 3069315"/>
                <a:gd name="connsiteX18" fmla="*/ 34115 w 5690701"/>
                <a:gd name="connsiteY18" fmla="*/ 3036723 h 3069315"/>
                <a:gd name="connsiteX19" fmla="*/ 131894 w 5690701"/>
                <a:gd name="connsiteY19" fmla="*/ 3036723 h 3069315"/>
                <a:gd name="connsiteX20" fmla="*/ 99301 w 5690701"/>
                <a:gd name="connsiteY20" fmla="*/ 2604772 h 3069315"/>
                <a:gd name="connsiteX21" fmla="*/ 99301 w 5690701"/>
                <a:gd name="connsiteY21" fmla="*/ 2912819 h 3069315"/>
                <a:gd name="connsiteX22" fmla="*/ 99301 w 5690701"/>
                <a:gd name="connsiteY22" fmla="*/ 3069316 h 3069315"/>
                <a:gd name="connsiteX23" fmla="*/ 99301 w 5690701"/>
                <a:gd name="connsiteY23" fmla="*/ 3026958 h 3069315"/>
                <a:gd name="connsiteX24" fmla="*/ 50348 w 5690701"/>
                <a:gd name="connsiteY24" fmla="*/ 2604772 h 3069315"/>
                <a:gd name="connsiteX25" fmla="*/ 148127 w 5690701"/>
                <a:gd name="connsiteY25" fmla="*/ 2604772 h 3069315"/>
                <a:gd name="connsiteX26" fmla="*/ 50348 w 5690701"/>
                <a:gd name="connsiteY26" fmla="*/ 3069316 h 3069315"/>
                <a:gd name="connsiteX27" fmla="*/ 148127 w 5690701"/>
                <a:gd name="connsiteY27" fmla="*/ 3069316 h 3069315"/>
                <a:gd name="connsiteX28" fmla="*/ 115534 w 5690701"/>
                <a:gd name="connsiteY28" fmla="*/ 2819986 h 3069315"/>
                <a:gd name="connsiteX29" fmla="*/ 115534 w 5690701"/>
                <a:gd name="connsiteY29" fmla="*/ 2966718 h 3069315"/>
                <a:gd name="connsiteX30" fmla="*/ 66581 w 5690701"/>
                <a:gd name="connsiteY30" fmla="*/ 2819986 h 3069315"/>
                <a:gd name="connsiteX31" fmla="*/ 164360 w 5690701"/>
                <a:gd name="connsiteY31" fmla="*/ 2819986 h 3069315"/>
                <a:gd name="connsiteX32" fmla="*/ 166008 w 5690701"/>
                <a:gd name="connsiteY32" fmla="*/ 2943890 h 3069315"/>
                <a:gd name="connsiteX33" fmla="*/ 166008 w 5690701"/>
                <a:gd name="connsiteY33" fmla="*/ 2987897 h 3069315"/>
                <a:gd name="connsiteX34" fmla="*/ 117056 w 5690701"/>
                <a:gd name="connsiteY34" fmla="*/ 2943890 h 3069315"/>
                <a:gd name="connsiteX35" fmla="*/ 214834 w 5690701"/>
                <a:gd name="connsiteY35" fmla="*/ 2943890 h 3069315"/>
                <a:gd name="connsiteX36" fmla="*/ 216483 w 5690701"/>
                <a:gd name="connsiteY36" fmla="*/ 2982951 h 3069315"/>
                <a:gd name="connsiteX37" fmla="*/ 216483 w 5690701"/>
                <a:gd name="connsiteY37" fmla="*/ 2987897 h 3069315"/>
                <a:gd name="connsiteX38" fmla="*/ 167530 w 5690701"/>
                <a:gd name="connsiteY38" fmla="*/ 2982951 h 3069315"/>
                <a:gd name="connsiteX39" fmla="*/ 265309 w 5690701"/>
                <a:gd name="connsiteY39" fmla="*/ 2982951 h 3069315"/>
                <a:gd name="connsiteX40" fmla="*/ 2025581 w 5690701"/>
                <a:gd name="connsiteY40" fmla="*/ 2850931 h 3069315"/>
                <a:gd name="connsiteX41" fmla="*/ 2025581 w 5690701"/>
                <a:gd name="connsiteY41" fmla="*/ 2961772 h 3069315"/>
                <a:gd name="connsiteX42" fmla="*/ 1976628 w 5690701"/>
                <a:gd name="connsiteY42" fmla="*/ 2850931 h 3069315"/>
                <a:gd name="connsiteX43" fmla="*/ 2074407 w 5690701"/>
                <a:gd name="connsiteY43" fmla="*/ 2850931 h 3069315"/>
                <a:gd name="connsiteX44" fmla="*/ 2426462 w 5690701"/>
                <a:gd name="connsiteY44" fmla="*/ 2583592 h 3069315"/>
                <a:gd name="connsiteX45" fmla="*/ 2426462 w 5690701"/>
                <a:gd name="connsiteY45" fmla="*/ 2813392 h 3069315"/>
                <a:gd name="connsiteX46" fmla="*/ 2426462 w 5690701"/>
                <a:gd name="connsiteY46" fmla="*/ 2999184 h 3069315"/>
                <a:gd name="connsiteX47" fmla="*/ 2426462 w 5690701"/>
                <a:gd name="connsiteY47" fmla="*/ 2927531 h 3069315"/>
                <a:gd name="connsiteX48" fmla="*/ 2377509 w 5690701"/>
                <a:gd name="connsiteY48" fmla="*/ 2583592 h 3069315"/>
                <a:gd name="connsiteX49" fmla="*/ 2475288 w 5690701"/>
                <a:gd name="connsiteY49" fmla="*/ 2583592 h 3069315"/>
                <a:gd name="connsiteX50" fmla="*/ 2377509 w 5690701"/>
                <a:gd name="connsiteY50" fmla="*/ 2999184 h 3069315"/>
                <a:gd name="connsiteX51" fmla="*/ 2475288 w 5690701"/>
                <a:gd name="connsiteY51" fmla="*/ 2999184 h 3069315"/>
                <a:gd name="connsiteX52" fmla="*/ 2828991 w 5690701"/>
                <a:gd name="connsiteY52" fmla="*/ 2159758 h 3069315"/>
                <a:gd name="connsiteX53" fmla="*/ 2828991 w 5690701"/>
                <a:gd name="connsiteY53" fmla="*/ 2754674 h 3069315"/>
                <a:gd name="connsiteX54" fmla="*/ 2828991 w 5690701"/>
                <a:gd name="connsiteY54" fmla="*/ 3013769 h 3069315"/>
                <a:gd name="connsiteX55" fmla="*/ 2828991 w 5690701"/>
                <a:gd name="connsiteY55" fmla="*/ 2868686 h 3069315"/>
                <a:gd name="connsiteX56" fmla="*/ 2780038 w 5690701"/>
                <a:gd name="connsiteY56" fmla="*/ 2159631 h 3069315"/>
                <a:gd name="connsiteX57" fmla="*/ 2877817 w 5690701"/>
                <a:gd name="connsiteY57" fmla="*/ 2159631 h 3069315"/>
                <a:gd name="connsiteX58" fmla="*/ 2780038 w 5690701"/>
                <a:gd name="connsiteY58" fmla="*/ 3013642 h 3069315"/>
                <a:gd name="connsiteX59" fmla="*/ 2877817 w 5690701"/>
                <a:gd name="connsiteY59" fmla="*/ 3013642 h 3069315"/>
                <a:gd name="connsiteX60" fmla="*/ 3231520 w 5690701"/>
                <a:gd name="connsiteY60" fmla="*/ 1638017 h 3069315"/>
                <a:gd name="connsiteX61" fmla="*/ 3231520 w 5690701"/>
                <a:gd name="connsiteY61" fmla="*/ 2586636 h 3069315"/>
                <a:gd name="connsiteX62" fmla="*/ 3231520 w 5690701"/>
                <a:gd name="connsiteY62" fmla="*/ 2959870 h 3069315"/>
                <a:gd name="connsiteX63" fmla="*/ 3231520 w 5690701"/>
                <a:gd name="connsiteY63" fmla="*/ 2700775 h 3069315"/>
                <a:gd name="connsiteX64" fmla="*/ 3182567 w 5690701"/>
                <a:gd name="connsiteY64" fmla="*/ 1638144 h 3069315"/>
                <a:gd name="connsiteX65" fmla="*/ 3280346 w 5690701"/>
                <a:gd name="connsiteY65" fmla="*/ 1638144 h 3069315"/>
                <a:gd name="connsiteX66" fmla="*/ 3182567 w 5690701"/>
                <a:gd name="connsiteY66" fmla="*/ 2959997 h 3069315"/>
                <a:gd name="connsiteX67" fmla="*/ 3280346 w 5690701"/>
                <a:gd name="connsiteY67" fmla="*/ 2959997 h 3069315"/>
                <a:gd name="connsiteX68" fmla="*/ 4034929 w 5690701"/>
                <a:gd name="connsiteY68" fmla="*/ 1664269 h 3069315"/>
                <a:gd name="connsiteX69" fmla="*/ 4034929 w 5690701"/>
                <a:gd name="connsiteY69" fmla="*/ 2435212 h 3069315"/>
                <a:gd name="connsiteX70" fmla="*/ 4034929 w 5690701"/>
                <a:gd name="connsiteY70" fmla="*/ 2844336 h 3069315"/>
                <a:gd name="connsiteX71" fmla="*/ 4034929 w 5690701"/>
                <a:gd name="connsiteY71" fmla="*/ 2549351 h 3069315"/>
                <a:gd name="connsiteX72" fmla="*/ 3985976 w 5690701"/>
                <a:gd name="connsiteY72" fmla="*/ 1664269 h 3069315"/>
                <a:gd name="connsiteX73" fmla="*/ 4083755 w 5690701"/>
                <a:gd name="connsiteY73" fmla="*/ 1664269 h 3069315"/>
                <a:gd name="connsiteX74" fmla="*/ 3985976 w 5690701"/>
                <a:gd name="connsiteY74" fmla="*/ 2844336 h 3069315"/>
                <a:gd name="connsiteX75" fmla="*/ 4083755 w 5690701"/>
                <a:gd name="connsiteY75" fmla="*/ 2844336 h 3069315"/>
                <a:gd name="connsiteX76" fmla="*/ 5641875 w 5690701"/>
                <a:gd name="connsiteY76" fmla="*/ 127 h 3069315"/>
                <a:gd name="connsiteX77" fmla="*/ 5641875 w 5690701"/>
                <a:gd name="connsiteY77" fmla="*/ 1535419 h 3069315"/>
                <a:gd name="connsiteX78" fmla="*/ 5641875 w 5690701"/>
                <a:gd name="connsiteY78" fmla="*/ 2368251 h 3069315"/>
                <a:gd name="connsiteX79" fmla="*/ 5641875 w 5690701"/>
                <a:gd name="connsiteY79" fmla="*/ 1649431 h 3069315"/>
                <a:gd name="connsiteX80" fmla="*/ 5592922 w 5690701"/>
                <a:gd name="connsiteY80" fmla="*/ 0 h 3069315"/>
                <a:gd name="connsiteX81" fmla="*/ 5690701 w 5690701"/>
                <a:gd name="connsiteY81" fmla="*/ 0 h 3069315"/>
                <a:gd name="connsiteX82" fmla="*/ 5592922 w 5690701"/>
                <a:gd name="connsiteY82" fmla="*/ 2368251 h 3069315"/>
                <a:gd name="connsiteX83" fmla="*/ 5690701 w 5690701"/>
                <a:gd name="connsiteY83" fmla="*/ 2368251 h 3069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690701" h="3069315">
                  <a:moveTo>
                    <a:pt x="48953" y="2809968"/>
                  </a:moveTo>
                  <a:lnTo>
                    <a:pt x="48953" y="2099391"/>
                  </a:lnTo>
                  <a:moveTo>
                    <a:pt x="0" y="2809968"/>
                  </a:moveTo>
                  <a:lnTo>
                    <a:pt x="97779" y="2809968"/>
                  </a:lnTo>
                  <a:moveTo>
                    <a:pt x="65186" y="986158"/>
                  </a:moveTo>
                  <a:lnTo>
                    <a:pt x="65186" y="2484038"/>
                  </a:lnTo>
                  <a:moveTo>
                    <a:pt x="65186" y="2955050"/>
                  </a:moveTo>
                  <a:lnTo>
                    <a:pt x="65186" y="2598050"/>
                  </a:lnTo>
                  <a:moveTo>
                    <a:pt x="16233" y="986158"/>
                  </a:moveTo>
                  <a:lnTo>
                    <a:pt x="114012" y="986158"/>
                  </a:lnTo>
                  <a:moveTo>
                    <a:pt x="16233" y="2955050"/>
                  </a:moveTo>
                  <a:lnTo>
                    <a:pt x="114012" y="2955050"/>
                  </a:lnTo>
                  <a:moveTo>
                    <a:pt x="83068" y="2174342"/>
                  </a:moveTo>
                  <a:lnTo>
                    <a:pt x="83068" y="2795383"/>
                  </a:lnTo>
                  <a:moveTo>
                    <a:pt x="83068" y="3036596"/>
                  </a:moveTo>
                  <a:lnTo>
                    <a:pt x="83068" y="2909522"/>
                  </a:lnTo>
                  <a:moveTo>
                    <a:pt x="34115" y="2174469"/>
                  </a:moveTo>
                  <a:lnTo>
                    <a:pt x="131894" y="2174469"/>
                  </a:lnTo>
                  <a:moveTo>
                    <a:pt x="34115" y="3036723"/>
                  </a:moveTo>
                  <a:lnTo>
                    <a:pt x="131894" y="3036723"/>
                  </a:lnTo>
                  <a:moveTo>
                    <a:pt x="99301" y="2604772"/>
                  </a:moveTo>
                  <a:lnTo>
                    <a:pt x="99301" y="2912819"/>
                  </a:lnTo>
                  <a:moveTo>
                    <a:pt x="99301" y="3069316"/>
                  </a:moveTo>
                  <a:lnTo>
                    <a:pt x="99301" y="3026958"/>
                  </a:lnTo>
                  <a:moveTo>
                    <a:pt x="50348" y="2604772"/>
                  </a:moveTo>
                  <a:lnTo>
                    <a:pt x="148127" y="2604772"/>
                  </a:lnTo>
                  <a:moveTo>
                    <a:pt x="50348" y="3069316"/>
                  </a:moveTo>
                  <a:lnTo>
                    <a:pt x="148127" y="3069316"/>
                  </a:lnTo>
                  <a:moveTo>
                    <a:pt x="115534" y="2819986"/>
                  </a:moveTo>
                  <a:lnTo>
                    <a:pt x="115534" y="2966718"/>
                  </a:lnTo>
                  <a:moveTo>
                    <a:pt x="66581" y="2819986"/>
                  </a:moveTo>
                  <a:lnTo>
                    <a:pt x="164360" y="2819986"/>
                  </a:lnTo>
                  <a:moveTo>
                    <a:pt x="166008" y="2943890"/>
                  </a:moveTo>
                  <a:lnTo>
                    <a:pt x="166008" y="2987897"/>
                  </a:lnTo>
                  <a:moveTo>
                    <a:pt x="117056" y="2943890"/>
                  </a:moveTo>
                  <a:lnTo>
                    <a:pt x="214834" y="2943890"/>
                  </a:lnTo>
                  <a:moveTo>
                    <a:pt x="216483" y="2982951"/>
                  </a:moveTo>
                  <a:lnTo>
                    <a:pt x="216483" y="2987897"/>
                  </a:lnTo>
                  <a:moveTo>
                    <a:pt x="167530" y="2982951"/>
                  </a:moveTo>
                  <a:lnTo>
                    <a:pt x="265309" y="2982951"/>
                  </a:lnTo>
                  <a:moveTo>
                    <a:pt x="2025581" y="2850931"/>
                  </a:moveTo>
                  <a:lnTo>
                    <a:pt x="2025581" y="2961772"/>
                  </a:lnTo>
                  <a:moveTo>
                    <a:pt x="1976628" y="2850931"/>
                  </a:moveTo>
                  <a:lnTo>
                    <a:pt x="2074407" y="2850931"/>
                  </a:lnTo>
                  <a:moveTo>
                    <a:pt x="2426462" y="2583592"/>
                  </a:moveTo>
                  <a:lnTo>
                    <a:pt x="2426462" y="2813392"/>
                  </a:lnTo>
                  <a:moveTo>
                    <a:pt x="2426462" y="2999184"/>
                  </a:moveTo>
                  <a:lnTo>
                    <a:pt x="2426462" y="2927531"/>
                  </a:lnTo>
                  <a:moveTo>
                    <a:pt x="2377509" y="2583592"/>
                  </a:moveTo>
                  <a:lnTo>
                    <a:pt x="2475288" y="2583592"/>
                  </a:lnTo>
                  <a:moveTo>
                    <a:pt x="2377509" y="2999184"/>
                  </a:moveTo>
                  <a:lnTo>
                    <a:pt x="2475288" y="2999184"/>
                  </a:lnTo>
                  <a:moveTo>
                    <a:pt x="2828991" y="2159758"/>
                  </a:moveTo>
                  <a:lnTo>
                    <a:pt x="2828991" y="2754674"/>
                  </a:lnTo>
                  <a:moveTo>
                    <a:pt x="2828991" y="3013769"/>
                  </a:moveTo>
                  <a:lnTo>
                    <a:pt x="2828991" y="2868686"/>
                  </a:lnTo>
                  <a:moveTo>
                    <a:pt x="2780038" y="2159631"/>
                  </a:moveTo>
                  <a:lnTo>
                    <a:pt x="2877817" y="2159631"/>
                  </a:lnTo>
                  <a:moveTo>
                    <a:pt x="2780038" y="3013642"/>
                  </a:moveTo>
                  <a:lnTo>
                    <a:pt x="2877817" y="3013642"/>
                  </a:lnTo>
                  <a:moveTo>
                    <a:pt x="3231520" y="1638017"/>
                  </a:moveTo>
                  <a:lnTo>
                    <a:pt x="3231520" y="2586636"/>
                  </a:lnTo>
                  <a:moveTo>
                    <a:pt x="3231520" y="2959870"/>
                  </a:moveTo>
                  <a:lnTo>
                    <a:pt x="3231520" y="2700775"/>
                  </a:lnTo>
                  <a:moveTo>
                    <a:pt x="3182567" y="1638144"/>
                  </a:moveTo>
                  <a:lnTo>
                    <a:pt x="3280346" y="1638144"/>
                  </a:lnTo>
                  <a:moveTo>
                    <a:pt x="3182567" y="2959997"/>
                  </a:moveTo>
                  <a:lnTo>
                    <a:pt x="3280346" y="2959997"/>
                  </a:lnTo>
                  <a:moveTo>
                    <a:pt x="4034929" y="1664269"/>
                  </a:moveTo>
                  <a:lnTo>
                    <a:pt x="4034929" y="2435212"/>
                  </a:lnTo>
                  <a:moveTo>
                    <a:pt x="4034929" y="2844336"/>
                  </a:moveTo>
                  <a:lnTo>
                    <a:pt x="4034929" y="2549351"/>
                  </a:lnTo>
                  <a:moveTo>
                    <a:pt x="3985976" y="1664269"/>
                  </a:moveTo>
                  <a:lnTo>
                    <a:pt x="4083755" y="1664269"/>
                  </a:lnTo>
                  <a:moveTo>
                    <a:pt x="3985976" y="2844336"/>
                  </a:moveTo>
                  <a:lnTo>
                    <a:pt x="4083755" y="2844336"/>
                  </a:lnTo>
                  <a:moveTo>
                    <a:pt x="5641875" y="127"/>
                  </a:moveTo>
                  <a:lnTo>
                    <a:pt x="5641875" y="1535419"/>
                  </a:lnTo>
                  <a:moveTo>
                    <a:pt x="5641875" y="2368251"/>
                  </a:moveTo>
                  <a:lnTo>
                    <a:pt x="5641875" y="1649431"/>
                  </a:lnTo>
                  <a:moveTo>
                    <a:pt x="5592922" y="0"/>
                  </a:moveTo>
                  <a:lnTo>
                    <a:pt x="5690701" y="0"/>
                  </a:lnTo>
                  <a:moveTo>
                    <a:pt x="5592922" y="2368251"/>
                  </a:moveTo>
                  <a:lnTo>
                    <a:pt x="5690701" y="2368251"/>
                  </a:lnTo>
                </a:path>
              </a:pathLst>
            </a:custGeom>
            <a:noFill/>
            <a:ln w="12700" cap="flat">
              <a:solidFill>
                <a:srgbClr val="7F7F7F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4" name="Freeform 258">
              <a:extLst>
                <a:ext uri="{FF2B5EF4-FFF2-40B4-BE49-F238E27FC236}">
                  <a16:creationId xmlns:a16="http://schemas.microsoft.com/office/drawing/2014/main" id="{AAAB5A5B-4D17-18C0-D89A-FB19506D2B2E}"/>
                </a:ext>
              </a:extLst>
            </p:cNvPr>
            <p:cNvSpPr/>
            <p:nvPr/>
          </p:nvSpPr>
          <p:spPr>
            <a:xfrm>
              <a:off x="2229318" y="2089577"/>
              <a:ext cx="5740541" cy="3282628"/>
            </a:xfrm>
            <a:custGeom>
              <a:avLst/>
              <a:gdLst>
                <a:gd name="connsiteX0" fmla="*/ 0 w 5740541"/>
                <a:gd name="connsiteY0" fmla="*/ 0 h 3282628"/>
                <a:gd name="connsiteX1" fmla="*/ 114139 w 5740541"/>
                <a:gd name="connsiteY1" fmla="*/ 0 h 3282628"/>
                <a:gd name="connsiteX2" fmla="*/ 114139 w 5740541"/>
                <a:gd name="connsiteY2" fmla="*/ 114139 h 3282628"/>
                <a:gd name="connsiteX3" fmla="*/ 0 w 5740541"/>
                <a:gd name="connsiteY3" fmla="*/ 114139 h 3282628"/>
                <a:gd name="connsiteX4" fmla="*/ 0 w 5740541"/>
                <a:gd name="connsiteY4" fmla="*/ 0 h 3282628"/>
                <a:gd name="connsiteX5" fmla="*/ 32593 w 5740541"/>
                <a:gd name="connsiteY5" fmla="*/ 2131857 h 3282628"/>
                <a:gd name="connsiteX6" fmla="*/ 146732 w 5740541"/>
                <a:gd name="connsiteY6" fmla="*/ 2131857 h 3282628"/>
                <a:gd name="connsiteX7" fmla="*/ 146732 w 5740541"/>
                <a:gd name="connsiteY7" fmla="*/ 2245996 h 3282628"/>
                <a:gd name="connsiteX8" fmla="*/ 32593 w 5740541"/>
                <a:gd name="connsiteY8" fmla="*/ 2245996 h 3282628"/>
                <a:gd name="connsiteX9" fmla="*/ 32593 w 5740541"/>
                <a:gd name="connsiteY9" fmla="*/ 2131857 h 3282628"/>
                <a:gd name="connsiteX10" fmla="*/ 48953 w 5740541"/>
                <a:gd name="connsiteY10" fmla="*/ 2630643 h 3282628"/>
                <a:gd name="connsiteX11" fmla="*/ 163092 w 5740541"/>
                <a:gd name="connsiteY11" fmla="*/ 2630643 h 3282628"/>
                <a:gd name="connsiteX12" fmla="*/ 163092 w 5740541"/>
                <a:gd name="connsiteY12" fmla="*/ 2744782 h 3282628"/>
                <a:gd name="connsiteX13" fmla="*/ 48953 w 5740541"/>
                <a:gd name="connsiteY13" fmla="*/ 2744782 h 3282628"/>
                <a:gd name="connsiteX14" fmla="*/ 48953 w 5740541"/>
                <a:gd name="connsiteY14" fmla="*/ 2630643 h 3282628"/>
                <a:gd name="connsiteX15" fmla="*/ 66834 w 5740541"/>
                <a:gd name="connsiteY15" fmla="*/ 2941988 h 3282628"/>
                <a:gd name="connsiteX16" fmla="*/ 180973 w 5740541"/>
                <a:gd name="connsiteY16" fmla="*/ 2941988 h 3282628"/>
                <a:gd name="connsiteX17" fmla="*/ 180973 w 5740541"/>
                <a:gd name="connsiteY17" fmla="*/ 3056127 h 3282628"/>
                <a:gd name="connsiteX18" fmla="*/ 66834 w 5740541"/>
                <a:gd name="connsiteY18" fmla="*/ 3056127 h 3282628"/>
                <a:gd name="connsiteX19" fmla="*/ 66834 w 5740541"/>
                <a:gd name="connsiteY19" fmla="*/ 2941988 h 3282628"/>
                <a:gd name="connsiteX20" fmla="*/ 83194 w 5740541"/>
                <a:gd name="connsiteY20" fmla="*/ 3059297 h 3282628"/>
                <a:gd name="connsiteX21" fmla="*/ 197333 w 5740541"/>
                <a:gd name="connsiteY21" fmla="*/ 3059297 h 3282628"/>
                <a:gd name="connsiteX22" fmla="*/ 197333 w 5740541"/>
                <a:gd name="connsiteY22" fmla="*/ 3173436 h 3282628"/>
                <a:gd name="connsiteX23" fmla="*/ 83194 w 5740541"/>
                <a:gd name="connsiteY23" fmla="*/ 3173436 h 3282628"/>
                <a:gd name="connsiteX24" fmla="*/ 83194 w 5740541"/>
                <a:gd name="connsiteY24" fmla="*/ 3059297 h 3282628"/>
                <a:gd name="connsiteX25" fmla="*/ 99554 w 5740541"/>
                <a:gd name="connsiteY25" fmla="*/ 3113069 h 3282628"/>
                <a:gd name="connsiteX26" fmla="*/ 213693 w 5740541"/>
                <a:gd name="connsiteY26" fmla="*/ 3113069 h 3282628"/>
                <a:gd name="connsiteX27" fmla="*/ 213693 w 5740541"/>
                <a:gd name="connsiteY27" fmla="*/ 3227208 h 3282628"/>
                <a:gd name="connsiteX28" fmla="*/ 99554 w 5740541"/>
                <a:gd name="connsiteY28" fmla="*/ 3227208 h 3282628"/>
                <a:gd name="connsiteX29" fmla="*/ 99554 w 5740541"/>
                <a:gd name="connsiteY29" fmla="*/ 3113069 h 3282628"/>
                <a:gd name="connsiteX30" fmla="*/ 150029 w 5740541"/>
                <a:gd name="connsiteY30" fmla="*/ 3134248 h 3282628"/>
                <a:gd name="connsiteX31" fmla="*/ 264168 w 5740541"/>
                <a:gd name="connsiteY31" fmla="*/ 3134248 h 3282628"/>
                <a:gd name="connsiteX32" fmla="*/ 264168 w 5740541"/>
                <a:gd name="connsiteY32" fmla="*/ 3248387 h 3282628"/>
                <a:gd name="connsiteX33" fmla="*/ 150029 w 5740541"/>
                <a:gd name="connsiteY33" fmla="*/ 3248387 h 3282628"/>
                <a:gd name="connsiteX34" fmla="*/ 150029 w 5740541"/>
                <a:gd name="connsiteY34" fmla="*/ 3134248 h 3282628"/>
                <a:gd name="connsiteX35" fmla="*/ 200504 w 5740541"/>
                <a:gd name="connsiteY35" fmla="*/ 3134248 h 3282628"/>
                <a:gd name="connsiteX36" fmla="*/ 314642 w 5740541"/>
                <a:gd name="connsiteY36" fmla="*/ 3134248 h 3282628"/>
                <a:gd name="connsiteX37" fmla="*/ 314642 w 5740541"/>
                <a:gd name="connsiteY37" fmla="*/ 3248387 h 3282628"/>
                <a:gd name="connsiteX38" fmla="*/ 200504 w 5740541"/>
                <a:gd name="connsiteY38" fmla="*/ 3248387 h 3282628"/>
                <a:gd name="connsiteX39" fmla="*/ 200504 w 5740541"/>
                <a:gd name="connsiteY39" fmla="*/ 3134248 h 3282628"/>
                <a:gd name="connsiteX40" fmla="*/ 299931 w 5740541"/>
                <a:gd name="connsiteY40" fmla="*/ 3145662 h 3282628"/>
                <a:gd name="connsiteX41" fmla="*/ 414070 w 5740541"/>
                <a:gd name="connsiteY41" fmla="*/ 3145662 h 3282628"/>
                <a:gd name="connsiteX42" fmla="*/ 414070 w 5740541"/>
                <a:gd name="connsiteY42" fmla="*/ 3259801 h 3282628"/>
                <a:gd name="connsiteX43" fmla="*/ 299931 w 5740541"/>
                <a:gd name="connsiteY43" fmla="*/ 3259801 h 3282628"/>
                <a:gd name="connsiteX44" fmla="*/ 299931 w 5740541"/>
                <a:gd name="connsiteY44" fmla="*/ 3145662 h 3282628"/>
                <a:gd name="connsiteX45" fmla="*/ 401007 w 5740541"/>
                <a:gd name="connsiteY45" fmla="*/ 3155427 h 3282628"/>
                <a:gd name="connsiteX46" fmla="*/ 515146 w 5740541"/>
                <a:gd name="connsiteY46" fmla="*/ 3155427 h 3282628"/>
                <a:gd name="connsiteX47" fmla="*/ 515146 w 5740541"/>
                <a:gd name="connsiteY47" fmla="*/ 3269566 h 3282628"/>
                <a:gd name="connsiteX48" fmla="*/ 401007 w 5740541"/>
                <a:gd name="connsiteY48" fmla="*/ 3269566 h 3282628"/>
                <a:gd name="connsiteX49" fmla="*/ 401007 w 5740541"/>
                <a:gd name="connsiteY49" fmla="*/ 3155427 h 3282628"/>
                <a:gd name="connsiteX50" fmla="*/ 803536 w 5740541"/>
                <a:gd name="connsiteY50" fmla="*/ 3161895 h 3282628"/>
                <a:gd name="connsiteX51" fmla="*/ 917675 w 5740541"/>
                <a:gd name="connsiteY51" fmla="*/ 3161895 h 3282628"/>
                <a:gd name="connsiteX52" fmla="*/ 917675 w 5740541"/>
                <a:gd name="connsiteY52" fmla="*/ 3276034 h 3282628"/>
                <a:gd name="connsiteX53" fmla="*/ 803536 w 5740541"/>
                <a:gd name="connsiteY53" fmla="*/ 3276034 h 3282628"/>
                <a:gd name="connsiteX54" fmla="*/ 803536 w 5740541"/>
                <a:gd name="connsiteY54" fmla="*/ 3161895 h 3282628"/>
                <a:gd name="connsiteX55" fmla="*/ 836129 w 5740541"/>
                <a:gd name="connsiteY55" fmla="*/ 3165193 h 3282628"/>
                <a:gd name="connsiteX56" fmla="*/ 950268 w 5740541"/>
                <a:gd name="connsiteY56" fmla="*/ 3165193 h 3282628"/>
                <a:gd name="connsiteX57" fmla="*/ 950268 w 5740541"/>
                <a:gd name="connsiteY57" fmla="*/ 3279331 h 3282628"/>
                <a:gd name="connsiteX58" fmla="*/ 836129 w 5740541"/>
                <a:gd name="connsiteY58" fmla="*/ 3279331 h 3282628"/>
                <a:gd name="connsiteX59" fmla="*/ 836129 w 5740541"/>
                <a:gd name="connsiteY59" fmla="*/ 3165193 h 3282628"/>
                <a:gd name="connsiteX60" fmla="*/ 854011 w 5740541"/>
                <a:gd name="connsiteY60" fmla="*/ 3166841 h 3282628"/>
                <a:gd name="connsiteX61" fmla="*/ 968150 w 5740541"/>
                <a:gd name="connsiteY61" fmla="*/ 3166841 h 3282628"/>
                <a:gd name="connsiteX62" fmla="*/ 968150 w 5740541"/>
                <a:gd name="connsiteY62" fmla="*/ 3280980 h 3282628"/>
                <a:gd name="connsiteX63" fmla="*/ 854011 w 5740541"/>
                <a:gd name="connsiteY63" fmla="*/ 3280980 h 3282628"/>
                <a:gd name="connsiteX64" fmla="*/ 854011 w 5740541"/>
                <a:gd name="connsiteY64" fmla="*/ 3166841 h 3282628"/>
                <a:gd name="connsiteX65" fmla="*/ 870371 w 5740541"/>
                <a:gd name="connsiteY65" fmla="*/ 3168490 h 3282628"/>
                <a:gd name="connsiteX66" fmla="*/ 984510 w 5740541"/>
                <a:gd name="connsiteY66" fmla="*/ 3168490 h 3282628"/>
                <a:gd name="connsiteX67" fmla="*/ 984510 w 5740541"/>
                <a:gd name="connsiteY67" fmla="*/ 3282629 h 3282628"/>
                <a:gd name="connsiteX68" fmla="*/ 870371 w 5740541"/>
                <a:gd name="connsiteY68" fmla="*/ 3282629 h 3282628"/>
                <a:gd name="connsiteX69" fmla="*/ 870371 w 5740541"/>
                <a:gd name="connsiteY69" fmla="*/ 3168490 h 3282628"/>
                <a:gd name="connsiteX70" fmla="*/ 886731 w 5740541"/>
                <a:gd name="connsiteY70" fmla="*/ 3168490 h 3282628"/>
                <a:gd name="connsiteX71" fmla="*/ 1000869 w 5740541"/>
                <a:gd name="connsiteY71" fmla="*/ 3168490 h 3282628"/>
                <a:gd name="connsiteX72" fmla="*/ 1000869 w 5740541"/>
                <a:gd name="connsiteY72" fmla="*/ 3282629 h 3282628"/>
                <a:gd name="connsiteX73" fmla="*/ 886731 w 5740541"/>
                <a:gd name="connsiteY73" fmla="*/ 3282629 h 3282628"/>
                <a:gd name="connsiteX74" fmla="*/ 886731 w 5740541"/>
                <a:gd name="connsiteY74" fmla="*/ 3168490 h 3282628"/>
                <a:gd name="connsiteX75" fmla="*/ 903091 w 5740541"/>
                <a:gd name="connsiteY75" fmla="*/ 3168490 h 3282628"/>
                <a:gd name="connsiteX76" fmla="*/ 1017229 w 5740541"/>
                <a:gd name="connsiteY76" fmla="*/ 3168490 h 3282628"/>
                <a:gd name="connsiteX77" fmla="*/ 1017229 w 5740541"/>
                <a:gd name="connsiteY77" fmla="*/ 3282629 h 3282628"/>
                <a:gd name="connsiteX78" fmla="*/ 903091 w 5740541"/>
                <a:gd name="connsiteY78" fmla="*/ 3282629 h 3282628"/>
                <a:gd name="connsiteX79" fmla="*/ 903091 w 5740541"/>
                <a:gd name="connsiteY79" fmla="*/ 3168490 h 3282628"/>
                <a:gd name="connsiteX80" fmla="*/ 953565 w 5740541"/>
                <a:gd name="connsiteY80" fmla="*/ 3166841 h 3282628"/>
                <a:gd name="connsiteX81" fmla="*/ 1067704 w 5740541"/>
                <a:gd name="connsiteY81" fmla="*/ 3166841 h 3282628"/>
                <a:gd name="connsiteX82" fmla="*/ 1067704 w 5740541"/>
                <a:gd name="connsiteY82" fmla="*/ 3280980 h 3282628"/>
                <a:gd name="connsiteX83" fmla="*/ 953565 w 5740541"/>
                <a:gd name="connsiteY83" fmla="*/ 3280980 h 3282628"/>
                <a:gd name="connsiteX84" fmla="*/ 953565 w 5740541"/>
                <a:gd name="connsiteY84" fmla="*/ 3166841 h 3282628"/>
                <a:gd name="connsiteX85" fmla="*/ 1004040 w 5740541"/>
                <a:gd name="connsiteY85" fmla="*/ 3168490 h 3282628"/>
                <a:gd name="connsiteX86" fmla="*/ 1118179 w 5740541"/>
                <a:gd name="connsiteY86" fmla="*/ 3168490 h 3282628"/>
                <a:gd name="connsiteX87" fmla="*/ 1118179 w 5740541"/>
                <a:gd name="connsiteY87" fmla="*/ 3282629 h 3282628"/>
                <a:gd name="connsiteX88" fmla="*/ 1004040 w 5740541"/>
                <a:gd name="connsiteY88" fmla="*/ 3282629 h 3282628"/>
                <a:gd name="connsiteX89" fmla="*/ 1004040 w 5740541"/>
                <a:gd name="connsiteY89" fmla="*/ 3168490 h 3282628"/>
                <a:gd name="connsiteX90" fmla="*/ 1105116 w 5740541"/>
                <a:gd name="connsiteY90" fmla="*/ 3166841 h 3282628"/>
                <a:gd name="connsiteX91" fmla="*/ 1219255 w 5740541"/>
                <a:gd name="connsiteY91" fmla="*/ 3166841 h 3282628"/>
                <a:gd name="connsiteX92" fmla="*/ 1219255 w 5740541"/>
                <a:gd name="connsiteY92" fmla="*/ 3280980 h 3282628"/>
                <a:gd name="connsiteX93" fmla="*/ 1105116 w 5740541"/>
                <a:gd name="connsiteY93" fmla="*/ 3280980 h 3282628"/>
                <a:gd name="connsiteX94" fmla="*/ 1105116 w 5740541"/>
                <a:gd name="connsiteY94" fmla="*/ 3166841 h 3282628"/>
                <a:gd name="connsiteX95" fmla="*/ 1204544 w 5740541"/>
                <a:gd name="connsiteY95" fmla="*/ 3165193 h 3282628"/>
                <a:gd name="connsiteX96" fmla="*/ 1318682 w 5740541"/>
                <a:gd name="connsiteY96" fmla="*/ 3165193 h 3282628"/>
                <a:gd name="connsiteX97" fmla="*/ 1318682 w 5740541"/>
                <a:gd name="connsiteY97" fmla="*/ 3279331 h 3282628"/>
                <a:gd name="connsiteX98" fmla="*/ 1204544 w 5740541"/>
                <a:gd name="connsiteY98" fmla="*/ 3279331 h 3282628"/>
                <a:gd name="connsiteX99" fmla="*/ 1204544 w 5740541"/>
                <a:gd name="connsiteY99" fmla="*/ 3165193 h 3282628"/>
                <a:gd name="connsiteX100" fmla="*/ 1406696 w 5740541"/>
                <a:gd name="connsiteY100" fmla="*/ 3157076 h 3282628"/>
                <a:gd name="connsiteX101" fmla="*/ 1520835 w 5740541"/>
                <a:gd name="connsiteY101" fmla="*/ 3157076 h 3282628"/>
                <a:gd name="connsiteX102" fmla="*/ 1520835 w 5740541"/>
                <a:gd name="connsiteY102" fmla="*/ 3271215 h 3282628"/>
                <a:gd name="connsiteX103" fmla="*/ 1406696 w 5740541"/>
                <a:gd name="connsiteY103" fmla="*/ 3271215 h 3282628"/>
                <a:gd name="connsiteX104" fmla="*/ 1406696 w 5740541"/>
                <a:gd name="connsiteY104" fmla="*/ 3157076 h 3282628"/>
                <a:gd name="connsiteX105" fmla="*/ 1607199 w 5740541"/>
                <a:gd name="connsiteY105" fmla="*/ 3157076 h 3282628"/>
                <a:gd name="connsiteX106" fmla="*/ 1721338 w 5740541"/>
                <a:gd name="connsiteY106" fmla="*/ 3157076 h 3282628"/>
                <a:gd name="connsiteX107" fmla="*/ 1721338 w 5740541"/>
                <a:gd name="connsiteY107" fmla="*/ 3271215 h 3282628"/>
                <a:gd name="connsiteX108" fmla="*/ 1607199 w 5740541"/>
                <a:gd name="connsiteY108" fmla="*/ 3271215 h 3282628"/>
                <a:gd name="connsiteX109" fmla="*/ 1607199 w 5740541"/>
                <a:gd name="connsiteY109" fmla="*/ 3157076 h 3282628"/>
                <a:gd name="connsiteX110" fmla="*/ 2009729 w 5740541"/>
                <a:gd name="connsiteY110" fmla="*/ 3108123 h 3282628"/>
                <a:gd name="connsiteX111" fmla="*/ 2123867 w 5740541"/>
                <a:gd name="connsiteY111" fmla="*/ 3108123 h 3282628"/>
                <a:gd name="connsiteX112" fmla="*/ 2123867 w 5740541"/>
                <a:gd name="connsiteY112" fmla="*/ 3222262 h 3282628"/>
                <a:gd name="connsiteX113" fmla="*/ 2009729 w 5740541"/>
                <a:gd name="connsiteY113" fmla="*/ 3222262 h 3282628"/>
                <a:gd name="connsiteX114" fmla="*/ 2009729 w 5740541"/>
                <a:gd name="connsiteY114" fmla="*/ 3108123 h 3282628"/>
                <a:gd name="connsiteX115" fmla="*/ 2410736 w 5740541"/>
                <a:gd name="connsiteY115" fmla="*/ 2959743 h 3282628"/>
                <a:gd name="connsiteX116" fmla="*/ 2524874 w 5740541"/>
                <a:gd name="connsiteY116" fmla="*/ 2959743 h 3282628"/>
                <a:gd name="connsiteX117" fmla="*/ 2524874 w 5740541"/>
                <a:gd name="connsiteY117" fmla="*/ 3073881 h 3282628"/>
                <a:gd name="connsiteX118" fmla="*/ 2410736 w 5740541"/>
                <a:gd name="connsiteY118" fmla="*/ 3073881 h 3282628"/>
                <a:gd name="connsiteX119" fmla="*/ 2410736 w 5740541"/>
                <a:gd name="connsiteY119" fmla="*/ 2959743 h 3282628"/>
                <a:gd name="connsiteX120" fmla="*/ 2813265 w 5740541"/>
                <a:gd name="connsiteY120" fmla="*/ 2901025 h 3282628"/>
                <a:gd name="connsiteX121" fmla="*/ 2927403 w 5740541"/>
                <a:gd name="connsiteY121" fmla="*/ 2901025 h 3282628"/>
                <a:gd name="connsiteX122" fmla="*/ 2927403 w 5740541"/>
                <a:gd name="connsiteY122" fmla="*/ 3015163 h 3282628"/>
                <a:gd name="connsiteX123" fmla="*/ 2813265 w 5740541"/>
                <a:gd name="connsiteY123" fmla="*/ 3015163 h 3282628"/>
                <a:gd name="connsiteX124" fmla="*/ 2813265 w 5740541"/>
                <a:gd name="connsiteY124" fmla="*/ 2901025 h 3282628"/>
                <a:gd name="connsiteX125" fmla="*/ 3215794 w 5740541"/>
                <a:gd name="connsiteY125" fmla="*/ 2733114 h 3282628"/>
                <a:gd name="connsiteX126" fmla="*/ 3329933 w 5740541"/>
                <a:gd name="connsiteY126" fmla="*/ 2733114 h 3282628"/>
                <a:gd name="connsiteX127" fmla="*/ 3329933 w 5740541"/>
                <a:gd name="connsiteY127" fmla="*/ 2847253 h 3282628"/>
                <a:gd name="connsiteX128" fmla="*/ 3215794 w 5740541"/>
                <a:gd name="connsiteY128" fmla="*/ 2847253 h 3282628"/>
                <a:gd name="connsiteX129" fmla="*/ 3215794 w 5740541"/>
                <a:gd name="connsiteY129" fmla="*/ 2733114 h 3282628"/>
                <a:gd name="connsiteX130" fmla="*/ 4019330 w 5740541"/>
                <a:gd name="connsiteY130" fmla="*/ 2581563 h 3282628"/>
                <a:gd name="connsiteX131" fmla="*/ 4133469 w 5740541"/>
                <a:gd name="connsiteY131" fmla="*/ 2581563 h 3282628"/>
                <a:gd name="connsiteX132" fmla="*/ 4133469 w 5740541"/>
                <a:gd name="connsiteY132" fmla="*/ 2695702 h 3282628"/>
                <a:gd name="connsiteX133" fmla="*/ 4019330 w 5740541"/>
                <a:gd name="connsiteY133" fmla="*/ 2695702 h 3282628"/>
                <a:gd name="connsiteX134" fmla="*/ 4019330 w 5740541"/>
                <a:gd name="connsiteY134" fmla="*/ 2581563 h 3282628"/>
                <a:gd name="connsiteX135" fmla="*/ 5626403 w 5740541"/>
                <a:gd name="connsiteY135" fmla="*/ 1681897 h 3282628"/>
                <a:gd name="connsiteX136" fmla="*/ 5740542 w 5740541"/>
                <a:gd name="connsiteY136" fmla="*/ 1681897 h 3282628"/>
                <a:gd name="connsiteX137" fmla="*/ 5740542 w 5740541"/>
                <a:gd name="connsiteY137" fmla="*/ 1796036 h 3282628"/>
                <a:gd name="connsiteX138" fmla="*/ 5626403 w 5740541"/>
                <a:gd name="connsiteY138" fmla="*/ 1796036 h 3282628"/>
                <a:gd name="connsiteX139" fmla="*/ 5626403 w 5740541"/>
                <a:gd name="connsiteY139" fmla="*/ 1681897 h 3282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5740541" h="3282628">
                  <a:moveTo>
                    <a:pt x="0" y="0"/>
                  </a:moveTo>
                  <a:lnTo>
                    <a:pt x="114139" y="0"/>
                  </a:lnTo>
                  <a:lnTo>
                    <a:pt x="114139" y="114139"/>
                  </a:lnTo>
                  <a:lnTo>
                    <a:pt x="0" y="114139"/>
                  </a:lnTo>
                  <a:lnTo>
                    <a:pt x="0" y="0"/>
                  </a:lnTo>
                  <a:close/>
                  <a:moveTo>
                    <a:pt x="32593" y="2131857"/>
                  </a:moveTo>
                  <a:lnTo>
                    <a:pt x="146732" y="2131857"/>
                  </a:lnTo>
                  <a:lnTo>
                    <a:pt x="146732" y="2245996"/>
                  </a:lnTo>
                  <a:lnTo>
                    <a:pt x="32593" y="2245996"/>
                  </a:lnTo>
                  <a:lnTo>
                    <a:pt x="32593" y="2131857"/>
                  </a:lnTo>
                  <a:close/>
                  <a:moveTo>
                    <a:pt x="48953" y="2630643"/>
                  </a:moveTo>
                  <a:lnTo>
                    <a:pt x="163092" y="2630643"/>
                  </a:lnTo>
                  <a:lnTo>
                    <a:pt x="163092" y="2744782"/>
                  </a:lnTo>
                  <a:lnTo>
                    <a:pt x="48953" y="2744782"/>
                  </a:lnTo>
                  <a:lnTo>
                    <a:pt x="48953" y="2630643"/>
                  </a:lnTo>
                  <a:close/>
                  <a:moveTo>
                    <a:pt x="66834" y="2941988"/>
                  </a:moveTo>
                  <a:lnTo>
                    <a:pt x="180973" y="2941988"/>
                  </a:lnTo>
                  <a:lnTo>
                    <a:pt x="180973" y="3056127"/>
                  </a:lnTo>
                  <a:lnTo>
                    <a:pt x="66834" y="3056127"/>
                  </a:lnTo>
                  <a:lnTo>
                    <a:pt x="66834" y="2941988"/>
                  </a:lnTo>
                  <a:close/>
                  <a:moveTo>
                    <a:pt x="83194" y="3059297"/>
                  </a:moveTo>
                  <a:lnTo>
                    <a:pt x="197333" y="3059297"/>
                  </a:lnTo>
                  <a:lnTo>
                    <a:pt x="197333" y="3173436"/>
                  </a:lnTo>
                  <a:lnTo>
                    <a:pt x="83194" y="3173436"/>
                  </a:lnTo>
                  <a:lnTo>
                    <a:pt x="83194" y="3059297"/>
                  </a:lnTo>
                  <a:close/>
                  <a:moveTo>
                    <a:pt x="99554" y="3113069"/>
                  </a:moveTo>
                  <a:lnTo>
                    <a:pt x="213693" y="3113069"/>
                  </a:lnTo>
                  <a:lnTo>
                    <a:pt x="213693" y="3227208"/>
                  </a:lnTo>
                  <a:lnTo>
                    <a:pt x="99554" y="3227208"/>
                  </a:lnTo>
                  <a:lnTo>
                    <a:pt x="99554" y="3113069"/>
                  </a:lnTo>
                  <a:close/>
                  <a:moveTo>
                    <a:pt x="150029" y="3134248"/>
                  </a:moveTo>
                  <a:lnTo>
                    <a:pt x="264168" y="3134248"/>
                  </a:lnTo>
                  <a:lnTo>
                    <a:pt x="264168" y="3248387"/>
                  </a:lnTo>
                  <a:lnTo>
                    <a:pt x="150029" y="3248387"/>
                  </a:lnTo>
                  <a:lnTo>
                    <a:pt x="150029" y="3134248"/>
                  </a:lnTo>
                  <a:close/>
                  <a:moveTo>
                    <a:pt x="200504" y="3134248"/>
                  </a:moveTo>
                  <a:lnTo>
                    <a:pt x="314642" y="3134248"/>
                  </a:lnTo>
                  <a:lnTo>
                    <a:pt x="314642" y="3248387"/>
                  </a:lnTo>
                  <a:lnTo>
                    <a:pt x="200504" y="3248387"/>
                  </a:lnTo>
                  <a:lnTo>
                    <a:pt x="200504" y="3134248"/>
                  </a:lnTo>
                  <a:close/>
                  <a:moveTo>
                    <a:pt x="299931" y="3145662"/>
                  </a:moveTo>
                  <a:lnTo>
                    <a:pt x="414070" y="3145662"/>
                  </a:lnTo>
                  <a:lnTo>
                    <a:pt x="414070" y="3259801"/>
                  </a:lnTo>
                  <a:lnTo>
                    <a:pt x="299931" y="3259801"/>
                  </a:lnTo>
                  <a:lnTo>
                    <a:pt x="299931" y="3145662"/>
                  </a:lnTo>
                  <a:close/>
                  <a:moveTo>
                    <a:pt x="401007" y="3155427"/>
                  </a:moveTo>
                  <a:lnTo>
                    <a:pt x="515146" y="3155427"/>
                  </a:lnTo>
                  <a:lnTo>
                    <a:pt x="515146" y="3269566"/>
                  </a:lnTo>
                  <a:lnTo>
                    <a:pt x="401007" y="3269566"/>
                  </a:lnTo>
                  <a:lnTo>
                    <a:pt x="401007" y="3155427"/>
                  </a:lnTo>
                  <a:close/>
                  <a:moveTo>
                    <a:pt x="803536" y="3161895"/>
                  </a:moveTo>
                  <a:lnTo>
                    <a:pt x="917675" y="3161895"/>
                  </a:lnTo>
                  <a:lnTo>
                    <a:pt x="917675" y="3276034"/>
                  </a:lnTo>
                  <a:lnTo>
                    <a:pt x="803536" y="3276034"/>
                  </a:lnTo>
                  <a:lnTo>
                    <a:pt x="803536" y="3161895"/>
                  </a:lnTo>
                  <a:close/>
                  <a:moveTo>
                    <a:pt x="836129" y="3165193"/>
                  </a:moveTo>
                  <a:lnTo>
                    <a:pt x="950268" y="3165193"/>
                  </a:lnTo>
                  <a:lnTo>
                    <a:pt x="950268" y="3279331"/>
                  </a:lnTo>
                  <a:lnTo>
                    <a:pt x="836129" y="3279331"/>
                  </a:lnTo>
                  <a:lnTo>
                    <a:pt x="836129" y="3165193"/>
                  </a:lnTo>
                  <a:close/>
                  <a:moveTo>
                    <a:pt x="854011" y="3166841"/>
                  </a:moveTo>
                  <a:lnTo>
                    <a:pt x="968150" y="3166841"/>
                  </a:lnTo>
                  <a:lnTo>
                    <a:pt x="968150" y="3280980"/>
                  </a:lnTo>
                  <a:lnTo>
                    <a:pt x="854011" y="3280980"/>
                  </a:lnTo>
                  <a:lnTo>
                    <a:pt x="854011" y="3166841"/>
                  </a:lnTo>
                  <a:close/>
                  <a:moveTo>
                    <a:pt x="870371" y="3168490"/>
                  </a:moveTo>
                  <a:lnTo>
                    <a:pt x="984510" y="3168490"/>
                  </a:lnTo>
                  <a:lnTo>
                    <a:pt x="984510" y="3282629"/>
                  </a:lnTo>
                  <a:lnTo>
                    <a:pt x="870371" y="3282629"/>
                  </a:lnTo>
                  <a:lnTo>
                    <a:pt x="870371" y="3168490"/>
                  </a:lnTo>
                  <a:close/>
                  <a:moveTo>
                    <a:pt x="886731" y="3168490"/>
                  </a:moveTo>
                  <a:lnTo>
                    <a:pt x="1000869" y="3168490"/>
                  </a:lnTo>
                  <a:lnTo>
                    <a:pt x="1000869" y="3282629"/>
                  </a:lnTo>
                  <a:lnTo>
                    <a:pt x="886731" y="3282629"/>
                  </a:lnTo>
                  <a:lnTo>
                    <a:pt x="886731" y="3168490"/>
                  </a:lnTo>
                  <a:close/>
                  <a:moveTo>
                    <a:pt x="903091" y="3168490"/>
                  </a:moveTo>
                  <a:lnTo>
                    <a:pt x="1017229" y="3168490"/>
                  </a:lnTo>
                  <a:lnTo>
                    <a:pt x="1017229" y="3282629"/>
                  </a:lnTo>
                  <a:lnTo>
                    <a:pt x="903091" y="3282629"/>
                  </a:lnTo>
                  <a:lnTo>
                    <a:pt x="903091" y="3168490"/>
                  </a:lnTo>
                  <a:close/>
                  <a:moveTo>
                    <a:pt x="953565" y="3166841"/>
                  </a:moveTo>
                  <a:lnTo>
                    <a:pt x="1067704" y="3166841"/>
                  </a:lnTo>
                  <a:lnTo>
                    <a:pt x="1067704" y="3280980"/>
                  </a:lnTo>
                  <a:lnTo>
                    <a:pt x="953565" y="3280980"/>
                  </a:lnTo>
                  <a:lnTo>
                    <a:pt x="953565" y="3166841"/>
                  </a:lnTo>
                  <a:close/>
                  <a:moveTo>
                    <a:pt x="1004040" y="3168490"/>
                  </a:moveTo>
                  <a:lnTo>
                    <a:pt x="1118179" y="3168490"/>
                  </a:lnTo>
                  <a:lnTo>
                    <a:pt x="1118179" y="3282629"/>
                  </a:lnTo>
                  <a:lnTo>
                    <a:pt x="1004040" y="3282629"/>
                  </a:lnTo>
                  <a:lnTo>
                    <a:pt x="1004040" y="3168490"/>
                  </a:lnTo>
                  <a:close/>
                  <a:moveTo>
                    <a:pt x="1105116" y="3166841"/>
                  </a:moveTo>
                  <a:lnTo>
                    <a:pt x="1219255" y="3166841"/>
                  </a:lnTo>
                  <a:lnTo>
                    <a:pt x="1219255" y="3280980"/>
                  </a:lnTo>
                  <a:lnTo>
                    <a:pt x="1105116" y="3280980"/>
                  </a:lnTo>
                  <a:lnTo>
                    <a:pt x="1105116" y="3166841"/>
                  </a:lnTo>
                  <a:close/>
                  <a:moveTo>
                    <a:pt x="1204544" y="3165193"/>
                  </a:moveTo>
                  <a:lnTo>
                    <a:pt x="1318682" y="3165193"/>
                  </a:lnTo>
                  <a:lnTo>
                    <a:pt x="1318682" y="3279331"/>
                  </a:lnTo>
                  <a:lnTo>
                    <a:pt x="1204544" y="3279331"/>
                  </a:lnTo>
                  <a:lnTo>
                    <a:pt x="1204544" y="3165193"/>
                  </a:lnTo>
                  <a:close/>
                  <a:moveTo>
                    <a:pt x="1406696" y="3157076"/>
                  </a:moveTo>
                  <a:lnTo>
                    <a:pt x="1520835" y="3157076"/>
                  </a:lnTo>
                  <a:lnTo>
                    <a:pt x="1520835" y="3271215"/>
                  </a:lnTo>
                  <a:lnTo>
                    <a:pt x="1406696" y="3271215"/>
                  </a:lnTo>
                  <a:lnTo>
                    <a:pt x="1406696" y="3157076"/>
                  </a:lnTo>
                  <a:close/>
                  <a:moveTo>
                    <a:pt x="1607199" y="3157076"/>
                  </a:moveTo>
                  <a:lnTo>
                    <a:pt x="1721338" y="3157076"/>
                  </a:lnTo>
                  <a:lnTo>
                    <a:pt x="1721338" y="3271215"/>
                  </a:lnTo>
                  <a:lnTo>
                    <a:pt x="1607199" y="3271215"/>
                  </a:lnTo>
                  <a:lnTo>
                    <a:pt x="1607199" y="3157076"/>
                  </a:lnTo>
                  <a:close/>
                  <a:moveTo>
                    <a:pt x="2009729" y="3108123"/>
                  </a:moveTo>
                  <a:lnTo>
                    <a:pt x="2123867" y="3108123"/>
                  </a:lnTo>
                  <a:lnTo>
                    <a:pt x="2123867" y="3222262"/>
                  </a:lnTo>
                  <a:lnTo>
                    <a:pt x="2009729" y="3222262"/>
                  </a:lnTo>
                  <a:lnTo>
                    <a:pt x="2009729" y="3108123"/>
                  </a:lnTo>
                  <a:close/>
                  <a:moveTo>
                    <a:pt x="2410736" y="2959743"/>
                  </a:moveTo>
                  <a:lnTo>
                    <a:pt x="2524874" y="2959743"/>
                  </a:lnTo>
                  <a:lnTo>
                    <a:pt x="2524874" y="3073881"/>
                  </a:lnTo>
                  <a:lnTo>
                    <a:pt x="2410736" y="3073881"/>
                  </a:lnTo>
                  <a:lnTo>
                    <a:pt x="2410736" y="2959743"/>
                  </a:lnTo>
                  <a:close/>
                  <a:moveTo>
                    <a:pt x="2813265" y="2901025"/>
                  </a:moveTo>
                  <a:lnTo>
                    <a:pt x="2927403" y="2901025"/>
                  </a:lnTo>
                  <a:lnTo>
                    <a:pt x="2927403" y="3015163"/>
                  </a:lnTo>
                  <a:lnTo>
                    <a:pt x="2813265" y="3015163"/>
                  </a:lnTo>
                  <a:lnTo>
                    <a:pt x="2813265" y="2901025"/>
                  </a:lnTo>
                  <a:close/>
                  <a:moveTo>
                    <a:pt x="3215794" y="2733114"/>
                  </a:moveTo>
                  <a:lnTo>
                    <a:pt x="3329933" y="2733114"/>
                  </a:lnTo>
                  <a:lnTo>
                    <a:pt x="3329933" y="2847253"/>
                  </a:lnTo>
                  <a:lnTo>
                    <a:pt x="3215794" y="2847253"/>
                  </a:lnTo>
                  <a:lnTo>
                    <a:pt x="3215794" y="2733114"/>
                  </a:lnTo>
                  <a:close/>
                  <a:moveTo>
                    <a:pt x="4019330" y="2581563"/>
                  </a:moveTo>
                  <a:lnTo>
                    <a:pt x="4133469" y="2581563"/>
                  </a:lnTo>
                  <a:lnTo>
                    <a:pt x="4133469" y="2695702"/>
                  </a:lnTo>
                  <a:lnTo>
                    <a:pt x="4019330" y="2695702"/>
                  </a:lnTo>
                  <a:lnTo>
                    <a:pt x="4019330" y="2581563"/>
                  </a:lnTo>
                  <a:close/>
                  <a:moveTo>
                    <a:pt x="5626403" y="1681897"/>
                  </a:moveTo>
                  <a:lnTo>
                    <a:pt x="5740542" y="1681897"/>
                  </a:lnTo>
                  <a:lnTo>
                    <a:pt x="5740542" y="1796036"/>
                  </a:lnTo>
                  <a:lnTo>
                    <a:pt x="5626403" y="1796036"/>
                  </a:lnTo>
                  <a:lnTo>
                    <a:pt x="5626403" y="1681897"/>
                  </a:lnTo>
                  <a:close/>
                </a:path>
              </a:pathLst>
            </a:custGeom>
            <a:noFill/>
            <a:ln w="12700" cap="flat">
              <a:solidFill>
                <a:srgbClr val="7F7F7F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5A08FFF-961B-19BD-D417-7AF705F0F437}"/>
              </a:ext>
            </a:extLst>
          </p:cNvPr>
          <p:cNvSpPr txBox="1"/>
          <p:nvPr/>
        </p:nvSpPr>
        <p:spPr>
          <a:xfrm>
            <a:off x="335667" y="4911041"/>
            <a:ext cx="8472666" cy="225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</a:pP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PKa, plasma kallikrein activity; q2h, every 2 hours; q4h, every 4 hours; q8h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every 8 hours.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2A22E08-C50A-40BB-3775-A41411A000D9}"/>
              </a:ext>
            </a:extLst>
          </p:cNvPr>
          <p:cNvSpPr/>
          <p:nvPr/>
        </p:nvSpPr>
        <p:spPr bwMode="auto">
          <a:xfrm>
            <a:off x="1389297" y="4190116"/>
            <a:ext cx="6400800" cy="5306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inhibition in the q8h cohort (cohort 1; n=6), q4h cohort (cohort 2; n=6) and q2h cohort (cohort 3/4; n=18) (geometric mean ± SD, linear scale)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02461"/>
      </p:ext>
    </p:extLst>
  </p:cSld>
  <p:clrMapOvr>
    <a:masterClrMapping/>
  </p:clrMapOvr>
</p:sld>
</file>

<file path=ppt/theme/theme1.xml><?xml version="1.0" encoding="utf-8"?>
<a:theme xmlns:a="http://schemas.openxmlformats.org/drawingml/2006/main" name="KalVista Scientific PPT Template">
  <a:themeElements>
    <a:clrScheme name="KalVista">
      <a:dk1>
        <a:srgbClr val="5F5F5F"/>
      </a:dk1>
      <a:lt1>
        <a:srgbClr val="FFFFFF"/>
      </a:lt1>
      <a:dk2>
        <a:srgbClr val="0D4167"/>
      </a:dk2>
      <a:lt2>
        <a:srgbClr val="D9D7D9"/>
      </a:lt2>
      <a:accent1>
        <a:srgbClr val="D9D7D9"/>
      </a:accent1>
      <a:accent2>
        <a:srgbClr val="ADCF3B"/>
      </a:accent2>
      <a:accent3>
        <a:srgbClr val="0D4167"/>
      </a:accent3>
      <a:accent4>
        <a:srgbClr val="00839F"/>
      </a:accent4>
      <a:accent5>
        <a:srgbClr val="F85110"/>
      </a:accent5>
      <a:accent6>
        <a:srgbClr val="5F5F5F"/>
      </a:accent6>
      <a:hlink>
        <a:srgbClr val="1A3DB4"/>
      </a:hlink>
      <a:folHlink>
        <a:srgbClr val="99999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solidFill>
          <a:schemeClr val="accent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p="http://schemas.openxmlformats.org/presentationml/2006/main"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i="0" u="none" strike="noStrike" cap="none" normalizeH="0" baseline="0" dirty="0" err="1">
            <a:ln>
              <a:noFill/>
            </a:ln>
            <a:solidFill>
              <a:schemeClr val="tx2"/>
            </a:solidFill>
            <a:effectLst/>
            <a:latin typeface="+mn-lt"/>
            <a:ea typeface="ＭＳ Ｐゴシック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p="http://schemas.openxmlformats.org/presentationml/2006/main"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>
    <a:extraClrScheme>
      <a:clrScheme name="Vant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alVista Corporate Template 020521.potx" id="{9398E684-3E4F-4C82-A4AE-F5E6638BBDBB}" vid="{39B185D3-22FB-4184-87E8-6E9A51B2C6F7}"/>
    </a:ext>
  </a:extLst>
</a:theme>
</file>

<file path=ppt/theme/theme2.xml><?xml version="1.0" encoding="utf-8"?>
<a:theme xmlns:a="http://schemas.openxmlformats.org/drawingml/2006/main" name="1_KalVista Scientific PPT Template">
  <a:themeElements>
    <a:clrScheme name="KalVista">
      <a:dk1>
        <a:srgbClr val="5F5F5F"/>
      </a:dk1>
      <a:lt1>
        <a:srgbClr val="FFFFFF"/>
      </a:lt1>
      <a:dk2>
        <a:srgbClr val="0D4167"/>
      </a:dk2>
      <a:lt2>
        <a:srgbClr val="D9D7D9"/>
      </a:lt2>
      <a:accent1>
        <a:srgbClr val="D9D7D9"/>
      </a:accent1>
      <a:accent2>
        <a:srgbClr val="ADCF3B"/>
      </a:accent2>
      <a:accent3>
        <a:srgbClr val="0D4167"/>
      </a:accent3>
      <a:accent4>
        <a:srgbClr val="00839F"/>
      </a:accent4>
      <a:accent5>
        <a:srgbClr val="F85110"/>
      </a:accent5>
      <a:accent6>
        <a:srgbClr val="5F5F5F"/>
      </a:accent6>
      <a:hlink>
        <a:srgbClr val="1A3DB4"/>
      </a:hlink>
      <a:folHlink>
        <a:srgbClr val="99999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solidFill>
          <a:schemeClr val="accent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p="http://schemas.openxmlformats.org/presentationml/2006/main"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i="0" u="none" strike="noStrike" cap="none" normalizeH="0" baseline="0" dirty="0" err="1">
            <a:ln>
              <a:noFill/>
            </a:ln>
            <a:solidFill>
              <a:schemeClr val="tx2"/>
            </a:solidFill>
            <a:effectLst/>
            <a:latin typeface="+mn-lt"/>
            <a:ea typeface="ＭＳ Ｐゴシック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p="http://schemas.openxmlformats.org/presentationml/2006/main"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>
    <a:extraClrScheme>
      <a:clrScheme name="Vant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alVista Corporate Template 020521.potx" id="{9398E684-3E4F-4C82-A4AE-F5E6638BBDBB}" vid="{39B185D3-22FB-4184-87E8-6E9A51B2C6F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aeb264-dd5f-4f93-ad0b-330b707b443f" xsi:nil="true"/>
    <lcf76f155ced4ddcb4097134ff3c332f xmlns="c58777fb-1b7d-4ba0-ae56-37cbaffac17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FDC3831C7C94CA04544E5299C2089" ma:contentTypeVersion="13" ma:contentTypeDescription="Create a new document." ma:contentTypeScope="" ma:versionID="b708134a1a77d484baa3b3905d195493">
  <xsd:schema xmlns:xsd="http://www.w3.org/2001/XMLSchema" xmlns:xs="http://www.w3.org/2001/XMLSchema" xmlns:p="http://schemas.microsoft.com/office/2006/metadata/properties" xmlns:ns2="c58777fb-1b7d-4ba0-ae56-37cbaffac175" xmlns:ns3="d8aeb264-dd5f-4f93-ad0b-330b707b443f" targetNamespace="http://schemas.microsoft.com/office/2006/metadata/properties" ma:root="true" ma:fieldsID="a8e5c1e5db3f863fcb55dfc5b0c6cfab" ns2:_="" ns3:_="">
    <xsd:import namespace="c58777fb-1b7d-4ba0-ae56-37cbaffac175"/>
    <xsd:import namespace="d8aeb264-dd5f-4f93-ad0b-330b707b44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777fb-1b7d-4ba0-ae56-37cbaffac1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aec5887-daab-4316-8b81-7ef05b7293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eb264-dd5f-4f93-ad0b-330b707b443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ceccfbe-25cb-47ed-86df-ec2b8fb73e6f}" ma:internalName="TaxCatchAll" ma:showField="CatchAllData" ma:web="d8aeb264-dd5f-4f93-ad0b-330b707b44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9E2010-3892-4631-B53E-6597E0A2A3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D1CB63-A676-4674-BE7B-35747BF3438B}">
  <ds:schemaRefs>
    <ds:schemaRef ds:uri="http://schemas.microsoft.com/office/2006/metadata/properties"/>
    <ds:schemaRef ds:uri="http://schemas.microsoft.com/office/infopath/2007/PartnerControls"/>
    <ds:schemaRef ds:uri="d8aeb264-dd5f-4f93-ad0b-330b707b443f"/>
    <ds:schemaRef ds:uri="c58777fb-1b7d-4ba0-ae56-37cbaffac175"/>
  </ds:schemaRefs>
</ds:datastoreItem>
</file>

<file path=customXml/itemProps3.xml><?xml version="1.0" encoding="utf-8"?>
<ds:datastoreItem xmlns:ds="http://schemas.openxmlformats.org/officeDocument/2006/customXml" ds:itemID="{87EC4F2B-5A50-4199-A1AB-0A826242D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777fb-1b7d-4ba0-ae56-37cbaffac175"/>
    <ds:schemaRef ds:uri="d8aeb264-dd5f-4f93-ad0b-330b707b44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KalVista Corporate Template</Template>
  <TotalTime>10857</TotalTime>
  <Words>2440</Words>
  <Application>Microsoft Office PowerPoint</Application>
  <PresentationFormat>On-screen Show (16:9)</PresentationFormat>
  <Paragraphs>243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KalVista Scientific PPT Template</vt:lpstr>
      <vt:lpstr>1_KalVista Scientific PPT Template</vt:lpstr>
      <vt:lpstr>Rationale for the Short-term Prophylaxis Regimen With Sebetralstat in KONFIDENT-S</vt:lpstr>
      <vt:lpstr>Disclosures and Acknowledgments </vt:lpstr>
      <vt:lpstr>Background</vt:lpstr>
      <vt:lpstr>KONFIDENT Trials</vt:lpstr>
      <vt:lpstr>KONFIDENT-S Includes Rollover Patients From KONFIDENT and Naïve Patients</vt:lpstr>
      <vt:lpstr>Evaluation of Short-term Prophylaxis in KONFIDENT-S Trial</vt:lpstr>
      <vt:lpstr>Methods</vt:lpstr>
      <vt:lpstr>Maximum Plasma Concentrations of Sebetralstat Were Similar After Dose 1</vt:lpstr>
      <vt:lpstr>A Geometric Mean PKa Inhibition of &gt;90% Was Achieved Within 30 Minutes of Dose 1 in All Cohorts</vt:lpstr>
      <vt:lpstr>Geometric Mean PKa Inhibition Was at &gt;90% Through 24 Hours and Then &gt;80% Through 28 Hours After 3 Doses of Sebetralstat in Cohort 1 (q8h)</vt:lpstr>
      <vt:lpstr>Sebetralstat Was Well Tolerated in All Cohorts</vt:lpstr>
      <vt:lpstr>Administration of Sebetralstat for Short-term Prophylaxis in KONFIDENT-S Begins 1 Hour Prior to a Surgical, Medical, or Dental Procedure</vt:lpstr>
      <vt:lpstr>Conclusions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Presentation</dc:title>
  <dc:creator>Sally van Kooten</dc:creator>
  <cp:lastModifiedBy>Zara Melyan</cp:lastModifiedBy>
  <cp:revision>101</cp:revision>
  <dcterms:created xsi:type="dcterms:W3CDTF">2021-02-05T16:49:48Z</dcterms:created>
  <dcterms:modified xsi:type="dcterms:W3CDTF">2023-05-03T15:29:51Z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0x010100B13FDC3831C7C94CA04544E5299C2089</vt:lpwstr>
  </property>
</Properties>
</file>