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4"/>
  </p:sldMasterIdLst>
  <p:notesMasterIdLst>
    <p:notesMasterId r:id="rId6"/>
  </p:notesMasterIdLst>
  <p:sldIdLst>
    <p:sldId id="257" r:id="rId5"/>
  </p:sldIdLst>
  <p:sldSz cx="42062400" cy="3017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7119" userDrawn="1">
          <p15:clr>
            <a:srgbClr val="A4A3A4"/>
          </p15:clr>
        </p15:guide>
        <p15:guide id="3" pos="6499" userDrawn="1">
          <p15:clr>
            <a:srgbClr val="A4A3A4"/>
          </p15:clr>
        </p15:guide>
        <p15:guide id="4" pos="13124" userDrawn="1">
          <p15:clr>
            <a:srgbClr val="A4A3A4"/>
          </p15:clr>
        </p15:guide>
        <p15:guide id="5" pos="13435" userDrawn="1">
          <p15:clr>
            <a:srgbClr val="A4A3A4"/>
          </p15:clr>
        </p15:guide>
        <p15:guide id="6" pos="19438" userDrawn="1">
          <p15:clr>
            <a:srgbClr val="A4A3A4"/>
          </p15:clr>
        </p15:guide>
        <p15:guide id="9" pos="19749" userDrawn="1">
          <p15:clr>
            <a:srgbClr val="A4A3A4"/>
          </p15:clr>
        </p15:guide>
        <p15:guide id="11" orient="horz" pos="4277" userDrawn="1">
          <p15:clr>
            <a:srgbClr val="A4A3A4"/>
          </p15:clr>
        </p15:guide>
        <p15:guide id="12" orient="horz" pos="16421" userDrawn="1">
          <p15:clr>
            <a:srgbClr val="A4A3A4"/>
          </p15:clr>
        </p15:guide>
        <p15:guide id="13" pos="662" userDrawn="1">
          <p15:clr>
            <a:srgbClr val="A4A3A4"/>
          </p15:clr>
        </p15:guide>
        <p15:guide id="14" pos="2575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7CBA71E-F50D-1E08-20B4-FD039D1DD553}" name="Chris Yea" initials="CY" userId="S::cmy_kalvista.com#ext#@livekalvista.onmicrosoft.com::d6f26aaf-e5ee-4ef1-9a14-7a78b9739acb" providerId="AD"/>
  <p188:author id="{70EBDA29-F475-6A10-B65D-65559DDEFBF0}" name="jason allaire" initials="ja" userId="145ddb1089af7090" providerId="Windows Live"/>
  <p188:author id="{38BFCC3D-FE26-1CA8-0E40-2A9B8F854D49}" name="Jarrod Aldom" initials="JA" userId="S::jca_kalvista.com#ext#@livekalvista.onmicrosoft.com::4fc306cd-27ee-4349-8c5c-b4621293aa3e" providerId="AD"/>
  <p188:author id="{C89E244B-68CB-277C-15BC-DAD3A93BA7AD}" name="Leavy, Katherine" initials="LK" userId="S::katherine.leavy@syneoshealth.com::e82c1885-e046-4d25-b6f3-3f9bd5353812" providerId="AD"/>
  <p188:author id="{C508414D-E74A-A038-F119-433A29E27E48}" name="Volkman, TorreyBeth" initials="VT" userId="S::torrey.volkman@syneoshealth.com::b57a44ca-4105-4b4f-9b34-26a2b2b9ccb6" providerId="AD"/>
  <p188:author id="{6389B756-9DE3-0249-AFFE-70B52C0BBFA0}" name="Christopher Utter" initials="CU" userId="S::cutter@kalvista.com::88046066-194a-4e9c-9024-2c186d314a42" providerId="AD"/>
  <p188:author id="{3EB7D75D-C834-353E-F680-372BCC327C84}" name="Zara Melyan" initials="ZM" userId="S::zme@kalvista.com::da83860d-562b-4b2e-8b79-067fe68dbe1e" providerId="AD"/>
  <p188:author id="{E59C5785-C6EC-73BA-5DCC-6A984CE98151}" name="Peter Parsonson" initials="PP" userId="S::psp_kalvista.com#ext#@livekalvista.onmicrosoft.com::77056771-49e5-4afe-a1d3-28f1669438f3" providerId="AD"/>
  <p188:author id="{A798FCAA-0EDC-B561-3468-81B6E1B2A246}" name="Generativity" initials="G" userId="Generativity" providerId="None"/>
  <p188:author id="{C1E449C3-848F-2CC7-E6B6-E985238800CF}" name="Zara Melyan" initials="ZM" userId="S::zme_kalvista.com#ext#@livekalvista.onmicrosoft.com::521710a9-3bea-44d7-95fa-60e6e14fcddb" providerId="AD"/>
  <p188:author id="{FC9359DD-9800-101A-78E7-13DF4FE3F5DA}" name="Rachel Morten" initials="RM" userId="S::rmm_kalvista.com#ext#@livekalvista.onmicrosoft.com::ac2abe1f-3690-461c-b3dc-161a434816a2" providerId="AD"/>
  <p188:author id="{3A2491E8-CA14-5DD0-8F0E-C46535B028B9}" name="Jason Christopher Allaire" initials="" userId="S::jcallair@ncsu.edu::46be5a31-a1af-4559-a61e-0e3acc78ad6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1C7"/>
    <a:srgbClr val="ED7D30"/>
    <a:srgbClr val="0C4066"/>
    <a:srgbClr val="ADCF3B"/>
    <a:srgbClr val="899E3B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778" autoAdjust="0"/>
    <p:restoredTop sz="95773" autoAdjust="0"/>
  </p:normalViewPr>
  <p:slideViewPr>
    <p:cSldViewPr snapToGrid="0" snapToObjects="1">
      <p:cViewPr>
        <p:scale>
          <a:sx n="30" d="100"/>
          <a:sy n="30" d="100"/>
        </p:scale>
        <p:origin x="456" y="19"/>
      </p:cViewPr>
      <p:guideLst>
        <p:guide pos="7119"/>
        <p:guide pos="6499"/>
        <p:guide pos="13124"/>
        <p:guide pos="13435"/>
        <p:guide pos="19438"/>
        <p:guide pos="19749"/>
        <p:guide orient="horz" pos="4277"/>
        <p:guide orient="horz" pos="16421"/>
        <p:guide pos="662"/>
        <p:guide pos="257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9478638105285548"/>
          <c:y val="0.14906489976281243"/>
          <c:w val="0.59900714592087512"/>
          <c:h val="0.8411946562345886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Tranexamic acid</c:v>
                </c:pt>
                <c:pt idx="1">
                  <c:v>Plasma derived C1 
esterase inhibitor (Berinert)</c:v>
                </c:pt>
                <c:pt idx="2">
                  <c:v>Danazol</c:v>
                </c:pt>
                <c:pt idx="3">
                  <c:v>Berotralstat</c:v>
                </c:pt>
                <c:pt idx="4">
                  <c:v>Plasma derived C1
esterase inhibitor (CINRYZE) </c:v>
                </c:pt>
                <c:pt idx="5">
                  <c:v>Lanadelumab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3.2258064516129031E-2</c:v>
                </c:pt>
                <c:pt idx="1">
                  <c:v>3.2258064516129031E-2</c:v>
                </c:pt>
                <c:pt idx="2">
                  <c:v>9.6774193548387094E-2</c:v>
                </c:pt>
                <c:pt idx="3">
                  <c:v>9.6774193548387094E-2</c:v>
                </c:pt>
                <c:pt idx="4">
                  <c:v>0.29032258064516131</c:v>
                </c:pt>
                <c:pt idx="5">
                  <c:v>0.45161290322580644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16-4060-8D59-F317EEC4CC2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9"/>
        <c:overlap val="51"/>
        <c:axId val="1107248160"/>
        <c:axId val="1099331104"/>
      </c:barChart>
      <c:catAx>
        <c:axId val="1107248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600" b="0" i="0" u="none" strike="noStrike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99331104"/>
        <c:crosses val="autoZero"/>
        <c:auto val="1"/>
        <c:lblAlgn val="ctr"/>
        <c:lblOffset val="100"/>
        <c:noMultiLvlLbl val="0"/>
      </c:catAx>
      <c:valAx>
        <c:axId val="1099331104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1107248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0402281543603709"/>
          <c:y val="0.1521716263395618"/>
          <c:w val="0.15473467419082312"/>
          <c:h val="0.812033928200546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D4167"/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fld id="{5150A723-6E98-414D-BF58-1B1DBD20718D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42D-4DD3-BBBE-886FEFCFC9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I am afraid of needles</c:v>
                </c:pt>
                <c:pt idx="1">
                  <c:v>The process of preparing my treatment</c:v>
                </c:pt>
                <c:pt idx="2">
                  <c:v>The cost of the on-demand treatment</c:v>
                </c:pt>
                <c:pt idx="3">
                  <c:v>The need to use a second dose for the same attack</c:v>
                </c:pt>
                <c:pt idx="4">
                  <c:v>Uncertainty if the attack would become severe enough to treat</c:v>
                </c:pt>
                <c:pt idx="5">
                  <c:v>Finding a private area to administer the treatment</c:v>
                </c:pt>
                <c:pt idx="6">
                  <c:v>Finding someone to help me administer the treatment</c:v>
                </c:pt>
                <c:pt idx="7">
                  <c:v>Uncertainty about whether the treatment would work</c:v>
                </c:pt>
                <c:pt idx="8">
                  <c:v>Running out of on-demand treatment if I needed it later</c:v>
                </c:pt>
                <c:pt idx="9">
                  <c:v>Finding the vein to start the intravenous infusion</c:v>
                </c:pt>
                <c:pt idx="10">
                  <c:v>Anticipating side effects from the injection</c:v>
                </c:pt>
                <c:pt idx="11">
                  <c:v>Anticipating burning or pain with the injection</c:v>
                </c:pt>
                <c:pt idx="12">
                  <c:v>Worry about a rebound attack after the first treatment</c:v>
                </c:pt>
                <c:pt idx="13">
                  <c:v>Desire not to 'waste' an on-demand treatment if the attack was less severe than I thought</c:v>
                </c:pt>
                <c:pt idx="14">
                  <c:v>Uncertainty about how long the treatment would take to begin working</c:v>
                </c:pt>
              </c:strCache>
            </c:strRef>
          </c:cat>
          <c:val>
            <c:numRef>
              <c:f>Sheet1!$C$2:$C$16</c:f>
              <c:numCache>
                <c:formatCode>0%</c:formatCode>
                <c:ptCount val="15"/>
                <c:pt idx="0">
                  <c:v>2.3E-2</c:v>
                </c:pt>
                <c:pt idx="1">
                  <c:v>2.3E-2</c:v>
                </c:pt>
                <c:pt idx="2">
                  <c:v>2.3E-2</c:v>
                </c:pt>
                <c:pt idx="3">
                  <c:v>4.7E-2</c:v>
                </c:pt>
                <c:pt idx="4">
                  <c:v>4.7E-2</c:v>
                </c:pt>
                <c:pt idx="5">
                  <c:v>4.7E-2</c:v>
                </c:pt>
                <c:pt idx="6">
                  <c:v>4.7E-2</c:v>
                </c:pt>
                <c:pt idx="7">
                  <c:v>4.7E-2</c:v>
                </c:pt>
                <c:pt idx="8">
                  <c:v>4.7E-2</c:v>
                </c:pt>
                <c:pt idx="9">
                  <c:v>4.7E-2</c:v>
                </c:pt>
                <c:pt idx="10">
                  <c:v>7.0000000000000007E-2</c:v>
                </c:pt>
                <c:pt idx="11">
                  <c:v>9.2999999999999999E-2</c:v>
                </c:pt>
                <c:pt idx="12">
                  <c:v>0.14000000000000001</c:v>
                </c:pt>
                <c:pt idx="13">
                  <c:v>0.14000000000000001</c:v>
                </c:pt>
                <c:pt idx="14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2D-4DD3-BBBE-886FEFCFC9AA}"/>
            </c:ext>
          </c:extLst>
        </c:ser>
        <c:ser>
          <c:idx val="1"/>
          <c:order val="1"/>
          <c:tx>
            <c:v>labels</c:v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9096909926166075"/>
                      <c:h val="1.30665125799713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F42D-4DD3-BBBE-886FEFCFC9AA}"/>
                </c:ext>
              </c:extLst>
            </c:dLbl>
            <c:dLbl>
              <c:idx val="1"/>
              <c:layout>
                <c:manualLayout>
                  <c:x val="-5.9932075383043867E-8"/>
                  <c:y val="6.2132137689220185E-3"/>
                </c:manualLayout>
              </c:layout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764357645876813"/>
                      <c:h val="4.94498669818251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42D-4DD3-BBBE-886FEFCFC9AA}"/>
                </c:ext>
              </c:extLst>
            </c:dLbl>
            <c:dLbl>
              <c:idx val="2"/>
              <c:layout>
                <c:manualLayout>
                  <c:x val="4.7945660306435094E-7"/>
                  <c:y val="7.7665172111524095E-3"/>
                </c:manualLayout>
              </c:layout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752774183555554"/>
                      <c:h val="3.693784937437057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42D-4DD3-BBBE-886FEFCFC9AA}"/>
                </c:ext>
              </c:extLst>
            </c:dLbl>
            <c:dLbl>
              <c:idx val="3"/>
              <c:layout>
                <c:manualLayout>
                  <c:x val="0"/>
                  <c:y val="6.2132137689219049E-3"/>
                </c:manualLayout>
              </c:layout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318123706387469"/>
                      <c:h val="0.1908772808754804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42D-4DD3-BBBE-886FEFCFC9AA}"/>
                </c:ext>
              </c:extLst>
            </c:dLbl>
            <c:dLbl>
              <c:idx val="4"/>
              <c:layout>
                <c:manualLayout>
                  <c:x val="-5.9932075327227784E-8"/>
                  <c:y val="3.1066680381397231E-3"/>
                </c:manualLayout>
              </c:layout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82137832804394"/>
                      <c:h val="0.145488005589172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F42D-4DD3-BBBE-886FEFCFC9AA}"/>
                </c:ext>
              </c:extLst>
            </c:dLbl>
            <c:dLbl>
              <c:idx val="5"/>
              <c:layout>
                <c:manualLayout>
                  <c:x val="7.1918490465234254E-7"/>
                  <c:y val="7.7665783648313506E-3"/>
                </c:manualLayout>
              </c:layout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796811086187358"/>
                      <c:h val="5.6083305008987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42D-4DD3-BBBE-886FEFCFC9AA}"/>
                </c:ext>
              </c:extLst>
            </c:dLbl>
            <c:dLbl>
              <c:idx val="6"/>
              <c:layout>
                <c:manualLayout>
                  <c:x val="2.3972830147635939E-7"/>
                  <c:y val="6.2132137689219612E-3"/>
                </c:manualLayout>
              </c:layout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961102233769218"/>
                      <c:h val="0.236266556161788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F42D-4DD3-BBBE-886FEFCFC9AA}"/>
                </c:ext>
              </c:extLst>
            </c:dLbl>
            <c:dLbl>
              <c:idx val="7"/>
              <c:layout>
                <c:manualLayout>
                  <c:x val="-5.9932075383043867E-8"/>
                  <c:y val="4.6599103266915139E-3"/>
                </c:manualLayout>
              </c:layout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84069335492419"/>
                      <c:h val="0.1908772808754804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F42D-4DD3-BBBE-886FEFCFC9AA}"/>
                </c:ext>
              </c:extLst>
            </c:dLbl>
            <c:dLbl>
              <c:idx val="8"/>
              <c:layout>
                <c:manualLayout>
                  <c:x val="1.5222747147293145E-3"/>
                  <c:y val="4.6599103266915711E-3"/>
                </c:manualLayout>
              </c:layout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399395833668653"/>
                      <c:h val="0.1908772808754804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F42D-4DD3-BBBE-886FEFCFC9AA}"/>
                </c:ext>
              </c:extLst>
            </c:dLbl>
            <c:dLbl>
              <c:idx val="9"/>
              <c:layout>
                <c:manualLayout>
                  <c:x val="5.9932075327227784E-8"/>
                  <c:y val="4.6599714803702849E-3"/>
                </c:manualLayout>
              </c:layout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346585983479656"/>
                      <c:h val="0.281655831448096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F42D-4DD3-BBBE-886FEFCFC9AA}"/>
                </c:ext>
              </c:extLst>
            </c:dLbl>
            <c:dLbl>
              <c:idx val="10"/>
              <c:layout>
                <c:manualLayout>
                  <c:x val="1.1986415076608773E-7"/>
                  <c:y val="7.7665172111525231E-3"/>
                </c:manualLayout>
              </c:layout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126528370289132"/>
                      <c:h val="0.236266556161788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F42D-4DD3-BBBE-886FEFCFC9AA}"/>
                </c:ext>
              </c:extLst>
            </c:dLbl>
            <c:dLbl>
              <c:idx val="11"/>
              <c:layout>
                <c:manualLayout>
                  <c:x val="3.0446093615340676E-3"/>
                  <c:y val="6.2132137689219899E-3"/>
                </c:manualLayout>
              </c:layout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420339342873866"/>
                      <c:h val="0.236266556161788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42D-4DD3-BBBE-886FEFCFC9AA}"/>
                </c:ext>
              </c:extLst>
            </c:dLbl>
            <c:dLbl>
              <c:idx val="12"/>
              <c:layout>
                <c:manualLayout>
                  <c:x val="1.1986415082190384E-7"/>
                  <c:y val="9.3198206533830416E-3"/>
                </c:manualLayout>
              </c:layout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826553287515247"/>
                      <c:h val="0.327045106734404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42D-4DD3-BBBE-886FEFCFC9AA}"/>
                </c:ext>
              </c:extLst>
            </c:dLbl>
            <c:dLbl>
              <c:idx val="13"/>
              <c:layout>
                <c:manualLayout>
                  <c:x val="2.577130333600696E-6"/>
                  <c:y val="-9.426088322000670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overflow" horzOverflow="overflow" vert="horz" wrap="square" lIns="38100" tIns="1828800" rIns="38100" bIns="0" anchor="t" anchorCtr="0">
                  <a:noAutofit/>
                </a:bodyPr>
                <a:lstStyle/>
                <a:p>
                  <a:pPr algn="r">
                    <a:defRPr sz="16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795522712637964"/>
                      <c:h val="0.205353523547733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F42D-4DD3-BBBE-886FEFCFC9AA}"/>
                </c:ext>
              </c:extLst>
            </c:dLbl>
            <c:dLbl>
              <c:idx val="14"/>
              <c:layout>
                <c:manualLayout>
                  <c:x val="-3.2832203655905746E-3"/>
                  <c:y val="7.6847718676525713E-3"/>
                </c:manualLayout>
              </c:layout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196441054053675"/>
                      <c:h val="0.1908772808754804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F42D-4DD3-BBBE-886FEFCFC9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none" lIns="38100" tIns="1828800" rIns="38100" bIns="0" anchor="t" anchorCtr="0">
                <a:noAutofit/>
              </a:bodyPr>
              <a:lstStyle/>
              <a:p>
                <a:pPr algn="r"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Sheet1!$B$2:$B$16</c:f>
              <c:numCache>
                <c:formatCode>0%</c:formatCode>
                <c:ptCount val="15"/>
                <c:pt idx="0">
                  <c:v>-1E-3</c:v>
                </c:pt>
                <c:pt idx="1">
                  <c:v>-1E-3</c:v>
                </c:pt>
                <c:pt idx="2">
                  <c:v>-1E-3</c:v>
                </c:pt>
                <c:pt idx="3">
                  <c:v>-1E-3</c:v>
                </c:pt>
                <c:pt idx="4">
                  <c:v>-1E-3</c:v>
                </c:pt>
                <c:pt idx="5">
                  <c:v>-1E-3</c:v>
                </c:pt>
                <c:pt idx="6">
                  <c:v>-1E-3</c:v>
                </c:pt>
                <c:pt idx="7">
                  <c:v>-1E-3</c:v>
                </c:pt>
                <c:pt idx="8">
                  <c:v>-1E-3</c:v>
                </c:pt>
                <c:pt idx="9">
                  <c:v>-1E-3</c:v>
                </c:pt>
                <c:pt idx="10">
                  <c:v>-1E-3</c:v>
                </c:pt>
                <c:pt idx="11">
                  <c:v>-1E-3</c:v>
                </c:pt>
                <c:pt idx="12">
                  <c:v>-1E-3</c:v>
                </c:pt>
                <c:pt idx="13">
                  <c:v>-1E-3</c:v>
                </c:pt>
                <c:pt idx="14">
                  <c:v>-1E-3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F42D-4DD3-BBBE-886FEFCFC9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49"/>
        <c:axId val="1107248160"/>
        <c:axId val="1099331104"/>
      </c:barChart>
      <c:catAx>
        <c:axId val="1107248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99331104"/>
        <c:crosses val="autoZero"/>
        <c:auto val="1"/>
        <c:lblAlgn val="ctr"/>
        <c:lblOffset val="100"/>
        <c:noMultiLvlLbl val="0"/>
      </c:catAx>
      <c:valAx>
        <c:axId val="109933110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107248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9822346286855476"/>
          <c:y val="0.14906489976281243"/>
          <c:w val="0.49557018190139934"/>
          <c:h val="0.8411946562345886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Plasma derived
C1 esterase inhibitor 
(CINRYZE)</c:v>
                </c:pt>
                <c:pt idx="1">
                  <c:v>Plasma derived 
C1 esterase inhibitor
(BERINERT)</c:v>
                </c:pt>
                <c:pt idx="2">
                  <c:v>      Icatibant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1.7999999999999999E-2</c:v>
                </c:pt>
                <c:pt idx="1">
                  <c:v>0.42899999999999999</c:v>
                </c:pt>
                <c:pt idx="2">
                  <c:v>0.55400000000000005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92-4C8E-AB54-BCBDF687BE7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9"/>
        <c:overlap val="51"/>
        <c:axId val="1107248160"/>
        <c:axId val="1099331104"/>
      </c:barChart>
      <c:catAx>
        <c:axId val="1107248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600" b="0" i="0" u="none" strike="noStrike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99331104"/>
        <c:crosses val="autoZero"/>
        <c:auto val="1"/>
        <c:lblAlgn val="ctr"/>
        <c:lblOffset val="100"/>
        <c:noMultiLvlLbl val="0"/>
      </c:catAx>
      <c:valAx>
        <c:axId val="109933110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107248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9D031-70B8-084B-B7B0-B67B95A512CD}" type="datetimeFigureOut">
              <a:t>9/30/2024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9525" y="1143000"/>
            <a:ext cx="4298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F4C5B-0803-1840-A610-B90157BE9BD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86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466395" rtl="0" eaLnBrk="1" latinLnBrk="0" hangingPunct="1">
      <a:defRPr sz="4551" kern="1200">
        <a:solidFill>
          <a:schemeClr val="tx1"/>
        </a:solidFill>
        <a:latin typeface="+mn-lt"/>
        <a:ea typeface="+mn-ea"/>
        <a:cs typeface="+mn-cs"/>
      </a:defRPr>
    </a:lvl1pPr>
    <a:lvl2pPr marL="1733195" algn="l" defTabSz="3466395" rtl="0" eaLnBrk="1" latinLnBrk="0" hangingPunct="1">
      <a:defRPr sz="4551" kern="1200">
        <a:solidFill>
          <a:schemeClr val="tx1"/>
        </a:solidFill>
        <a:latin typeface="+mn-lt"/>
        <a:ea typeface="+mn-ea"/>
        <a:cs typeface="+mn-cs"/>
      </a:defRPr>
    </a:lvl2pPr>
    <a:lvl3pPr marL="3466395" algn="l" defTabSz="3466395" rtl="0" eaLnBrk="1" latinLnBrk="0" hangingPunct="1">
      <a:defRPr sz="4551" kern="1200">
        <a:solidFill>
          <a:schemeClr val="tx1"/>
        </a:solidFill>
        <a:latin typeface="+mn-lt"/>
        <a:ea typeface="+mn-ea"/>
        <a:cs typeface="+mn-cs"/>
      </a:defRPr>
    </a:lvl3pPr>
    <a:lvl4pPr marL="5199590" algn="l" defTabSz="3466395" rtl="0" eaLnBrk="1" latinLnBrk="0" hangingPunct="1">
      <a:defRPr sz="4551" kern="1200">
        <a:solidFill>
          <a:schemeClr val="tx1"/>
        </a:solidFill>
        <a:latin typeface="+mn-lt"/>
        <a:ea typeface="+mn-ea"/>
        <a:cs typeface="+mn-cs"/>
      </a:defRPr>
    </a:lvl4pPr>
    <a:lvl5pPr marL="6932786" algn="l" defTabSz="3466395" rtl="0" eaLnBrk="1" latinLnBrk="0" hangingPunct="1">
      <a:defRPr sz="4551" kern="1200">
        <a:solidFill>
          <a:schemeClr val="tx1"/>
        </a:solidFill>
        <a:latin typeface="+mn-lt"/>
        <a:ea typeface="+mn-ea"/>
        <a:cs typeface="+mn-cs"/>
      </a:defRPr>
    </a:lvl5pPr>
    <a:lvl6pPr marL="8665981" algn="l" defTabSz="3466395" rtl="0" eaLnBrk="1" latinLnBrk="0" hangingPunct="1">
      <a:defRPr sz="4551" kern="1200">
        <a:solidFill>
          <a:schemeClr val="tx1"/>
        </a:solidFill>
        <a:latin typeface="+mn-lt"/>
        <a:ea typeface="+mn-ea"/>
        <a:cs typeface="+mn-cs"/>
      </a:defRPr>
    </a:lvl6pPr>
    <a:lvl7pPr marL="10399180" algn="l" defTabSz="3466395" rtl="0" eaLnBrk="1" latinLnBrk="0" hangingPunct="1">
      <a:defRPr sz="4551" kern="1200">
        <a:solidFill>
          <a:schemeClr val="tx1"/>
        </a:solidFill>
        <a:latin typeface="+mn-lt"/>
        <a:ea typeface="+mn-ea"/>
        <a:cs typeface="+mn-cs"/>
      </a:defRPr>
    </a:lvl7pPr>
    <a:lvl8pPr marL="12132376" algn="l" defTabSz="3466395" rtl="0" eaLnBrk="1" latinLnBrk="0" hangingPunct="1">
      <a:defRPr sz="4551" kern="1200">
        <a:solidFill>
          <a:schemeClr val="tx1"/>
        </a:solidFill>
        <a:latin typeface="+mn-lt"/>
        <a:ea typeface="+mn-ea"/>
        <a:cs typeface="+mn-cs"/>
      </a:defRPr>
    </a:lvl8pPr>
    <a:lvl9pPr marL="13865571" algn="l" defTabSz="3466395" rtl="0" eaLnBrk="1" latinLnBrk="0" hangingPunct="1">
      <a:defRPr sz="455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9525" y="1143000"/>
            <a:ext cx="42989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FF4C5B-0803-1840-A610-B90157BE9B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519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4680" y="4938397"/>
            <a:ext cx="35753040" cy="10505440"/>
          </a:xfrm>
        </p:spPr>
        <p:txBody>
          <a:bodyPr anchor="b"/>
          <a:lstStyle>
            <a:lvl1pPr algn="ctr"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15848967"/>
            <a:ext cx="31546800" cy="7285353"/>
          </a:xfrm>
        </p:spPr>
        <p:txBody>
          <a:bodyPr/>
          <a:lstStyle>
            <a:lvl1pPr marL="0" indent="0" algn="ctr">
              <a:buNone/>
              <a:defRPr sz="10560"/>
            </a:lvl1pPr>
            <a:lvl2pPr marL="2011680" indent="0" algn="ctr">
              <a:buNone/>
              <a:defRPr sz="8800"/>
            </a:lvl2pPr>
            <a:lvl3pPr marL="4023360" indent="0" algn="ctr">
              <a:buNone/>
              <a:defRPr sz="7920"/>
            </a:lvl3pPr>
            <a:lvl4pPr marL="6035040" indent="0" algn="ctr">
              <a:buNone/>
              <a:defRPr sz="7040"/>
            </a:lvl4pPr>
            <a:lvl5pPr marL="8046720" indent="0" algn="ctr">
              <a:buNone/>
              <a:defRPr sz="7040"/>
            </a:lvl5pPr>
            <a:lvl6pPr marL="10058400" indent="0" algn="ctr">
              <a:buNone/>
              <a:defRPr sz="7040"/>
            </a:lvl6pPr>
            <a:lvl7pPr marL="12070080" indent="0" algn="ctr">
              <a:buNone/>
              <a:defRPr sz="7040"/>
            </a:lvl7pPr>
            <a:lvl8pPr marL="14081760" indent="0" algn="ctr">
              <a:buNone/>
              <a:defRPr sz="7040"/>
            </a:lvl8pPr>
            <a:lvl9pPr marL="16093440" indent="0" algn="ctr">
              <a:buNone/>
              <a:defRPr sz="7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4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FE2A-0440-0F43-A5B1-75A13E988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6686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100907" y="1606550"/>
            <a:ext cx="9069705" cy="255720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1792" y="1606550"/>
            <a:ext cx="26683335" cy="255720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FE2A-0440-0F43-A5B1-75A13E988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8860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574FF-7AAC-F54B-83BF-DC2EB3701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08553-A01D-604B-B5C3-069C9718B8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8889" y="8032750"/>
            <a:ext cx="19359425" cy="191458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9546F1-725E-8A40-8868-B1B3059A6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294093" y="8032750"/>
            <a:ext cx="19359421" cy="191458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1F7E30-2B60-FF4A-BAD3-77682576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18757-A6EB-E742-AD10-B30875C6B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FE2A-0440-0F43-A5B1-75A13E9883F7}" type="slidenum">
              <a:t>‹#›</a:t>
            </a:fld>
            <a:endParaRPr lang="en-US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FFAA8512-9612-3E4D-93D5-48FD61222F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8889" y="5537844"/>
            <a:ext cx="19359425" cy="2014743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Subhead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1D1A99FB-108A-4841-9762-1CE8BEC5FB0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1294093" y="5537844"/>
            <a:ext cx="19359421" cy="2014743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221210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FE2A-0440-0F43-A5B1-75A13E988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96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9885" y="7522854"/>
            <a:ext cx="36278820" cy="12552043"/>
          </a:xfrm>
        </p:spPr>
        <p:txBody>
          <a:bodyPr anchor="b"/>
          <a:lstStyle>
            <a:lvl1pPr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9885" y="20193644"/>
            <a:ext cx="36278820" cy="6600823"/>
          </a:xfrm>
        </p:spPr>
        <p:txBody>
          <a:bodyPr/>
          <a:lstStyle>
            <a:lvl1pPr marL="0" indent="0">
              <a:buNone/>
              <a:defRPr sz="10560">
                <a:solidFill>
                  <a:schemeClr val="tx1"/>
                </a:solidFill>
              </a:defRPr>
            </a:lvl1pPr>
            <a:lvl2pPr marL="201168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2pPr>
            <a:lvl3pPr marL="4023360" indent="0">
              <a:buNone/>
              <a:defRPr sz="7920">
                <a:solidFill>
                  <a:schemeClr val="tx1">
                    <a:tint val="75000"/>
                  </a:schemeClr>
                </a:solidFill>
              </a:defRPr>
            </a:lvl3pPr>
            <a:lvl4pPr marL="60350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4pPr>
            <a:lvl5pPr marL="804672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5pPr>
            <a:lvl6pPr marL="1005840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6pPr>
            <a:lvl7pPr marL="1207008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7pPr>
            <a:lvl8pPr marL="1408176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8pPr>
            <a:lvl9pPr marL="160934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FE2A-0440-0F43-A5B1-75A13E988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91790" y="8032750"/>
            <a:ext cx="17876520" cy="19145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294090" y="8032750"/>
            <a:ext cx="17876520" cy="19145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FE2A-0440-0F43-A5B1-75A13E988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61942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7269" y="1606557"/>
            <a:ext cx="36278820" cy="58324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7273" y="7397117"/>
            <a:ext cx="17794364" cy="3625213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7273" y="11022330"/>
            <a:ext cx="17794364" cy="16212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294092" y="7397117"/>
            <a:ext cx="17881999" cy="3625213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294092" y="11022330"/>
            <a:ext cx="17881999" cy="16212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FE2A-0440-0F43-A5B1-75A13E988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09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FE2A-0440-0F43-A5B1-75A13E988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7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A50908-06DB-9C9D-06E7-2315D70A8D70}"/>
              </a:ext>
            </a:extLst>
          </p:cNvPr>
          <p:cNvSpPr/>
          <p:nvPr userDrawn="1"/>
        </p:nvSpPr>
        <p:spPr>
          <a:xfrm>
            <a:off x="1" y="0"/>
            <a:ext cx="42062400" cy="5713171"/>
          </a:xfrm>
          <a:prstGeom prst="rect">
            <a:avLst/>
          </a:prstGeom>
          <a:solidFill>
            <a:srgbClr val="0C4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9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F189357-2F0A-72C8-D03B-9F2F3EF4A2C5}"/>
              </a:ext>
            </a:extLst>
          </p:cNvPr>
          <p:cNvSpPr/>
          <p:nvPr userDrawn="1"/>
        </p:nvSpPr>
        <p:spPr>
          <a:xfrm>
            <a:off x="787355" y="6437376"/>
            <a:ext cx="9826155" cy="19993864"/>
          </a:xfrm>
          <a:prstGeom prst="roundRect">
            <a:avLst>
              <a:gd name="adj" fmla="val 1895"/>
            </a:avLst>
          </a:prstGeom>
          <a:noFill/>
          <a:ln w="50800">
            <a:solidFill>
              <a:srgbClr val="0C4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9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2E533689-6886-0F9B-2023-18ED1A6162D1}"/>
              </a:ext>
            </a:extLst>
          </p:cNvPr>
          <p:cNvSpPr/>
          <p:nvPr userDrawn="1"/>
        </p:nvSpPr>
        <p:spPr>
          <a:xfrm>
            <a:off x="10983218" y="6437376"/>
            <a:ext cx="30258967" cy="19993864"/>
          </a:xfrm>
          <a:prstGeom prst="roundRect">
            <a:avLst>
              <a:gd name="adj" fmla="val 1253"/>
            </a:avLst>
          </a:prstGeom>
          <a:noFill/>
          <a:ln w="50800">
            <a:solidFill>
              <a:srgbClr val="0C4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90"/>
          </a:p>
        </p:txBody>
      </p:sp>
    </p:spTree>
    <p:extLst>
      <p:ext uri="{BB962C8B-B14F-4D97-AF65-F5344CB8AC3E}">
        <p14:creationId xmlns:p14="http://schemas.microsoft.com/office/powerpoint/2010/main" val="34611387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6" userDrawn="1">
          <p15:clr>
            <a:srgbClr val="FBAE40"/>
          </p15:clr>
        </p15:guide>
        <p15:guide id="2" pos="25979" userDrawn="1">
          <p15:clr>
            <a:srgbClr val="FBAE40"/>
          </p15:clr>
        </p15:guide>
        <p15:guide id="3" orient="horz" pos="633" userDrawn="1">
          <p15:clr>
            <a:srgbClr val="FBAE40"/>
          </p15:clr>
        </p15:guide>
        <p15:guide id="4" orient="horz" pos="183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7269" y="2011680"/>
            <a:ext cx="13566219" cy="704088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81999" y="4344677"/>
            <a:ext cx="21294090" cy="21443950"/>
          </a:xfrm>
        </p:spPr>
        <p:txBody>
          <a:bodyPr/>
          <a:lstStyle>
            <a:lvl1pPr>
              <a:defRPr sz="14080"/>
            </a:lvl1pPr>
            <a:lvl2pPr>
              <a:defRPr sz="12320"/>
            </a:lvl2pPr>
            <a:lvl3pPr>
              <a:defRPr sz="1056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97269" y="9052560"/>
            <a:ext cx="13566219" cy="16770987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FE2A-0440-0F43-A5B1-75A13E988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43372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7269" y="2011680"/>
            <a:ext cx="13566219" cy="704088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81999" y="4344677"/>
            <a:ext cx="21294090" cy="21443950"/>
          </a:xfrm>
        </p:spPr>
        <p:txBody>
          <a:bodyPr anchor="t"/>
          <a:lstStyle>
            <a:lvl1pPr marL="0" indent="0">
              <a:buNone/>
              <a:defRPr sz="14080"/>
            </a:lvl1pPr>
            <a:lvl2pPr marL="2011680" indent="0">
              <a:buNone/>
              <a:defRPr sz="12320"/>
            </a:lvl2pPr>
            <a:lvl3pPr marL="4023360" indent="0">
              <a:buNone/>
              <a:defRPr sz="10560"/>
            </a:lvl3pPr>
            <a:lvl4pPr marL="6035040" indent="0">
              <a:buNone/>
              <a:defRPr sz="8800"/>
            </a:lvl4pPr>
            <a:lvl5pPr marL="8046720" indent="0">
              <a:buNone/>
              <a:defRPr sz="8800"/>
            </a:lvl5pPr>
            <a:lvl6pPr marL="10058400" indent="0">
              <a:buNone/>
              <a:defRPr sz="8800"/>
            </a:lvl6pPr>
            <a:lvl7pPr marL="12070080" indent="0">
              <a:buNone/>
              <a:defRPr sz="8800"/>
            </a:lvl7pPr>
            <a:lvl8pPr marL="14081760" indent="0">
              <a:buNone/>
              <a:defRPr sz="8800"/>
            </a:lvl8pPr>
            <a:lvl9pPr marL="16093440" indent="0">
              <a:buNone/>
              <a:defRPr sz="8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97269" y="9052560"/>
            <a:ext cx="13566219" cy="16770987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FE2A-0440-0F43-A5B1-75A13E988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04400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1790" y="1606557"/>
            <a:ext cx="36278820" cy="5832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1790" y="8032750"/>
            <a:ext cx="36278820" cy="19145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91790" y="27967947"/>
            <a:ext cx="9464040" cy="16065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933170" y="27967947"/>
            <a:ext cx="14196060" cy="16065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706570" y="27967947"/>
            <a:ext cx="9464040" cy="16065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3FE2A-0440-0F43-A5B1-75A13E988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82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652" r:id="rId12"/>
  </p:sldLayoutIdLst>
  <p:hf hdr="0" dt="0"/>
  <p:txStyles>
    <p:titleStyle>
      <a:lvl1pPr algn="l" defTabSz="4023360" rtl="0" eaLnBrk="1" latinLnBrk="0" hangingPunct="1">
        <a:lnSpc>
          <a:spcPct val="90000"/>
        </a:lnSpc>
        <a:spcBef>
          <a:spcPct val="0"/>
        </a:spcBef>
        <a:buNone/>
        <a:defRPr sz="193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5840" indent="-1005840" algn="l" defTabSz="4023360" rtl="0" eaLnBrk="1" latinLnBrk="0" hangingPunct="1">
        <a:lnSpc>
          <a:spcPct val="90000"/>
        </a:lnSpc>
        <a:spcBef>
          <a:spcPts val="4400"/>
        </a:spcBef>
        <a:buFont typeface="Arial" panose="020B0604020202020204" pitchFamily="34" charset="0"/>
        <a:buChar char="•"/>
        <a:defRPr sz="12320" kern="1200">
          <a:solidFill>
            <a:schemeClr val="tx1"/>
          </a:solidFill>
          <a:latin typeface="+mn-lt"/>
          <a:ea typeface="+mn-ea"/>
          <a:cs typeface="+mn-cs"/>
        </a:defRPr>
      </a:lvl1pPr>
      <a:lvl2pPr marL="30175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1056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70408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905256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106424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30759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50876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70992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1pPr>
      <a:lvl2pPr marL="20116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3pPr>
      <a:lvl4pPr marL="60350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804672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20700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40817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60934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>
            <a:extLst>
              <a:ext uri="{FF2B5EF4-FFF2-40B4-BE49-F238E27FC236}">
                <a16:creationId xmlns:a16="http://schemas.microsoft.com/office/drawing/2014/main" id="{2D843E9D-C8A3-6E0E-7F90-44A51E43E196}"/>
              </a:ext>
            </a:extLst>
          </p:cNvPr>
          <p:cNvSpPr/>
          <p:nvPr/>
        </p:nvSpPr>
        <p:spPr>
          <a:xfrm>
            <a:off x="26425112" y="10725159"/>
            <a:ext cx="14485148" cy="9709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dirty="0"/>
          </a:p>
        </p:txBody>
      </p:sp>
      <p:graphicFrame>
        <p:nvGraphicFramePr>
          <p:cNvPr id="31" name="table">
            <a:extLst>
              <a:ext uri="{FF2B5EF4-FFF2-40B4-BE49-F238E27FC236}">
                <a16:creationId xmlns:a16="http://schemas.microsoft.com/office/drawing/2014/main" id="{8F1AC3C9-ED93-7D1A-4DFA-F7DB97CE00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613845"/>
              </p:ext>
            </p:extLst>
          </p:nvPr>
        </p:nvGraphicFramePr>
        <p:xfrm>
          <a:off x="12322954" y="20932722"/>
          <a:ext cx="13208555" cy="49206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02659">
                  <a:extLst>
                    <a:ext uri="{9D8B030D-6E8A-4147-A177-3AD203B41FA5}">
                      <a16:colId xmlns:a16="http://schemas.microsoft.com/office/drawing/2014/main" val="3069253100"/>
                    </a:ext>
                  </a:extLst>
                </a:gridCol>
                <a:gridCol w="1655261">
                  <a:extLst>
                    <a:ext uri="{9D8B030D-6E8A-4147-A177-3AD203B41FA5}">
                      <a16:colId xmlns:a16="http://schemas.microsoft.com/office/drawing/2014/main" val="2938577531"/>
                    </a:ext>
                  </a:extLst>
                </a:gridCol>
                <a:gridCol w="1750635">
                  <a:extLst>
                    <a:ext uri="{9D8B030D-6E8A-4147-A177-3AD203B41FA5}">
                      <a16:colId xmlns:a16="http://schemas.microsoft.com/office/drawing/2014/main" val="857425875"/>
                    </a:ext>
                  </a:extLst>
                </a:gridCol>
              </a:tblGrid>
              <a:tr h="7687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1716088" indent="0" algn="ctr">
                        <a:tabLst>
                          <a:tab pos="1198563" algn="l"/>
                        </a:tabLs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Long-Term Prophylaxis</a:t>
                      </a:r>
                    </a:p>
                  </a:txBody>
                  <a:tcPr marL="60960" marR="60960" marT="60960" marB="60960" anchor="b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Adults</a:t>
                      </a:r>
                    </a:p>
                    <a:p>
                      <a:pPr marL="0" indent="0" algn="ctr">
                        <a:tabLst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(n=26)</a:t>
                      </a:r>
                    </a:p>
                  </a:txBody>
                  <a:tcPr marL="60960" marR="60960" marT="60960" marB="60960" anchor="b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ctr">
                        <a:tabLst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Adolescents</a:t>
                      </a:r>
                    </a:p>
                    <a:p>
                      <a:pPr marL="57150" indent="0" algn="ctr">
                        <a:tabLst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(n=5)</a:t>
                      </a:r>
                    </a:p>
                  </a:txBody>
                  <a:tcPr marL="60960" marR="60960" marT="60960" marB="60960" anchor="b"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392128"/>
                  </a:ext>
                </a:extLst>
              </a:tr>
              <a:tr h="6919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endParaRPr lang="en-US" sz="16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6731687"/>
                  </a:ext>
                </a:extLst>
              </a:tr>
              <a:tr h="6919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endParaRPr lang="en-US" sz="16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7378935"/>
                  </a:ext>
                </a:extLst>
              </a:tr>
              <a:tr h="6919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endParaRPr lang="en-US" sz="16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4293032"/>
                  </a:ext>
                </a:extLst>
              </a:tr>
              <a:tr h="6919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endParaRPr lang="en-US" sz="16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1267616"/>
                  </a:ext>
                </a:extLst>
              </a:tr>
              <a:tr h="691983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96763"/>
                  </a:ext>
                </a:extLst>
              </a:tr>
              <a:tr h="691983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089633"/>
                  </a:ext>
                </a:extLst>
              </a:tr>
            </a:tbl>
          </a:graphicData>
        </a:graphic>
      </p:graphicFrame>
      <p:graphicFrame>
        <p:nvGraphicFramePr>
          <p:cNvPr id="26" name="bar chart">
            <a:extLst>
              <a:ext uri="{FF2B5EF4-FFF2-40B4-BE49-F238E27FC236}">
                <a16:creationId xmlns:a16="http://schemas.microsoft.com/office/drawing/2014/main" id="{5B886FCF-3E3F-67C7-9BC6-3B90EB507C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7535168"/>
              </p:ext>
            </p:extLst>
          </p:nvPr>
        </p:nvGraphicFramePr>
        <p:xfrm>
          <a:off x="10857520" y="20955214"/>
          <a:ext cx="12554715" cy="4956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table">
            <a:extLst>
              <a:ext uri="{FF2B5EF4-FFF2-40B4-BE49-F238E27FC236}">
                <a16:creationId xmlns:a16="http://schemas.microsoft.com/office/drawing/2014/main" id="{E3388930-9D84-B8DB-E54E-278CD15A0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535003"/>
              </p:ext>
            </p:extLst>
          </p:nvPr>
        </p:nvGraphicFramePr>
        <p:xfrm>
          <a:off x="27345449" y="12081293"/>
          <a:ext cx="13501361" cy="8766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0150">
                  <a:extLst>
                    <a:ext uri="{9D8B030D-6E8A-4147-A177-3AD203B41FA5}">
                      <a16:colId xmlns:a16="http://schemas.microsoft.com/office/drawing/2014/main" val="3069253100"/>
                    </a:ext>
                  </a:extLst>
                </a:gridCol>
                <a:gridCol w="1212476">
                  <a:extLst>
                    <a:ext uri="{9D8B030D-6E8A-4147-A177-3AD203B41FA5}">
                      <a16:colId xmlns:a16="http://schemas.microsoft.com/office/drawing/2014/main" val="2889251260"/>
                    </a:ext>
                  </a:extLst>
                </a:gridCol>
                <a:gridCol w="1316107">
                  <a:extLst>
                    <a:ext uri="{9D8B030D-6E8A-4147-A177-3AD203B41FA5}">
                      <a16:colId xmlns:a16="http://schemas.microsoft.com/office/drawing/2014/main" val="2486131958"/>
                    </a:ext>
                  </a:extLst>
                </a:gridCol>
                <a:gridCol w="943037">
                  <a:extLst>
                    <a:ext uri="{9D8B030D-6E8A-4147-A177-3AD203B41FA5}">
                      <a16:colId xmlns:a16="http://schemas.microsoft.com/office/drawing/2014/main" val="3430140852"/>
                    </a:ext>
                  </a:extLst>
                </a:gridCol>
                <a:gridCol w="1599591">
                  <a:extLst>
                    <a:ext uri="{9D8B030D-6E8A-4147-A177-3AD203B41FA5}">
                      <a16:colId xmlns:a16="http://schemas.microsoft.com/office/drawing/2014/main" val="1598065079"/>
                    </a:ext>
                  </a:extLst>
                </a:gridCol>
              </a:tblGrid>
              <a:tr h="837149"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0" i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800" b="0" i="1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Ranked 1</a:t>
                      </a:r>
                      <a:r>
                        <a:rPr lang="en-US" sz="1800" b="0" i="1" u="sng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</a:t>
                      </a:r>
                      <a:endParaRPr lang="en-US" sz="1800" b="0" i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1659032"/>
                  </a:ext>
                </a:extLst>
              </a:tr>
              <a:tr h="1513857">
                <a:tc>
                  <a:txBody>
                    <a:bodyPr/>
                    <a:lstStyle/>
                    <a:p>
                      <a:pPr marL="5486400" marR="0" lvl="0" indent="0" algn="l" defTabSz="36573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Reasons for Anxiety</a:t>
                      </a:r>
                    </a:p>
                  </a:txBody>
                  <a:tcPr marL="0" marR="0" marT="0" anchor="b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On-Demand</a:t>
                      </a:r>
                      <a:b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Only</a:t>
                      </a:r>
                      <a:b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</a:t>
                      </a:r>
                      <a:b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(n=21)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On-Demand</a:t>
                      </a:r>
                      <a:b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</a:t>
                      </a:r>
                      <a:b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LTP</a:t>
                      </a:r>
                      <a:b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(n=22)</a:t>
                      </a:r>
                    </a:p>
                  </a:txBody>
                  <a:tcPr marL="45720" marR="45720" anchor="b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Adults</a:t>
                      </a:r>
                      <a:b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(n=35)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Adolescents</a:t>
                      </a:r>
                      <a:b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(n=8*)</a:t>
                      </a:r>
                    </a:p>
                  </a:txBody>
                  <a:tcPr marL="45720" marR="45720" anchor="b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7392128"/>
                  </a:ext>
                </a:extLst>
              </a:tr>
              <a:tr h="427726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23%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6731687"/>
                  </a:ext>
                </a:extLst>
              </a:tr>
              <a:tr h="427726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205575"/>
                  </a:ext>
                </a:extLst>
              </a:tr>
              <a:tr h="427726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4293032"/>
                  </a:ext>
                </a:extLst>
              </a:tr>
              <a:tr h="427726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267616"/>
                  </a:ext>
                </a:extLst>
              </a:tr>
              <a:tr h="427726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258450"/>
                  </a:ext>
                </a:extLst>
              </a:tr>
              <a:tr h="427726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3837495"/>
                  </a:ext>
                </a:extLst>
              </a:tr>
              <a:tr h="427726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7425003"/>
                  </a:ext>
                </a:extLst>
              </a:tr>
              <a:tr h="427726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368304"/>
                  </a:ext>
                </a:extLst>
              </a:tr>
              <a:tr h="427726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0310820"/>
                  </a:ext>
                </a:extLst>
              </a:tr>
              <a:tr h="427726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0218931"/>
                  </a:ext>
                </a:extLst>
              </a:tr>
              <a:tr h="427726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6802160"/>
                  </a:ext>
                </a:extLst>
              </a:tr>
              <a:tr h="427726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9277474"/>
                  </a:ext>
                </a:extLst>
              </a:tr>
              <a:tr h="427726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9837461"/>
                  </a:ext>
                </a:extLst>
              </a:tr>
              <a:tr h="427726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8024277"/>
                  </a:ext>
                </a:extLst>
              </a:tr>
              <a:tr h="427726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59382"/>
                  </a:ext>
                </a:extLst>
              </a:tr>
            </a:tbl>
          </a:graphicData>
        </a:graphic>
      </p:graphicFrame>
      <p:graphicFrame>
        <p:nvGraphicFramePr>
          <p:cNvPr id="25" name="bar graph">
            <a:extLst>
              <a:ext uri="{FF2B5EF4-FFF2-40B4-BE49-F238E27FC236}">
                <a16:creationId xmlns:a16="http://schemas.microsoft.com/office/drawing/2014/main" id="{00FE30FE-7E7D-700E-09D8-83B4892F56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782362"/>
              </p:ext>
            </p:extLst>
          </p:nvPr>
        </p:nvGraphicFramePr>
        <p:xfrm>
          <a:off x="24821394" y="13132826"/>
          <a:ext cx="14163040" cy="7928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table">
            <a:extLst>
              <a:ext uri="{FF2B5EF4-FFF2-40B4-BE49-F238E27FC236}">
                <a16:creationId xmlns:a16="http://schemas.microsoft.com/office/drawing/2014/main" id="{E4872D39-F902-A065-9159-B415928F09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954517"/>
              </p:ext>
            </p:extLst>
          </p:nvPr>
        </p:nvGraphicFramePr>
        <p:xfrm>
          <a:off x="12322955" y="14933777"/>
          <a:ext cx="13208555" cy="49851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32818">
                  <a:extLst>
                    <a:ext uri="{9D8B030D-6E8A-4147-A177-3AD203B41FA5}">
                      <a16:colId xmlns:a16="http://schemas.microsoft.com/office/drawing/2014/main" val="3069253100"/>
                    </a:ext>
                  </a:extLst>
                </a:gridCol>
                <a:gridCol w="1384121">
                  <a:extLst>
                    <a:ext uri="{9D8B030D-6E8A-4147-A177-3AD203B41FA5}">
                      <a16:colId xmlns:a16="http://schemas.microsoft.com/office/drawing/2014/main" val="2567642749"/>
                    </a:ext>
                  </a:extLst>
                </a:gridCol>
                <a:gridCol w="1463872">
                  <a:extLst>
                    <a:ext uri="{9D8B030D-6E8A-4147-A177-3AD203B41FA5}">
                      <a16:colId xmlns:a16="http://schemas.microsoft.com/office/drawing/2014/main" val="1086406390"/>
                    </a:ext>
                  </a:extLst>
                </a:gridCol>
                <a:gridCol w="1338274">
                  <a:extLst>
                    <a:ext uri="{9D8B030D-6E8A-4147-A177-3AD203B41FA5}">
                      <a16:colId xmlns:a16="http://schemas.microsoft.com/office/drawing/2014/main" val="3885567940"/>
                    </a:ext>
                  </a:extLst>
                </a:gridCol>
                <a:gridCol w="1589470">
                  <a:extLst>
                    <a:ext uri="{9D8B030D-6E8A-4147-A177-3AD203B41FA5}">
                      <a16:colId xmlns:a16="http://schemas.microsoft.com/office/drawing/2014/main" val="2518483424"/>
                    </a:ext>
                  </a:extLst>
                </a:gridCol>
              </a:tblGrid>
              <a:tr h="13140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1314450" indent="0" algn="ctr">
                        <a:tabLst>
                          <a:tab pos="1198563" algn="l"/>
                        </a:tabLs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Demand Therapy</a:t>
                      </a:r>
                    </a:p>
                  </a:txBody>
                  <a:tcPr marL="60960" marR="60960" marT="60960" marB="60960" anchor="b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On-Demand</a:t>
                      </a:r>
                      <a:b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Only</a:t>
                      </a:r>
                      <a:b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</a:t>
                      </a:r>
                      <a:b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(n=25)</a:t>
                      </a:r>
                    </a:p>
                  </a:txBody>
                  <a:tcPr marL="60960" marR="60960" marT="60960" marB="60960" anchor="b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ctr">
                        <a:tabLst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On-Demand</a:t>
                      </a:r>
                      <a:b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</a:t>
                      </a:r>
                      <a:b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LTP</a:t>
                      </a:r>
                      <a:b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(n=31)</a:t>
                      </a:r>
                    </a:p>
                  </a:txBody>
                  <a:tcPr marL="60960" marR="60960" marT="60960" marB="60960" anchor="b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ctr">
                        <a:tabLst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Adults</a:t>
                      </a:r>
                    </a:p>
                    <a:p>
                      <a:pPr marL="57150" indent="0" algn="ctr">
                        <a:tabLst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(n=48)</a:t>
                      </a:r>
                    </a:p>
                  </a:txBody>
                  <a:tcPr marL="60960" marR="60960" marT="60960" marB="60960" anchor="b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ctr">
                        <a:tabLst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Adolescents</a:t>
                      </a:r>
                    </a:p>
                    <a:p>
                      <a:pPr marL="57150" indent="0" algn="ctr">
                        <a:tabLst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(n=8)</a:t>
                      </a:r>
                    </a:p>
                  </a:txBody>
                  <a:tcPr marL="60960" marR="60960" marT="60960" marB="60960" anchor="b"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392128"/>
                  </a:ext>
                </a:extLst>
              </a:tr>
              <a:tr h="11638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endParaRPr lang="en-US" sz="12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65%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6731687"/>
                  </a:ext>
                </a:extLst>
              </a:tr>
              <a:tr h="11638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endParaRPr lang="en-US" sz="12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32%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7378935"/>
                  </a:ext>
                </a:extLst>
              </a:tr>
              <a:tr h="11638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endParaRPr lang="en-US" sz="12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4293032"/>
                  </a:ext>
                </a:extLst>
              </a:tr>
            </a:tbl>
          </a:graphicData>
        </a:graphic>
      </p:graphicFrame>
      <p:graphicFrame>
        <p:nvGraphicFramePr>
          <p:cNvPr id="12" name="bar chart">
            <a:extLst>
              <a:ext uri="{FF2B5EF4-FFF2-40B4-BE49-F238E27FC236}">
                <a16:creationId xmlns:a16="http://schemas.microsoft.com/office/drawing/2014/main" id="{A742F4B8-D21E-94ED-44C0-3BB5E30180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3184333"/>
              </p:ext>
            </p:extLst>
          </p:nvPr>
        </p:nvGraphicFramePr>
        <p:xfrm>
          <a:off x="9807470" y="15822550"/>
          <a:ext cx="10734975" cy="4146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8" name="TextBox 117">
            <a:extLst>
              <a:ext uri="{FF2B5EF4-FFF2-40B4-BE49-F238E27FC236}">
                <a16:creationId xmlns:a16="http://schemas.microsoft.com/office/drawing/2014/main" id="{9DCD83AF-ABBC-8E3E-5594-3431AF16821B}"/>
              </a:ext>
            </a:extLst>
          </p:cNvPr>
          <p:cNvSpPr txBox="1"/>
          <p:nvPr/>
        </p:nvSpPr>
        <p:spPr>
          <a:xfrm>
            <a:off x="11331453" y="12493641"/>
            <a:ext cx="144422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There were 56 respondents, including 48 adults and 8 adolescents (&lt;18 years)</a:t>
            </a:r>
          </a:p>
          <a:p>
            <a:pPr marL="285750" indent="-28575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55% were receiving long-term prophylaxis at the time of their most recent treated HAE attack </a:t>
            </a:r>
          </a:p>
          <a:p>
            <a:pPr marL="285750" indent="-28575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Anxiety was the second most common comorbid condition, with 13% (7/56) of respondents diagnosed by a physician (females 9%; males 17%; adults 15%; adolescents 0%)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2580335-6C93-EE5B-DBD0-403F024FA347}"/>
              </a:ext>
            </a:extLst>
          </p:cNvPr>
          <p:cNvSpPr/>
          <p:nvPr/>
        </p:nvSpPr>
        <p:spPr>
          <a:xfrm>
            <a:off x="11319531" y="14745883"/>
            <a:ext cx="14454208" cy="51213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dirty="0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C93C588D-599A-B51C-45BA-A725F0234F5A}"/>
              </a:ext>
            </a:extLst>
          </p:cNvPr>
          <p:cNvSpPr/>
          <p:nvPr/>
        </p:nvSpPr>
        <p:spPr>
          <a:xfrm>
            <a:off x="11298922" y="12063402"/>
            <a:ext cx="14485148" cy="18332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7B735C-33D2-D2DB-F832-6F322A48C5AD}"/>
              </a:ext>
            </a:extLst>
          </p:cNvPr>
          <p:cNvSpPr txBox="1"/>
          <p:nvPr/>
        </p:nvSpPr>
        <p:spPr>
          <a:xfrm>
            <a:off x="895361" y="283763"/>
            <a:ext cx="40271676" cy="547842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spcBef>
                <a:spcPts val="905"/>
              </a:spcBef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Anxiety Associated with Parenteral On-Demand Treatment for Hereditary Angioedema Attacks</a:t>
            </a:r>
          </a:p>
          <a:p>
            <a:pPr algn="ctr">
              <a:spcBef>
                <a:spcPts val="905"/>
              </a:spcBef>
            </a:pPr>
            <a:endParaRPr lang="en-US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905"/>
              </a:spcBef>
            </a:pP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Andrea Zanichelli,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1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Pietro Accardo,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2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Francesco Arcoleo,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2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Donatella Bignardi,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3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Caterina Colangelo,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4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Francesco Giardino,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Antonio Gidaro,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Marica Giliberti,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7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Maria Domenica Guarino,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8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Paola Lucia Minciullo,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9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Stefania Nicola,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10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      Francesca Perego,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it-IT" sz="3000" u="sng" dirty="0">
                <a:solidFill>
                  <a:schemeClr val="bg1"/>
                </a:solidFill>
                <a:latin typeface="Arial"/>
                <a:cs typeface="Arial"/>
              </a:rPr>
              <a:t>Riccardo Senter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12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Giuseppe Spadaro,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13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Paola Triggianese,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14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Massimo Triggiani,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15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Sherry Danese,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16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Julie Ulloa,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16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Vibha Desai,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17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Tomas </a:t>
            </a:r>
            <a:r>
              <a:rPr lang="it-IT" sz="3000" dirty="0" err="1">
                <a:solidFill>
                  <a:schemeClr val="bg1"/>
                </a:solidFill>
                <a:latin typeface="Arial"/>
                <a:cs typeface="Arial"/>
              </a:rPr>
              <a:t>Andriotti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*,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17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Paul Audhya,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17</a:t>
            </a:r>
            <a:r>
              <a:rPr lang="it-IT" sz="3000" dirty="0">
                <a:solidFill>
                  <a:schemeClr val="bg1"/>
                </a:solidFill>
                <a:latin typeface="Arial"/>
                <a:cs typeface="Arial"/>
              </a:rPr>
              <a:t> and Mauro Cancian</a:t>
            </a:r>
            <a:r>
              <a:rPr lang="it-IT" sz="3000" baseline="30000" dirty="0">
                <a:solidFill>
                  <a:schemeClr val="bg1"/>
                </a:solidFill>
                <a:latin typeface="Arial"/>
                <a:cs typeface="Arial"/>
              </a:rPr>
              <a:t>12</a:t>
            </a:r>
          </a:p>
          <a:p>
            <a:pPr algn="ctr">
              <a:spcBef>
                <a:spcPts val="905"/>
              </a:spcBef>
            </a:pPr>
            <a:endParaRPr lang="en-US" sz="3300" baseline="300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spcBef>
                <a:spcPts val="905"/>
              </a:spcBef>
            </a:pPr>
            <a:r>
              <a:rPr lang="en-US" sz="2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1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Operative Unit of Medicine, Angioedema Center, IRCCS </a:t>
            </a:r>
            <a:r>
              <a:rPr lang="en-US" sz="2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Policlinico</a:t>
            </a:r>
            <a:r>
              <a:rPr lang="en-US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San Donato, San Donato Milanese, Milan, Italy; Department of Biomedical Sciences for Health, University of Milan, Milan, Italy; </a:t>
            </a:r>
            <a:r>
              <a:rPr lang="en-US" sz="21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A.O. “Ospedali Riuniti Villa Sofia-Cervello” – Presidio Ospedaliero Cervello, Palermo, Italy; </a:t>
            </a:r>
            <a:r>
              <a:rPr lang="it-IT" sz="21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IRCCS Ospedale Policlinico San Martino Genova, Genova, Italy; </a:t>
            </a:r>
            <a:r>
              <a:rPr lang="it-IT" sz="21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it-IT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Sanitaria Locale di Pescara, Pescara, Italy; </a:t>
            </a:r>
            <a:r>
              <a:rPr lang="it-IT" sz="21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it-IT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A.O.U. Policlinico “G.Rodolico-San Marco”; Catania, Italy; </a:t>
            </a:r>
            <a:r>
              <a:rPr lang="it-IT" sz="21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it-IT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Ospedale Luigi Sacco. Università degli Studi di Milano; Milano, Italy; </a:t>
            </a:r>
            <a:r>
              <a:rPr lang="it-IT" sz="21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it-IT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Ospedaliero-Universitaria “Policlinico” di Bari; Bari, Italy; </a:t>
            </a:r>
            <a:r>
              <a:rPr lang="it-IT" sz="21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it-IT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Presidio Ospedaliero di Civitanova Marche; Civitanova Marche, Italy; </a:t>
            </a:r>
            <a:r>
              <a:rPr lang="it-IT" sz="21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it-IT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 Policlinico “G. Martino” di Messina; Messina, Italy; </a:t>
            </a:r>
            <a:r>
              <a:rPr lang="it-IT" sz="21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Allergy and Immunology Unit - AO </a:t>
            </a:r>
            <a:r>
              <a:rPr lang="en-US" sz="2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Ordine</a:t>
            </a:r>
            <a:r>
              <a:rPr lang="en-US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Mauriziano</a:t>
            </a:r>
            <a:r>
              <a:rPr lang="en-US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Torino and Department of Medical Sciences - University of Turin, Italy; </a:t>
            </a:r>
            <a:r>
              <a:rPr lang="en-US" sz="21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it-IT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IRCCS Istituti Clinici Scientifici Maugeri; Milano, Italy; </a:t>
            </a:r>
            <a:r>
              <a:rPr lang="it-IT" sz="21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it-IT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Ospedaliera, Università degli Studi di Padova, Padova, Italy; </a:t>
            </a:r>
            <a:r>
              <a:rPr lang="it-IT" sz="21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it-IT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Ospedaliera Universitaria Federico II di Napoli; Napoli, Italy; </a:t>
            </a:r>
            <a:r>
              <a:rPr lang="it-IT" sz="21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it-IT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Ospedaliera Universitaria, Roma, Italy; </a:t>
            </a:r>
            <a:r>
              <a:rPr lang="it-IT" sz="21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it-IT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Ospedaliera Universitaria; Salerno, Italy; </a:t>
            </a:r>
            <a:r>
              <a:rPr lang="en-US" sz="21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US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 Insights, Inc., Agoura Hills, California, United States; </a:t>
            </a:r>
            <a:r>
              <a:rPr lang="en-US" sz="21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US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KalVista Pharmaceuticals, Inc., Cambridge, Massachusetts, United States ; </a:t>
            </a:r>
            <a:r>
              <a:rPr lang="en-US" sz="21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</a:t>
            </a:r>
            <a:r>
              <a:rPr lang="en-US" sz="2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Employee</a:t>
            </a:r>
            <a:r>
              <a:rPr lang="en-CA" sz="2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KalVista Pharmaceuticals at the time the study was conducted.</a:t>
            </a:r>
            <a:endParaRPr lang="en-US" sz="2100" dirty="0">
              <a:solidFill>
                <a:schemeClr val="bg1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905"/>
              </a:spcBef>
            </a:pPr>
            <a:endParaRPr lang="en-US" sz="2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905"/>
              </a:spcBef>
            </a:pPr>
            <a:endParaRPr lang="en-US" sz="2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8627F0-09F8-B452-2FAE-D4C9F32A90EC}"/>
              </a:ext>
            </a:extLst>
          </p:cNvPr>
          <p:cNvSpPr txBox="1"/>
          <p:nvPr/>
        </p:nvSpPr>
        <p:spPr>
          <a:xfrm>
            <a:off x="1149654" y="7626750"/>
            <a:ext cx="9087899" cy="282918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362188" indent="-354834">
              <a:spcBef>
                <a:spcPts val="1200"/>
              </a:spcBef>
              <a:spcAft>
                <a:spcPts val="400"/>
              </a:spcAft>
              <a:buClr>
                <a:srgbClr val="44546A"/>
              </a:buClr>
              <a:buFont typeface="Wingdings" panose="05000000000000000000" pitchFamily="2" charset="2"/>
              <a:buChar char="§"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WAO/EAACI 2021 updated guidelines recommend that all hereditary </a:t>
            </a: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ngioedema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(HAE) patients consider treating all attacks regardless of severity or location as early as possible</a:t>
            </a:r>
            <a:r>
              <a:rPr kumimoji="0" lang="en-US" sz="320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362188" marR="0" lvl="0" indent="-354834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400"/>
              </a:spcAft>
              <a:buClr>
                <a:srgbClr val="44546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All currently approved on-demand treatments for HAE attacks require parenteral administration which can be challenging to administer and result in increased anxiety and treatment burden</a:t>
            </a:r>
            <a:r>
              <a:rPr kumimoji="0" lang="en-US" sz="320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62188" marR="0" lvl="0" indent="-354834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400"/>
              </a:spcAft>
              <a:buClr>
                <a:srgbClr val="44546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lang="en-CA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D84995-B932-E6BD-E2E1-9F5CE64D77F6}"/>
              </a:ext>
            </a:extLst>
          </p:cNvPr>
          <p:cNvSpPr txBox="1"/>
          <p:nvPr/>
        </p:nvSpPr>
        <p:spPr>
          <a:xfrm>
            <a:off x="1149656" y="6806809"/>
            <a:ext cx="9111145" cy="756000"/>
          </a:xfrm>
          <a:prstGeom prst="rect">
            <a:avLst/>
          </a:prstGeom>
          <a:solidFill>
            <a:srgbClr val="ADCF3B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sz="4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73AF935-F0C6-0C18-FAEB-A5512CDAB142}"/>
              </a:ext>
            </a:extLst>
          </p:cNvPr>
          <p:cNvSpPr txBox="1"/>
          <p:nvPr/>
        </p:nvSpPr>
        <p:spPr>
          <a:xfrm>
            <a:off x="1149659" y="12719633"/>
            <a:ext cx="9111145" cy="756000"/>
          </a:xfrm>
          <a:prstGeom prst="rect">
            <a:avLst/>
          </a:prstGeom>
          <a:solidFill>
            <a:srgbClr val="ADCF3B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sz="4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531F95D-E2E7-2595-11C6-47BCD9EE16B3}"/>
              </a:ext>
            </a:extLst>
          </p:cNvPr>
          <p:cNvSpPr txBox="1"/>
          <p:nvPr/>
        </p:nvSpPr>
        <p:spPr>
          <a:xfrm>
            <a:off x="1149656" y="15666188"/>
            <a:ext cx="9111145" cy="756000"/>
          </a:xfrm>
          <a:prstGeom prst="rect">
            <a:avLst/>
          </a:prstGeom>
          <a:solidFill>
            <a:srgbClr val="ADCF3B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sz="4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AA5A329-29B8-6FA3-383B-9283E8185D9C}"/>
              </a:ext>
            </a:extLst>
          </p:cNvPr>
          <p:cNvSpPr txBox="1"/>
          <p:nvPr/>
        </p:nvSpPr>
        <p:spPr>
          <a:xfrm>
            <a:off x="1149658" y="13720791"/>
            <a:ext cx="9087899" cy="1506634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361950" indent="-354330" defTabSz="457194">
              <a:spcBef>
                <a:spcPts val="1000"/>
              </a:spcBef>
              <a:spcAft>
                <a:spcPts val="400"/>
              </a:spcAft>
              <a:buClr>
                <a:srgbClr val="44546A"/>
              </a:buClr>
              <a:buFont typeface="Wingdings" panose="05000000000000000000" pitchFamily="2" charset="2"/>
              <a:buChar char="§"/>
              <a:defRPr/>
            </a:pPr>
            <a:r>
              <a:rPr lang="en-US" sz="3200" dirty="0">
                <a:solidFill>
                  <a:prstClr val="black"/>
                </a:solidFill>
                <a:latin typeface="Arial"/>
                <a:cs typeface="Arial"/>
              </a:rPr>
              <a:t>To characterize anxiety specifically related to using parenteral on-demand </a:t>
            </a:r>
            <a:r>
              <a:rPr lang="en-US" sz="3200" dirty="0">
                <a:latin typeface="Arial"/>
                <a:cs typeface="Arial"/>
              </a:rPr>
              <a:t>treatment for </a:t>
            </a:r>
            <a:r>
              <a:rPr lang="en-US" sz="3200" dirty="0">
                <a:solidFill>
                  <a:prstClr val="black"/>
                </a:solidFill>
                <a:latin typeface="Arial"/>
                <a:cs typeface="Arial"/>
              </a:rPr>
              <a:t>HAE attacks in patients with HAE type 1 or 2</a:t>
            </a:r>
            <a:endParaRPr lang="en-CA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C70C418-8F0C-D3E7-1590-1963489ED72E}"/>
              </a:ext>
            </a:extLst>
          </p:cNvPr>
          <p:cNvSpPr txBox="1"/>
          <p:nvPr/>
        </p:nvSpPr>
        <p:spPr>
          <a:xfrm>
            <a:off x="1149654" y="16667346"/>
            <a:ext cx="9087899" cy="932114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362188" indent="-354834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People with Type 1 or Type 2 HAE were recruited through the Italian Network for Hereditary and Acquired Angioedema (ITACA) registry between September 2023 and March 2024</a:t>
            </a:r>
          </a:p>
          <a:p>
            <a:pPr marL="362188" indent="-354834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The survey was self-reported, and took respondents approximately 20 minutes to complete</a:t>
            </a:r>
          </a:p>
          <a:p>
            <a:pPr marL="362188" indent="-354834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Study population (≥12 years of age) included respondents that had treated at least one HAE attack within the prior three months with an approved on-demand therapy </a:t>
            </a:r>
          </a:p>
          <a:p>
            <a:pPr marL="362188" indent="-354834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Anxiety was rated on a scale of 0 (not at all anxious), 1-3 (mildly anxious), 4-6 (moderately anxious) and 7-10 (extremely anxious)</a:t>
            </a:r>
            <a:r>
              <a:rPr lang="en-US" sz="3200" b="0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3</a:t>
            </a:r>
          </a:p>
          <a:p>
            <a:pPr marL="362188" indent="-354834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3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Results from an interim analysis are presented (N=56) for respondents recruited between September 2023 and January 2024</a:t>
            </a:r>
          </a:p>
          <a:p>
            <a:pPr marL="362188" indent="-354834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sz="32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362188" indent="-354834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CA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BCB24F4-0B31-D148-AB79-156088ED987A}"/>
              </a:ext>
            </a:extLst>
          </p:cNvPr>
          <p:cNvSpPr txBox="1"/>
          <p:nvPr/>
        </p:nvSpPr>
        <p:spPr>
          <a:xfrm>
            <a:off x="741279" y="26639882"/>
            <a:ext cx="10394137" cy="2389424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2200"/>
              </a:lnSpc>
            </a:pPr>
            <a:r>
              <a:rPr lang="en-US" sz="2800" b="1" dirty="0">
                <a:solidFill>
                  <a:srgbClr val="0C4066"/>
                </a:solidFill>
              </a:rPr>
              <a:t>References</a:t>
            </a:r>
          </a:p>
          <a:p>
            <a:pPr marL="342900" indent="-342900"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  <a:latin typeface="Arial" panose="020B0604020202020204"/>
              </a:rPr>
              <a:t>Maurer M., et al. The international WAO/EAACI guideline for the management of hereditary angioedema - The 2021 revision and update. </a:t>
            </a:r>
            <a:r>
              <a:rPr lang="en-US" sz="1600" i="1" dirty="0">
                <a:solidFill>
                  <a:srgbClr val="000000"/>
                </a:solidFill>
                <a:latin typeface="Arial" panose="020B0604020202020204"/>
              </a:rPr>
              <a:t>World Allergy Organ J</a:t>
            </a:r>
            <a:r>
              <a:rPr lang="en-US" sz="1600" dirty="0">
                <a:solidFill>
                  <a:srgbClr val="000000"/>
                </a:solidFill>
                <a:latin typeface="Arial" panose="020B0604020202020204"/>
              </a:rPr>
              <a:t>. 2022 Apr 7;15(3):100627</a:t>
            </a:r>
          </a:p>
          <a:p>
            <a:pPr marL="342900" indent="-342900"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  <a:latin typeface="Arial" panose="020B0604020202020204"/>
              </a:rPr>
              <a:t>Burnette A, et al. Anxiety Associated With Parenteral On-demand Treatment For Hereditary Angioedema (HAE). </a:t>
            </a:r>
            <a:r>
              <a:rPr lang="en-US" sz="1600" i="1" dirty="0">
                <a:solidFill>
                  <a:srgbClr val="000000"/>
                </a:solidFill>
                <a:latin typeface="Arial" panose="020B0604020202020204"/>
              </a:rPr>
              <a:t>J Allergy Clin Immunol</a:t>
            </a:r>
            <a:r>
              <a:rPr lang="en-US" sz="1600" dirty="0">
                <a:solidFill>
                  <a:srgbClr val="000000"/>
                </a:solidFill>
                <a:latin typeface="Arial" panose="020B0604020202020204"/>
              </a:rPr>
              <a:t>. 2023 Feb;151(2):AB141</a:t>
            </a:r>
          </a:p>
          <a:p>
            <a:pPr marL="342900" indent="-342900"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  <a:latin typeface="Arial" panose="020B0604020202020204"/>
              </a:rPr>
              <a:t>Williams VS et al. Psychometric evaluation of a visual analog scale for the assessment of anxiety. </a:t>
            </a:r>
            <a:r>
              <a:rPr lang="en-US" sz="1600" i="1" dirty="0">
                <a:solidFill>
                  <a:srgbClr val="000000"/>
                </a:solidFill>
                <a:latin typeface="Arial" panose="020B0604020202020204"/>
              </a:rPr>
              <a:t>Health Qual Life Outcomes</a:t>
            </a:r>
            <a:r>
              <a:rPr lang="en-US" sz="1600" dirty="0">
                <a:solidFill>
                  <a:srgbClr val="000000"/>
                </a:solidFill>
                <a:latin typeface="Arial" panose="020B0604020202020204"/>
              </a:rPr>
              <a:t>. 2010 Jun 8;8:57</a:t>
            </a:r>
          </a:p>
          <a:p>
            <a:pPr marL="342900" indent="-342900">
              <a:buClr>
                <a:srgbClr val="000000"/>
              </a:buClr>
              <a:buFont typeface="+mj-lt"/>
              <a:buAutoNum type="arabicPeriod"/>
            </a:pPr>
            <a:endParaRPr lang="en-US" sz="1600" dirty="0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77C78D1-F583-C6B6-6AD5-AB60ADED73E3}"/>
              </a:ext>
            </a:extLst>
          </p:cNvPr>
          <p:cNvSpPr txBox="1"/>
          <p:nvPr/>
        </p:nvSpPr>
        <p:spPr>
          <a:xfrm>
            <a:off x="12360618" y="26639882"/>
            <a:ext cx="15832391" cy="323408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2200"/>
              </a:lnSpc>
            </a:pPr>
            <a:r>
              <a:rPr lang="en-US" sz="2800" b="1" dirty="0">
                <a:solidFill>
                  <a:srgbClr val="0C4066"/>
                </a:solidFill>
              </a:rPr>
              <a:t>Disclosures</a:t>
            </a:r>
            <a:r>
              <a:rPr lang="en-US" sz="4400" b="1" dirty="0">
                <a:solidFill>
                  <a:srgbClr val="0C4066"/>
                </a:solidFill>
              </a:rPr>
              <a:t>  </a:t>
            </a:r>
          </a:p>
          <a:p>
            <a:endParaRPr lang="en-CA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Andrea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Zanichelli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No conflict of interest. Pietro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Accardo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No Conflict of Interest. Francesco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Arcoleo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No conflict of interest. Donatella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Bignardi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No conflict of interest. Caterina Colangelo: No conflict of interest. Francesco Giardino: </a:t>
            </a:r>
            <a:r>
              <a:rPr lang="en-CA" sz="1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Advisory boards/seminars funded by </a:t>
            </a:r>
            <a:r>
              <a:rPr lang="en-CA" sz="16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BioCryst</a:t>
            </a:r>
            <a:r>
              <a:rPr lang="en-CA" sz="1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CSL Behring, </a:t>
            </a:r>
            <a:r>
              <a:rPr lang="en-CA" sz="16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Kalvista</a:t>
            </a:r>
            <a:r>
              <a:rPr lang="en-CA" sz="1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Takeda. Funding to attend conferences/educational events from CSL Behring, Takeda.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Antonio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Gidaro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Previous speaker for Takeda and CSL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Behiring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Marica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Giliberti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Support from Takeda, Sanofi Genzyme,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Chiesi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Astrazeneca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BioCryst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CSL Behring, Kyowa Kirin, Alnylam. Maria Domenica Guarino: No Conflict of interest.</a:t>
            </a:r>
            <a:r>
              <a:rPr lang="en-CA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Paola Lucia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Minciullo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No conflict of interest. Stefania Nicola: </a:t>
            </a:r>
            <a:r>
              <a:rPr lang="en-CA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Conflict of interest.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Francesca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Perego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No Conflict of interest. Riccardo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Senter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Travel grants from Takeda,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Biocryst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CSL Behring,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Alk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Abello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Novartis</a:t>
            </a:r>
            <a:r>
              <a:rPr lang="en-CA" sz="160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Giuseppe Spadaro: No conflict of interest. Paola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Triggianese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No Conflict of interest. Massimo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Triggiani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Advisory Board for Takeda, CSL Behring, and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BioCryst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Support for participation to congress by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BioCryst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Sherry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Danese</a:t>
            </a:r>
            <a:r>
              <a:rPr lang="en-CA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Consulting fees from </a:t>
            </a:r>
            <a:r>
              <a:rPr lang="en-CA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KalVista</a:t>
            </a:r>
            <a:r>
              <a:rPr lang="en-CA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Pharmaceuticals, Inc.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Julie Ulloa</a:t>
            </a:r>
            <a:r>
              <a:rPr lang="en-CA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Consulting fees from </a:t>
            </a:r>
            <a:r>
              <a:rPr lang="en-CA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KalVista</a:t>
            </a:r>
            <a:r>
              <a:rPr lang="en-CA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Pharmaceuticals, Inc.</a:t>
            </a:r>
            <a:r>
              <a:rPr lang="en-CA" sz="160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Vibha Desai: Employee of and own stock in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KalVista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Pharmaceuticals, Inc. </a:t>
            </a:r>
            <a:r>
              <a:rPr lang="en-CA" sz="160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Tomas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Andriotti</a:t>
            </a:r>
            <a:r>
              <a:rPr lang="en-CA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O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wns stock in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KalVista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Pharmaceuticals, Inc. </a:t>
            </a:r>
            <a:r>
              <a:rPr lang="en-CA" sz="160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Paul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Audhya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Employee of and own stock in </a:t>
            </a:r>
            <a:r>
              <a:rPr lang="en-CA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KalVista</a:t>
            </a:r>
            <a:r>
              <a:rPr lang="en-C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Pharmaceuticals, Inc. </a:t>
            </a:r>
            <a:r>
              <a:rPr lang="en-CA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Mauro </a:t>
            </a:r>
            <a:r>
              <a:rPr lang="en-CA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Cancian</a:t>
            </a:r>
            <a:r>
              <a:rPr lang="en-CA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Grant research support and/or speaker/consultancy fees from </a:t>
            </a:r>
            <a:r>
              <a:rPr lang="en-CA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BioCryst</a:t>
            </a:r>
            <a:r>
              <a:rPr lang="en-CA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CSL Behring, </a:t>
            </a:r>
            <a:r>
              <a:rPr lang="en-CA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Kalvista</a:t>
            </a:r>
            <a:r>
              <a:rPr lang="en-CA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Novartis, Pharming, </a:t>
            </a:r>
            <a:r>
              <a:rPr lang="en-CA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Pharvaris</a:t>
            </a:r>
            <a:r>
              <a:rPr lang="en-CA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Shire-Takeda and SOB. Clinical trial/registry investigator for </a:t>
            </a:r>
            <a:r>
              <a:rPr lang="en-CA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BioCryst</a:t>
            </a:r>
            <a:r>
              <a:rPr lang="en-CA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CSL Behring, </a:t>
            </a:r>
            <a:r>
              <a:rPr lang="en-CA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Kalvista</a:t>
            </a:r>
            <a:r>
              <a:rPr lang="en-CA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Novartis, Pharming, </a:t>
            </a:r>
            <a:r>
              <a:rPr lang="en-CA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Pharvaris</a:t>
            </a:r>
            <a:r>
              <a:rPr lang="en-CA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 Shire-Takeda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endParaRPr lang="en-CA" sz="2400" dirty="0">
              <a:highlight>
                <a:srgbClr val="FFFF00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C22CC9-A5AA-568C-E76A-44649BF736E0}"/>
              </a:ext>
            </a:extLst>
          </p:cNvPr>
          <p:cNvSpPr txBox="1"/>
          <p:nvPr/>
        </p:nvSpPr>
        <p:spPr>
          <a:xfrm>
            <a:off x="26417016" y="22778704"/>
            <a:ext cx="14494955" cy="3097237"/>
          </a:xfrm>
          <a:prstGeom prst="rect">
            <a:avLst/>
          </a:prstGeom>
          <a:solidFill>
            <a:schemeClr val="accent1">
              <a:alpha val="18372"/>
            </a:schemeClr>
          </a:solidFill>
        </p:spPr>
        <p:txBody>
          <a:bodyPr wrap="square" lIns="134603" tIns="134603" rIns="134603" bIns="134603" rtlCol="0" anchor="ctr">
            <a:noAutofit/>
          </a:bodyPr>
          <a:lstStyle/>
          <a:p>
            <a:pPr marL="261223" indent="-261223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 substantial proportion of survey respondents experienced moderate to extreme anxiety due to anticipated use of on-demand treatment, particularly adolescents and those previously diagnosed with anxiety</a:t>
            </a:r>
          </a:p>
          <a:p>
            <a:pPr marL="261223" indent="-261223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Reasons for anxiety were most commonly related to uncertainty how long treatment would take, desire not to waste treatment, worry about a rebound attack, and burning, pain, and side effects from injection</a:t>
            </a:r>
          </a:p>
          <a:p>
            <a:pPr marL="261223" indent="-261223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Education on rationale for compliance with guideline and effective alternatives to current injectable on-demand treatments are needed to address treatment-related anxiety associated with HAE attacks</a:t>
            </a:r>
          </a:p>
          <a:p>
            <a:pPr marL="261223" indent="-261223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Results from the full cohort (N=101) will be presented at a future meeting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62BEFD-EA68-F331-0222-B469FA20295F}"/>
              </a:ext>
            </a:extLst>
          </p:cNvPr>
          <p:cNvSpPr txBox="1"/>
          <p:nvPr/>
        </p:nvSpPr>
        <p:spPr>
          <a:xfrm>
            <a:off x="26417016" y="21873811"/>
            <a:ext cx="14493240" cy="917347"/>
          </a:xfrm>
          <a:prstGeom prst="rect">
            <a:avLst/>
          </a:prstGeom>
          <a:solidFill>
            <a:srgbClr val="ADCF3B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sz="4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C5520B-CF33-D691-EECD-C3746489ABC7}"/>
              </a:ext>
            </a:extLst>
          </p:cNvPr>
          <p:cNvSpPr txBox="1"/>
          <p:nvPr/>
        </p:nvSpPr>
        <p:spPr>
          <a:xfrm>
            <a:off x="11298922" y="6628042"/>
            <a:ext cx="29617522" cy="756000"/>
          </a:xfrm>
          <a:prstGeom prst="rect">
            <a:avLst/>
          </a:prstGeom>
          <a:solidFill>
            <a:srgbClr val="ADCF3B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sz="4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21A785-A7A6-2FAE-4F0D-BBA185F863B9}"/>
              </a:ext>
            </a:extLst>
          </p:cNvPr>
          <p:cNvSpPr/>
          <p:nvPr/>
        </p:nvSpPr>
        <p:spPr>
          <a:xfrm>
            <a:off x="11295886" y="7914060"/>
            <a:ext cx="14493240" cy="548640"/>
          </a:xfrm>
          <a:prstGeom prst="rect">
            <a:avLst/>
          </a:prstGeom>
          <a:solidFill>
            <a:srgbClr val="0C40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491" tIns="52741" rIns="105491" bIns="52741" rtlCol="0" anchor="ctr"/>
          <a:lstStyle/>
          <a:p>
            <a:pPr marL="91440"/>
            <a:r>
              <a:rPr lang="en-CA" b="1" dirty="0">
                <a:solidFill>
                  <a:schemeClr val="bg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Table 1. Patient Demographics and Clinical Characteristics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65386D02-53C6-7609-C43B-9D31FF688DA4}"/>
              </a:ext>
            </a:extLst>
          </p:cNvPr>
          <p:cNvSpPr/>
          <p:nvPr/>
        </p:nvSpPr>
        <p:spPr>
          <a:xfrm>
            <a:off x="26416583" y="7789751"/>
            <a:ext cx="14493240" cy="548640"/>
          </a:xfrm>
          <a:prstGeom prst="rect">
            <a:avLst/>
          </a:prstGeom>
          <a:solidFill>
            <a:srgbClr val="0C40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295" tIns="31645" rIns="63295" bIns="31645" rtlCol="0" anchor="ctr"/>
          <a:lstStyle/>
          <a:p>
            <a:pPr marL="91440"/>
            <a:r>
              <a:rPr lang="en-C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2. Reported Level of Anxiety Associated with Treating Most Recent Attack</a:t>
            </a:r>
            <a:endParaRPr lang="en-C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DF0F29D-72CB-DB96-A0B9-D084178A485C}"/>
              </a:ext>
            </a:extLst>
          </p:cNvPr>
          <p:cNvSpPr txBox="1"/>
          <p:nvPr/>
        </p:nvSpPr>
        <p:spPr>
          <a:xfrm>
            <a:off x="26745222" y="10782456"/>
            <a:ext cx="141675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43 out of 56 respondents (77%) were mildly, moderately, or extremely anxious about using parental on-demand treatment</a:t>
            </a:r>
          </a:p>
          <a:p>
            <a:pPr marL="742950" lvl="1" indent="-28575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65% of those taking subcutaneous treatment and 83% taking intravenous treatment reported feeling anxious</a:t>
            </a:r>
          </a:p>
          <a:p>
            <a:pPr marL="285750" indent="-28575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Respondents previously diagnosed with an anxiety disorder and adolescents had the highest levels of anxiety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040B85D-4A4F-ABDE-682C-4E97D6A49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312650"/>
              </p:ext>
            </p:extLst>
          </p:nvPr>
        </p:nvGraphicFramePr>
        <p:xfrm>
          <a:off x="11295877" y="8479725"/>
          <a:ext cx="14493242" cy="3869612"/>
        </p:xfrm>
        <a:graphic>
          <a:graphicData uri="http://schemas.openxmlformats.org/drawingml/2006/table">
            <a:tbl>
              <a:tblPr firstRow="1" bandRow="1"/>
              <a:tblGrid>
                <a:gridCol w="3948672">
                  <a:extLst>
                    <a:ext uri="{9D8B030D-6E8A-4147-A177-3AD203B41FA5}">
                      <a16:colId xmlns:a16="http://schemas.microsoft.com/office/drawing/2014/main" val="3667235818"/>
                    </a:ext>
                  </a:extLst>
                </a:gridCol>
                <a:gridCol w="2108914">
                  <a:extLst>
                    <a:ext uri="{9D8B030D-6E8A-4147-A177-3AD203B41FA5}">
                      <a16:colId xmlns:a16="http://schemas.microsoft.com/office/drawing/2014/main" val="254245572"/>
                    </a:ext>
                  </a:extLst>
                </a:gridCol>
                <a:gridCol w="2108914">
                  <a:extLst>
                    <a:ext uri="{9D8B030D-6E8A-4147-A177-3AD203B41FA5}">
                      <a16:colId xmlns:a16="http://schemas.microsoft.com/office/drawing/2014/main" val="2941398457"/>
                    </a:ext>
                  </a:extLst>
                </a:gridCol>
                <a:gridCol w="2108914">
                  <a:extLst>
                    <a:ext uri="{9D8B030D-6E8A-4147-A177-3AD203B41FA5}">
                      <a16:colId xmlns:a16="http://schemas.microsoft.com/office/drawing/2014/main" val="38100935"/>
                    </a:ext>
                  </a:extLst>
                </a:gridCol>
                <a:gridCol w="2108914">
                  <a:extLst>
                    <a:ext uri="{9D8B030D-6E8A-4147-A177-3AD203B41FA5}">
                      <a16:colId xmlns:a16="http://schemas.microsoft.com/office/drawing/2014/main" val="2266454261"/>
                    </a:ext>
                  </a:extLst>
                </a:gridCol>
                <a:gridCol w="2108914">
                  <a:extLst>
                    <a:ext uri="{9D8B030D-6E8A-4147-A177-3AD203B41FA5}">
                      <a16:colId xmlns:a16="http://schemas.microsoft.com/office/drawing/2014/main" val="2181823140"/>
                    </a:ext>
                  </a:extLst>
                </a:gridCol>
              </a:tblGrid>
              <a:tr h="793929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Characteristic</a:t>
                      </a:r>
                    </a:p>
                  </a:txBody>
                  <a:tcPr marL="0" marR="0" marT="60960" marB="6096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C40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</a:t>
                      </a:r>
                    </a:p>
                    <a:p>
                      <a:pPr marL="0" algn="ctr" defTabSz="457200" rtl="0" eaLnBrk="1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(N=56)</a:t>
                      </a:r>
                    </a:p>
                  </a:txBody>
                  <a:tcPr marL="0" marR="0" marT="60960" marB="60960" anchor="ctr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C40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On-Demand Only (n=25)</a:t>
                      </a:r>
                    </a:p>
                  </a:txBody>
                  <a:tcPr marL="0" marR="0" marT="60960" marB="60960" anchor="ctr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C40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Long-Term Prophylaxis (n=31)</a:t>
                      </a:r>
                    </a:p>
                  </a:txBody>
                  <a:tcPr marL="0" marR="0" marT="60960" marB="60960" anchor="ctr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C40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Adult </a:t>
                      </a:r>
                    </a:p>
                    <a:p>
                      <a:pPr marL="0" algn="ctr" defTabSz="457200" rtl="0" eaLnBrk="1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(n=48)</a:t>
                      </a:r>
                    </a:p>
                  </a:txBody>
                  <a:tcPr marL="0" marR="0" marT="60960" marB="60960" anchor="ctr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C40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Adolescent </a:t>
                      </a:r>
                    </a:p>
                    <a:p>
                      <a:pPr marL="0" algn="ctr" defTabSz="457200" rtl="0" eaLnBrk="1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(n=8)</a:t>
                      </a:r>
                    </a:p>
                  </a:txBody>
                  <a:tcPr marL="0" marR="0" marT="60960" marB="60960" anchor="ctr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C4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24322"/>
                  </a:ext>
                </a:extLst>
              </a:tr>
              <a:tr h="380497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Age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(Years; Mean)</a:t>
                      </a:r>
                    </a:p>
                  </a:txBody>
                  <a:tcPr marT="60960" marB="6096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 marT="60960" marB="60960" anchor="ctr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 marT="60960" marB="60960" anchor="ctr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T="60960" marB="60960" anchor="ctr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T="60960" marB="60960" anchor="ctr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T="60960" marB="60960" anchor="ctr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601680"/>
                  </a:ext>
                </a:extLst>
              </a:tr>
              <a:tr h="380497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 of Diagnosis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(Years; Mean)</a:t>
                      </a:r>
                    </a:p>
                  </a:txBody>
                  <a:tcPr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994807"/>
                  </a:ext>
                </a:extLst>
              </a:tr>
              <a:tr h="967096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600" b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Gender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Male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Female</a:t>
                      </a:r>
                    </a:p>
                  </a:txBody>
                  <a:tcPr marT="60960" marB="609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41%</a:t>
                      </a: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59%</a:t>
                      </a:r>
                    </a:p>
                  </a:txBody>
                  <a:tcPr marT="60960" marB="609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</a:t>
                      </a: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60%</a:t>
                      </a:r>
                    </a:p>
                  </a:txBody>
                  <a:tcPr marT="60960" marB="609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42%</a:t>
                      </a: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58%</a:t>
                      </a:r>
                    </a:p>
                  </a:txBody>
                  <a:tcPr marT="60960" marB="609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38%</a:t>
                      </a: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63%</a:t>
                      </a:r>
                    </a:p>
                  </a:txBody>
                  <a:tcPr marT="60960" marB="609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63%</a:t>
                      </a: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38%</a:t>
                      </a:r>
                    </a:p>
                  </a:txBody>
                  <a:tcPr marT="60960" marB="609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387819"/>
                  </a:ext>
                </a:extLst>
              </a:tr>
              <a:tr h="967096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600" b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HAE Type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Type I</a:t>
                      </a: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Type II</a:t>
                      </a:r>
                    </a:p>
                  </a:txBody>
                  <a:tcPr marT="60960" marB="609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91%</a:t>
                      </a: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0960" marB="609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96%</a:t>
                      </a: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</a:p>
                  </a:txBody>
                  <a:tcPr marT="60960" marB="609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87%</a:t>
                      </a: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T="60960" marB="609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92%</a:t>
                      </a: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0960" marB="609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88%</a:t>
                      </a: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T="60960" marB="609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D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850590"/>
                  </a:ext>
                </a:extLst>
              </a:tr>
              <a:tr h="380497">
                <a:tc>
                  <a:txBody>
                    <a:bodyPr/>
                    <a:lstStyle/>
                    <a:p>
                      <a:pPr marL="0" marR="0" lvl="0" indent="0" algn="l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Since Last Attack (Weeks; Mean)</a:t>
                      </a:r>
                    </a:p>
                  </a:txBody>
                  <a:tcPr marT="60960" marB="609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0960" marB="609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0960" marB="609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0960" marB="609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0960" marB="609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</a:t>
                      </a:r>
                    </a:p>
                  </a:txBody>
                  <a:tcPr marT="60960" marB="609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927417"/>
                  </a:ext>
                </a:extLst>
              </a:tr>
            </a:tbl>
          </a:graphicData>
        </a:graphic>
      </p:graphicFrame>
      <p:sp>
        <p:nvSpPr>
          <p:cNvPr id="73" name="Rectangle 72">
            <a:extLst>
              <a:ext uri="{FF2B5EF4-FFF2-40B4-BE49-F238E27FC236}">
                <a16:creationId xmlns:a16="http://schemas.microsoft.com/office/drawing/2014/main" id="{DDD27F6B-0792-FC47-B0DB-9107D9319330}"/>
              </a:ext>
            </a:extLst>
          </p:cNvPr>
          <p:cNvSpPr/>
          <p:nvPr/>
        </p:nvSpPr>
        <p:spPr>
          <a:xfrm>
            <a:off x="11292840" y="14210146"/>
            <a:ext cx="14493240" cy="548640"/>
          </a:xfrm>
          <a:prstGeom prst="rect">
            <a:avLst/>
          </a:prstGeom>
          <a:solidFill>
            <a:srgbClr val="0C40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295" tIns="31645" rIns="63295" bIns="31645" rtlCol="0" anchor="ctr"/>
          <a:lstStyle/>
          <a:p>
            <a:pPr marL="91440"/>
            <a:r>
              <a:rPr lang="en-C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1. On-Demand Therapy Used for Last Treated Attack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D3CC705C-01C7-C8CA-6D43-94215D130F90}"/>
              </a:ext>
            </a:extLst>
          </p:cNvPr>
          <p:cNvCxnSpPr>
            <a:cxnSpLocks/>
          </p:cNvCxnSpPr>
          <p:nvPr/>
        </p:nvCxnSpPr>
        <p:spPr>
          <a:xfrm>
            <a:off x="23561869" y="23106737"/>
            <a:ext cx="0" cy="2190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25F7B20A-3C53-3B94-6B88-3A6A42A38116}"/>
              </a:ext>
            </a:extLst>
          </p:cNvPr>
          <p:cNvCxnSpPr>
            <a:cxnSpLocks/>
          </p:cNvCxnSpPr>
          <p:nvPr/>
        </p:nvCxnSpPr>
        <p:spPr>
          <a:xfrm>
            <a:off x="23218967" y="23109119"/>
            <a:ext cx="0" cy="2190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7" name="Table 106">
            <a:extLst>
              <a:ext uri="{FF2B5EF4-FFF2-40B4-BE49-F238E27FC236}">
                <a16:creationId xmlns:a16="http://schemas.microsoft.com/office/drawing/2014/main" id="{AD9EA316-BAE1-8022-8502-48CE3C3F7E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416027"/>
              </p:ext>
            </p:extLst>
          </p:nvPr>
        </p:nvGraphicFramePr>
        <p:xfrm>
          <a:off x="26416583" y="8352148"/>
          <a:ext cx="14496186" cy="2407920"/>
        </p:xfrm>
        <a:graphic>
          <a:graphicData uri="http://schemas.openxmlformats.org/drawingml/2006/table">
            <a:tbl>
              <a:tblPr firstRow="1" bandRow="1"/>
              <a:tblGrid>
                <a:gridCol w="5194482">
                  <a:extLst>
                    <a:ext uri="{9D8B030D-6E8A-4147-A177-3AD203B41FA5}">
                      <a16:colId xmlns:a16="http://schemas.microsoft.com/office/drawing/2014/main" val="3667235818"/>
                    </a:ext>
                  </a:extLst>
                </a:gridCol>
                <a:gridCol w="1550284">
                  <a:extLst>
                    <a:ext uri="{9D8B030D-6E8A-4147-A177-3AD203B41FA5}">
                      <a16:colId xmlns:a16="http://schemas.microsoft.com/office/drawing/2014/main" val="254245572"/>
                    </a:ext>
                  </a:extLst>
                </a:gridCol>
                <a:gridCol w="1550284">
                  <a:extLst>
                    <a:ext uri="{9D8B030D-6E8A-4147-A177-3AD203B41FA5}">
                      <a16:colId xmlns:a16="http://schemas.microsoft.com/office/drawing/2014/main" val="410267755"/>
                    </a:ext>
                  </a:extLst>
                </a:gridCol>
                <a:gridCol w="1550284">
                  <a:extLst>
                    <a:ext uri="{9D8B030D-6E8A-4147-A177-3AD203B41FA5}">
                      <a16:colId xmlns:a16="http://schemas.microsoft.com/office/drawing/2014/main" val="399498247"/>
                    </a:ext>
                  </a:extLst>
                </a:gridCol>
                <a:gridCol w="1550284">
                  <a:extLst>
                    <a:ext uri="{9D8B030D-6E8A-4147-A177-3AD203B41FA5}">
                      <a16:colId xmlns:a16="http://schemas.microsoft.com/office/drawing/2014/main" val="1849335824"/>
                    </a:ext>
                  </a:extLst>
                </a:gridCol>
                <a:gridCol w="1550284">
                  <a:extLst>
                    <a:ext uri="{9D8B030D-6E8A-4147-A177-3AD203B41FA5}">
                      <a16:colId xmlns:a16="http://schemas.microsoft.com/office/drawing/2014/main" val="625282022"/>
                    </a:ext>
                  </a:extLst>
                </a:gridCol>
                <a:gridCol w="1550284">
                  <a:extLst>
                    <a:ext uri="{9D8B030D-6E8A-4147-A177-3AD203B41FA5}">
                      <a16:colId xmlns:a16="http://schemas.microsoft.com/office/drawing/2014/main" val="2256057225"/>
                    </a:ext>
                  </a:extLst>
                </a:gridCol>
              </a:tblGrid>
              <a:tr h="471474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Level of Anxiety </a:t>
                      </a:r>
                      <a:r>
                        <a:rPr lang="en-US" sz="18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 Scale of 0-10)</a:t>
                      </a:r>
                    </a:p>
                  </a:txBody>
                  <a:tcPr marL="0" marR="0" marT="60960" marB="6096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C40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 (N=56)</a:t>
                      </a:r>
                    </a:p>
                  </a:txBody>
                  <a:tcPr marL="0" marR="0" marT="60960" marB="60960" anchor="b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C40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Anxiety Diagnosis (n=7)</a:t>
                      </a:r>
                    </a:p>
                  </a:txBody>
                  <a:tcPr marL="0" marR="0" marT="60960" marB="60960" anchor="b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C40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On-Demand Only (n=25)</a:t>
                      </a:r>
                    </a:p>
                  </a:txBody>
                  <a:tcPr marL="0" marR="0" marT="60960" marB="60960" anchor="b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C40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LTP + On-Demand (n=31)</a:t>
                      </a:r>
                    </a:p>
                  </a:txBody>
                  <a:tcPr marL="0" marR="0" marT="60960" marB="60960" anchor="b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C40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Adults (n=48)</a:t>
                      </a:r>
                    </a:p>
                  </a:txBody>
                  <a:tcPr marL="0" marR="0" marT="60960" marB="60960" anchor="b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C40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Adolescents (n=8)</a:t>
                      </a:r>
                      <a:endParaRPr lang="en-US" sz="1800" b="1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60960" marB="60960" anchor="b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C4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24322"/>
                  </a:ext>
                </a:extLst>
              </a:tr>
              <a:tr h="182506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Extremely Anxious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(7-10)</a:t>
                      </a:r>
                    </a:p>
                  </a:txBody>
                  <a:tcPr marT="60960" marB="6096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(27%)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(43%)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(24%)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(29%)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(23%)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(50%)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ADCF3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601680"/>
                  </a:ext>
                </a:extLst>
              </a:tr>
              <a:tr h="182506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Moderately Anxious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(4-6)</a:t>
                      </a:r>
                    </a:p>
                  </a:txBody>
                  <a:tcPr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(18%)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(43%)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(28%)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(10%)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(17%)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(25%)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994807"/>
                  </a:ext>
                </a:extLst>
              </a:tr>
              <a:tr h="182506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600" b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Mildly Anxious </a:t>
                      </a:r>
                      <a:r>
                        <a:rPr lang="en-US" sz="16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(1-3)</a:t>
                      </a:r>
                    </a:p>
                  </a:txBody>
                  <a:tcPr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(32%)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(32%)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(32%)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(33%)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(25%)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1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387819"/>
                  </a:ext>
                </a:extLst>
              </a:tr>
              <a:tr h="182506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Anxious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</a:p>
                  </a:txBody>
                  <a:tcPr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(23%)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(14%)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(16%)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(29%)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(27%)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D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850590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F7FB5615-3441-67D4-B948-EA85D0171905}"/>
              </a:ext>
            </a:extLst>
          </p:cNvPr>
          <p:cNvSpPr/>
          <p:nvPr/>
        </p:nvSpPr>
        <p:spPr>
          <a:xfrm>
            <a:off x="11291822" y="20754582"/>
            <a:ext cx="14481916" cy="51213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C7DF5E4-7A2C-7DDD-6BDA-FC9882C747B9}"/>
              </a:ext>
            </a:extLst>
          </p:cNvPr>
          <p:cNvSpPr/>
          <p:nvPr/>
        </p:nvSpPr>
        <p:spPr>
          <a:xfrm>
            <a:off x="11292840" y="20218845"/>
            <a:ext cx="14493240" cy="548640"/>
          </a:xfrm>
          <a:prstGeom prst="rect">
            <a:avLst/>
          </a:prstGeom>
          <a:solidFill>
            <a:srgbClr val="0C40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295" tIns="31645" rIns="63295" bIns="31645" rtlCol="0" anchor="ctr"/>
          <a:lstStyle/>
          <a:p>
            <a:pPr marL="91440"/>
            <a:r>
              <a:rPr lang="en-C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2. Long-Term Prophylaxis at the Time of Last Treated Attack (n=31)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A570C9E-0A81-7BE8-2A96-3BF876794F6A}"/>
              </a:ext>
            </a:extLst>
          </p:cNvPr>
          <p:cNvSpPr/>
          <p:nvPr/>
        </p:nvSpPr>
        <p:spPr>
          <a:xfrm>
            <a:off x="26424289" y="12450248"/>
            <a:ext cx="14477828" cy="91512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85AC9C4-B774-EFED-0F28-0D463393D841}"/>
              </a:ext>
            </a:extLst>
          </p:cNvPr>
          <p:cNvSpPr/>
          <p:nvPr/>
        </p:nvSpPr>
        <p:spPr>
          <a:xfrm>
            <a:off x="26417016" y="11914511"/>
            <a:ext cx="14493240" cy="696168"/>
          </a:xfrm>
          <a:prstGeom prst="rect">
            <a:avLst/>
          </a:prstGeom>
          <a:solidFill>
            <a:srgbClr val="0C40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295" tIns="31645" rIns="63295" bIns="31645" rtlCol="0" anchor="ctr"/>
          <a:lstStyle/>
          <a:p>
            <a:pPr marL="91440"/>
            <a:r>
              <a:rPr lang="en-C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3. Reported Reasons for Feeling Anxious about Treating Most Recent Attack with Parenteral On-Demand Treatment Among Those Patients who Felt Anxious (n=43)</a:t>
            </a:r>
          </a:p>
        </p:txBody>
      </p:sp>
      <p:sp>
        <p:nvSpPr>
          <p:cNvPr id="5" name="% of patients">
            <a:extLst>
              <a:ext uri="{FF2B5EF4-FFF2-40B4-BE49-F238E27FC236}">
                <a16:creationId xmlns:a16="http://schemas.microsoft.com/office/drawing/2014/main" id="{6B8B6E7A-5620-55B8-0F44-BEA27A5EF91F}"/>
              </a:ext>
            </a:extLst>
          </p:cNvPr>
          <p:cNvSpPr txBox="1"/>
          <p:nvPr/>
        </p:nvSpPr>
        <p:spPr>
          <a:xfrm rot="16200000">
            <a:off x="10112842" y="17987811"/>
            <a:ext cx="341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of Patients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D5A38D-39BC-D61C-5B93-018F44A893AC}"/>
              </a:ext>
            </a:extLst>
          </p:cNvPr>
          <p:cNvSpPr txBox="1"/>
          <p:nvPr/>
        </p:nvSpPr>
        <p:spPr>
          <a:xfrm rot="16200000">
            <a:off x="25919195" y="17226683"/>
            <a:ext cx="2188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% of Patients</a:t>
            </a:r>
          </a:p>
        </p:txBody>
      </p:sp>
      <p:sp>
        <p:nvSpPr>
          <p:cNvPr id="32" name="% of patients">
            <a:extLst>
              <a:ext uri="{FF2B5EF4-FFF2-40B4-BE49-F238E27FC236}">
                <a16:creationId xmlns:a16="http://schemas.microsoft.com/office/drawing/2014/main" id="{D5993616-05C3-9003-9CAC-977996D2E714}"/>
              </a:ext>
            </a:extLst>
          </p:cNvPr>
          <p:cNvSpPr txBox="1"/>
          <p:nvPr/>
        </p:nvSpPr>
        <p:spPr>
          <a:xfrm rot="16200000">
            <a:off x="9898763" y="23851009"/>
            <a:ext cx="3325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of Patients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B42D6D-4B1C-C0CA-CE9E-4F818ECC68E5}"/>
              </a:ext>
            </a:extLst>
          </p:cNvPr>
          <p:cNvSpPr txBox="1"/>
          <p:nvPr/>
        </p:nvSpPr>
        <p:spPr>
          <a:xfrm>
            <a:off x="31773468" y="28638857"/>
            <a:ext cx="95476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view this poster after the presentation, </a:t>
            </a:r>
            <a:b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visit KalVista Virtual Medical Booth.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02C0975-AEBF-5635-FFF7-2C607C30115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806634" y="28500612"/>
            <a:ext cx="1230596" cy="1230596"/>
          </a:xfrm>
          <a:prstGeom prst="rect">
            <a:avLst/>
          </a:prstGeom>
          <a:ln w="28575">
            <a:solidFill>
              <a:srgbClr val="ADCF3B"/>
            </a:solidFill>
          </a:ln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012C51CE-C32C-FAC9-D6B2-9F43D5D55546}"/>
              </a:ext>
            </a:extLst>
          </p:cNvPr>
          <p:cNvSpPr txBox="1"/>
          <p:nvPr/>
        </p:nvSpPr>
        <p:spPr>
          <a:xfrm>
            <a:off x="30286949" y="27022341"/>
            <a:ext cx="8519685" cy="14234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2814453">
              <a:spcAft>
                <a:spcPts val="285"/>
              </a:spcAft>
            </a:pPr>
            <a:r>
              <a:rPr lang="en-US" sz="2800" b="1" dirty="0">
                <a:solidFill>
                  <a:srgbClr val="0C4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</a:t>
            </a:r>
          </a:p>
          <a:p>
            <a:pPr defTabSz="2814453">
              <a:spcAft>
                <a:spcPts val="285"/>
              </a:spcAft>
            </a:pPr>
            <a:r>
              <a:rPr lang="en-US" sz="2800" b="1" dirty="0">
                <a:solidFill>
                  <a:srgbClr val="0C4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Global Angioedema Forum (GAF) 2024, 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October 4 &amp; 5,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Copenhagen, Denmark.</a:t>
            </a:r>
          </a:p>
        </p:txBody>
      </p:sp>
    </p:spTree>
    <p:extLst>
      <p:ext uri="{BB962C8B-B14F-4D97-AF65-F5344CB8AC3E}">
        <p14:creationId xmlns:p14="http://schemas.microsoft.com/office/powerpoint/2010/main" val="1640756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lVista">
    <a:dk1>
      <a:srgbClr val="5F5F5F"/>
    </a:dk1>
    <a:lt1>
      <a:srgbClr val="FFFFFF"/>
    </a:lt1>
    <a:dk2>
      <a:srgbClr val="0D4167"/>
    </a:dk2>
    <a:lt2>
      <a:srgbClr val="D9D7D9"/>
    </a:lt2>
    <a:accent1>
      <a:srgbClr val="D9D7D9"/>
    </a:accent1>
    <a:accent2>
      <a:srgbClr val="ADCF3B"/>
    </a:accent2>
    <a:accent3>
      <a:srgbClr val="0D4167"/>
    </a:accent3>
    <a:accent4>
      <a:srgbClr val="00839F"/>
    </a:accent4>
    <a:accent5>
      <a:srgbClr val="F85110"/>
    </a:accent5>
    <a:accent6>
      <a:srgbClr val="5F5F5F"/>
    </a:accent6>
    <a:hlink>
      <a:srgbClr val="1A3DB4"/>
    </a:hlink>
    <a:folHlink>
      <a:srgbClr val="99999B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  <a:tileRect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  <a:tileRect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/>
        <a:tileRect/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  <a:tileRect/>
      </a:gradFill>
    </a:bgFillStyleLst>
  </a:fmtScheme>
</a:themeOverride>
</file>

<file path=ppt/theme/themeOverride2.xml><?xml version="1.0" encoding="utf-8"?>
<a:themeOverride xmlns:a="http://schemas.openxmlformats.org/drawingml/2006/main">
  <a:clrScheme name="KalVista">
    <a:dk1>
      <a:srgbClr val="5F5F5F"/>
    </a:dk1>
    <a:lt1>
      <a:srgbClr val="FFFFFF"/>
    </a:lt1>
    <a:dk2>
      <a:srgbClr val="0D4167"/>
    </a:dk2>
    <a:lt2>
      <a:srgbClr val="D9D7D9"/>
    </a:lt2>
    <a:accent1>
      <a:srgbClr val="D9D7D9"/>
    </a:accent1>
    <a:accent2>
      <a:srgbClr val="ADCF3B"/>
    </a:accent2>
    <a:accent3>
      <a:srgbClr val="0D4167"/>
    </a:accent3>
    <a:accent4>
      <a:srgbClr val="00839F"/>
    </a:accent4>
    <a:accent5>
      <a:srgbClr val="F85110"/>
    </a:accent5>
    <a:accent6>
      <a:srgbClr val="5F5F5F"/>
    </a:accent6>
    <a:hlink>
      <a:srgbClr val="1A3DB4"/>
    </a:hlink>
    <a:folHlink>
      <a:srgbClr val="99999B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  <a:tileRect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  <a:tileRect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/>
        <a:tileRect/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  <a:tileRect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7068A80FB1CE4CAFAA09E56BF0F619" ma:contentTypeVersion="13" ma:contentTypeDescription="Create a new document." ma:contentTypeScope="" ma:versionID="17a853fd8718dfce07fee08e4825d548">
  <xsd:schema xmlns:xsd="http://www.w3.org/2001/XMLSchema" xmlns:xs="http://www.w3.org/2001/XMLSchema" xmlns:p="http://schemas.microsoft.com/office/2006/metadata/properties" xmlns:ns2="47ccffce-73f7-4c25-841d-b23af3fd6770" xmlns:ns3="e3c0a4c0-4c77-4a22-adb9-2211df7a460b" targetNamespace="http://schemas.microsoft.com/office/2006/metadata/properties" ma:root="true" ma:fieldsID="7df399b2b49015250c5552e017cd3437" ns2:_="" ns3:_="">
    <xsd:import namespace="47ccffce-73f7-4c25-841d-b23af3fd6770"/>
    <xsd:import namespace="e3c0a4c0-4c77-4a22-adb9-2211df7a46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ccffce-73f7-4c25-841d-b23af3fd677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c0a4c0-4c77-4a22-adb9-2211df7a46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62B4EE-7D72-4110-BADC-CD3480490E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FD52BA-C0C6-4F2E-AC91-DD521AD6B738}">
  <ds:schemaRefs>
    <ds:schemaRef ds:uri="47ccffce-73f7-4c25-841d-b23af3fd6770"/>
    <ds:schemaRef ds:uri="e3c0a4c0-4c77-4a22-adb9-2211df7a460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B6E258A-B236-41F5-88E1-8B4AEB1103AD}">
  <ds:schemaRefs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47ccffce-73f7-4c25-841d-b23af3fd6770"/>
    <ds:schemaRef ds:uri="http://schemas.microsoft.com/office/infopath/2007/PartnerControls"/>
    <ds:schemaRef ds:uri="http://schemas.openxmlformats.org/package/2006/metadata/core-properties"/>
    <ds:schemaRef ds:uri="e3c0a4c0-4c77-4a22-adb9-2211df7a460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6103</TotalTime>
  <Words>1848</Words>
  <Application>Microsoft Office PowerPoint</Application>
  <PresentationFormat>Custom</PresentationFormat>
  <Paragraphs>254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Docimo</dc:creator>
  <cp:lastModifiedBy>Christopher Utter</cp:lastModifiedBy>
  <cp:revision>553</cp:revision>
  <dcterms:created xsi:type="dcterms:W3CDTF">2018-07-13T15:04:14Z</dcterms:created>
  <dcterms:modified xsi:type="dcterms:W3CDTF">2024-09-30T18:20:15Z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0x010100E17068A80FB1CE4CAFAA09E56BF0F619</vt:lpwstr>
  </property>
  <property fmtid="{D5CDD505-2E9C-101B-9397-08002B2CF9AE}" pid="3" name="Order">
    <vt:r8>200</vt:r8>
  </property>
</Properties>
</file>