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3"/>
  </p:notesMasterIdLst>
  <p:handoutMasterIdLst>
    <p:handoutMasterId r:id="rId14"/>
  </p:handoutMasterIdLst>
  <p:sldIdLst>
    <p:sldId id="2136" r:id="rId2"/>
    <p:sldId id="2147472119" r:id="rId3"/>
    <p:sldId id="2148" r:id="rId4"/>
    <p:sldId id="2149" r:id="rId5"/>
    <p:sldId id="2173" r:id="rId6"/>
    <p:sldId id="2171" r:id="rId7"/>
    <p:sldId id="2151" r:id="rId8"/>
    <p:sldId id="2168" r:id="rId9"/>
    <p:sldId id="2169" r:id="rId10"/>
    <p:sldId id="2157" r:id="rId11"/>
    <p:sldId id="2162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0EBDA29-F475-6A10-B65D-65559DDEFBF0}" name="jason allaire" initials="ja" userId="145ddb1089af7090" providerId="Windows Live"/>
  <p188:author id="{DE978835-9963-857C-635D-ED226766AF6B}" name="Lori Palen" initials="LP" userId="7c9c7538cc1fbb4c" providerId="Windows Live"/>
  <p188:author id="{6389B756-9DE3-0249-AFFE-70B52C0BBFA0}" name="Christopher Utter" initials="CU" userId="S::cutter@kalvista.com::88046066-194a-4e9c-9024-2c186d314a42" providerId="AD"/>
  <p188:author id="{E59C5785-C6EC-73BA-5DCC-6A984CE98151}" name="Peter Parsonson" initials="PP" userId="S::psp_kalvista.com#ext#@livekalvista.onmicrosoft.com::77056771-49e5-4afe-a1d3-28f1669438f3" providerId="AD"/>
  <p188:author id="{50FA39A1-D545-3E88-9A7C-AB16BFC931D2}" name="Monique O'Leary" initials="MO" userId="Monique O'Leary" providerId="None"/>
  <p188:author id="{C1E449C3-848F-2CC7-E6B6-E985238800CF}" name="Zara Melyan" initials="ZM" userId="S::zme_kalvista.com#ext#@livekalvista.onmicrosoft.com::521710a9-3bea-44d7-95fa-60e6e14fcdd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isuke Honda" initials="DH" lastIdx="2" clrIdx="0">
    <p:extLst>
      <p:ext uri="{19B8F6BF-5375-455C-9EA6-DF929625EA0E}">
        <p15:presenceInfo xmlns:p15="http://schemas.microsoft.com/office/powerpoint/2012/main" userId="264c3d09eb4aba49" providerId="Windows Live"/>
      </p:ext>
    </p:extLst>
  </p:cmAuthor>
  <p:cmAuthor id="2" name="Christopher Utter" initials="CU" lastIdx="28" clrIdx="1">
    <p:extLst>
      <p:ext uri="{19B8F6BF-5375-455C-9EA6-DF929625EA0E}">
        <p15:presenceInfo xmlns:p15="http://schemas.microsoft.com/office/powerpoint/2012/main" userId="S::cutter@kalvista.com::88046066-194a-4e9c-9024-2c186d314a42" providerId="AD"/>
      </p:ext>
    </p:extLst>
  </p:cmAuthor>
  <p:cmAuthor id="3" name="Jason Christopher Allaire" initials="" lastIdx="8" clrIdx="2">
    <p:extLst>
      <p:ext uri="{19B8F6BF-5375-455C-9EA6-DF929625EA0E}">
        <p15:presenceInfo xmlns:p15="http://schemas.microsoft.com/office/powerpoint/2012/main" userId="S::jcallair@ncsu.edu::46be5a31-a1af-4559-a61e-0e3acc78ad63" providerId="AD"/>
      </p:ext>
    </p:extLst>
  </p:cmAuthor>
  <p:cmAuthor id="4" name="Lori Palen" initials="LP" lastIdx="1" clrIdx="3">
    <p:extLst>
      <p:ext uri="{19B8F6BF-5375-455C-9EA6-DF929625EA0E}">
        <p15:presenceInfo xmlns:p15="http://schemas.microsoft.com/office/powerpoint/2012/main" userId="7c9c7538cc1fbb4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41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8" autoAdjust="0"/>
    <p:restoredTop sz="93447" autoAdjust="0"/>
  </p:normalViewPr>
  <p:slideViewPr>
    <p:cSldViewPr snapToGrid="0" snapToObjects="1">
      <p:cViewPr varScale="1">
        <p:scale>
          <a:sx n="109" d="100"/>
          <a:sy n="109" d="100"/>
        </p:scale>
        <p:origin x="912" y="8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273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D416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000" b="0" i="0" u="none" strike="noStrike" kern="1200" baseline="0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4"/>
                <c:pt idx="0">
                  <c:v>Plasma derived C1 esterase inhibitor (Cinryze)</c:v>
                </c:pt>
                <c:pt idx="1">
                  <c:v>Berotralstat</c:v>
                </c:pt>
                <c:pt idx="2">
                  <c:v>Plasma derived C1 esterase inhibitor (Haegarda)</c:v>
                </c:pt>
                <c:pt idx="3">
                  <c:v>Lanadelumab</c:v>
                </c:pt>
              </c:strCache>
              <c:extLst/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2.9000000000000001E-2</c:v>
                </c:pt>
                <c:pt idx="1">
                  <c:v>8.7999999999999995E-2</c:v>
                </c:pt>
                <c:pt idx="2">
                  <c:v>0.23499999999999999</c:v>
                </c:pt>
                <c:pt idx="3">
                  <c:v>0.64700000000000002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898E-4F70-A711-3A5BCBCB64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46761920"/>
        <c:axId val="1146771520"/>
      </c:barChart>
      <c:catAx>
        <c:axId val="1146761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46771520"/>
        <c:crosses val="autoZero"/>
        <c:auto val="1"/>
        <c:lblAlgn val="ctr"/>
        <c:lblOffset val="100"/>
        <c:noMultiLvlLbl val="0"/>
      </c:catAx>
      <c:valAx>
        <c:axId val="1146771520"/>
        <c:scaling>
          <c:orientation val="minMax"/>
          <c:max val="0.70000000000000007"/>
        </c:scaling>
        <c:delete val="1"/>
        <c:axPos val="b"/>
        <c:numFmt formatCode="0%" sourceLinked="1"/>
        <c:majorTickMark val="out"/>
        <c:minorTickMark val="none"/>
        <c:tickLblPos val="nextTo"/>
        <c:crossAx val="114676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D416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000" b="0" i="0" u="none" strike="noStrike" kern="1200" baseline="0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≥ 8 hours</c:v>
                </c:pt>
                <c:pt idx="1">
                  <c:v>5 to &lt; 8 hours</c:v>
                </c:pt>
                <c:pt idx="2">
                  <c:v>2 to &lt; 5 hours</c:v>
                </c:pt>
                <c:pt idx="3">
                  <c:v>1 to &lt; 2 hours</c:v>
                </c:pt>
                <c:pt idx="4">
                  <c:v>&lt; 1 hour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3.3000000000000002E-2</c:v>
                </c:pt>
                <c:pt idx="1">
                  <c:v>0.19700000000000001</c:v>
                </c:pt>
                <c:pt idx="2">
                  <c:v>0.34399999999999997</c:v>
                </c:pt>
                <c:pt idx="3">
                  <c:v>0.16400000000000001</c:v>
                </c:pt>
                <c:pt idx="4">
                  <c:v>0.26200000000000001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9B-422A-B790-52CE6A8C2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46761920"/>
        <c:axId val="1146771520"/>
      </c:barChart>
      <c:catAx>
        <c:axId val="1146761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46771520"/>
        <c:crosses val="autoZero"/>
        <c:auto val="1"/>
        <c:lblAlgn val="ctr"/>
        <c:lblOffset val="100"/>
        <c:noMultiLvlLbl val="0"/>
      </c:catAx>
      <c:valAx>
        <c:axId val="1146771520"/>
        <c:scaling>
          <c:orientation val="minMax"/>
          <c:max val="0.5"/>
        </c:scaling>
        <c:delete val="1"/>
        <c:axPos val="b"/>
        <c:numFmt formatCode="0%" sourceLinked="1"/>
        <c:majorTickMark val="out"/>
        <c:minorTickMark val="none"/>
        <c:tickLblPos val="nextTo"/>
        <c:crossAx val="114676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945873152964508"/>
          <c:y val="0.1521716263395618"/>
          <c:w val="0.3891234402658148"/>
          <c:h val="0.763211300270296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DCF3B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fld id="{5150A723-6E98-414D-BF58-1B1DBD20718D}" type="VALUE">
                      <a:rPr lang="en-US" altLang="ja-JP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061-4D46-896D-F691100F7D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ja-JP" sz="10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Sheet1!$A$2:$A$18</c:f>
              <c:strCache>
                <c:ptCount val="16"/>
                <c:pt idx="0">
                  <c:v>Other</c:v>
                </c:pt>
                <c:pt idx="1">
                  <c:v>I had run out of on-demand treatment to use</c:v>
                </c:pt>
                <c:pt idx="2">
                  <c:v>I wanted to avoid the side effects of treatment</c:v>
                </c:pt>
                <c:pt idx="3">
                  <c:v>I had to go to the hospital / emergency center for treatment</c:v>
                </c:pt>
                <c:pt idx="4">
                  <c:v>I did not feel well enough to prepare and administer the treatment</c:v>
                </c:pt>
                <c:pt idx="5">
                  <c:v>I did not have anyone to help me</c:v>
                </c:pt>
                <c:pt idx="6">
                  <c:v>I did not have a private place to administer treatment</c:v>
                </c:pt>
                <c:pt idx="7">
                  <c:v>My on-demand treatment was expensive</c:v>
                </c:pt>
                <c:pt idx="8">
                  <c:v>  I wanted to avoid the pain of the needle</c:v>
                </c:pt>
                <c:pt idx="9">
                  <c:v>I waited to treat until the attack was severe</c:v>
                </c:pt>
                <c:pt idx="10">
                  <c:v>I did not want to / could not interrupt what I was doing</c:v>
                </c:pt>
                <c:pt idx="11">
                  <c:v>I did not have my on-demand treatment with me</c:v>
                </c:pt>
                <c:pt idx="12">
                  <c:v>  I wanted to avoid the burning, stinging or pain with the injection</c:v>
                </c:pt>
                <c:pt idx="13">
                  <c:v>I thought the attack would be mild</c:v>
                </c:pt>
                <c:pt idx="14">
                  <c:v>I wanted to save my on-demand treatment for a severe attack</c:v>
                </c:pt>
                <c:pt idx="15">
                  <c:v>I was not certain it was a real / actual attack</c:v>
                </c:pt>
              </c:strCache>
            </c:strRef>
          </c:cat>
          <c:val>
            <c:numRef>
              <c:f>Sheet1!$B$2:$B$18</c:f>
              <c:numCache>
                <c:formatCode>0.0%</c:formatCode>
                <c:ptCount val="16"/>
                <c:pt idx="0">
                  <c:v>0.151</c:v>
                </c:pt>
                <c:pt idx="1">
                  <c:v>0</c:v>
                </c:pt>
                <c:pt idx="2">
                  <c:v>1.9E-2</c:v>
                </c:pt>
                <c:pt idx="3">
                  <c:v>1.9E-2</c:v>
                </c:pt>
                <c:pt idx="4">
                  <c:v>3.7999999999999999E-2</c:v>
                </c:pt>
                <c:pt idx="5">
                  <c:v>7.4999999999999997E-2</c:v>
                </c:pt>
                <c:pt idx="6">
                  <c:v>9.4E-2</c:v>
                </c:pt>
                <c:pt idx="7">
                  <c:v>0.13200000000000001</c:v>
                </c:pt>
                <c:pt idx="8">
                  <c:v>0.151</c:v>
                </c:pt>
                <c:pt idx="9">
                  <c:v>0.151</c:v>
                </c:pt>
                <c:pt idx="10">
                  <c:v>0.151</c:v>
                </c:pt>
                <c:pt idx="11">
                  <c:v>0.20799999999999999</c:v>
                </c:pt>
                <c:pt idx="12">
                  <c:v>0.22600000000000001</c:v>
                </c:pt>
                <c:pt idx="13">
                  <c:v>0.34</c:v>
                </c:pt>
                <c:pt idx="14">
                  <c:v>0.35799999999999998</c:v>
                </c:pt>
                <c:pt idx="15">
                  <c:v>0.49099999999999999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61-4D46-896D-F691100F7D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107248160"/>
        <c:axId val="1099331104"/>
      </c:barChart>
      <c:catAx>
        <c:axId val="1107248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rgbClr val="DCDCDC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0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99331104"/>
        <c:crosses val="autoZero"/>
        <c:auto val="1"/>
        <c:lblAlgn val="ctr"/>
        <c:lblOffset val="100"/>
        <c:noMultiLvlLbl val="0"/>
      </c:catAx>
      <c:valAx>
        <c:axId val="1099331104"/>
        <c:scaling>
          <c:orientation val="minMax"/>
          <c:max val="0.5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noFill/>
          <a:ln>
            <a:solidFill>
              <a:srgbClr val="DCDCDC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0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072481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D416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000" b="0" i="0" u="none" strike="noStrike" kern="1200" baseline="0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Not anxious (0)</c:v>
                </c:pt>
                <c:pt idx="1">
                  <c:v>Mildly anxious (1-3)</c:v>
                </c:pt>
                <c:pt idx="2">
                  <c:v>Moderately anxious (4-6)</c:v>
                </c:pt>
                <c:pt idx="3">
                  <c:v>Extremely anxious (7-10)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0.26200000000000001</c:v>
                </c:pt>
                <c:pt idx="1">
                  <c:v>0.32800000000000001</c:v>
                </c:pt>
                <c:pt idx="2">
                  <c:v>0.13100000000000001</c:v>
                </c:pt>
                <c:pt idx="3">
                  <c:v>0.27900000000000003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87-435E-B4AD-0B9805B486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46761920"/>
        <c:axId val="1146771520"/>
      </c:barChart>
      <c:catAx>
        <c:axId val="1146761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2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46771520"/>
        <c:crosses val="autoZero"/>
        <c:auto val="1"/>
        <c:lblAlgn val="ctr"/>
        <c:lblOffset val="100"/>
        <c:noMultiLvlLbl val="0"/>
      </c:catAx>
      <c:valAx>
        <c:axId val="1146771520"/>
        <c:scaling>
          <c:orientation val="minMax"/>
          <c:max val="0.5"/>
        </c:scaling>
        <c:delete val="1"/>
        <c:axPos val="b"/>
        <c:numFmt formatCode="0%" sourceLinked="1"/>
        <c:majorTickMark val="out"/>
        <c:minorTickMark val="none"/>
        <c:tickLblPos val="nextTo"/>
        <c:crossAx val="114676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945873152964508"/>
          <c:y val="0.1521716263395618"/>
          <c:w val="0.33551321390783306"/>
          <c:h val="0.763211300270296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DCF3B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fld id="{5150A723-6E98-414D-BF58-1B1DBD20718D}" type="VALUE">
                      <a:rPr lang="en-US" altLang="ja-JP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E74-492C-B65A-7CB75F7841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0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Finding the vein to start the intravenous infusion</c:v>
                </c:pt>
                <c:pt idx="1">
                  <c:v>Finding a private area to administer the treatment</c:v>
                </c:pt>
                <c:pt idx="2">
                  <c:v>Finding someone to help me administer the treatment</c:v>
                </c:pt>
                <c:pt idx="3">
                  <c:v>The process of preparing my treatment</c:v>
                </c:pt>
                <c:pt idx="4">
                  <c:v>I am afraid of needles</c:v>
                </c:pt>
                <c:pt idx="5">
                  <c:v>Anticipating side effects from the injection</c:v>
                </c:pt>
                <c:pt idx="6">
                  <c:v>Worry about a rebound attack after the first treatment</c:v>
                </c:pt>
                <c:pt idx="7">
                  <c:v>Uncertainty if the attack would become severe enough to treat</c:v>
                </c:pt>
                <c:pt idx="8">
                  <c:v>The need to use a second dose for the same attack</c:v>
                </c:pt>
                <c:pt idx="9">
                  <c:v>The cost of the on-demand treatment</c:v>
                </c:pt>
                <c:pt idx="10">
                  <c:v>Anticipating burning or pain with the injection</c:v>
                </c:pt>
                <c:pt idx="11">
                  <c:v>Uncertainty about whether the treatment would work</c:v>
                </c:pt>
                <c:pt idx="12">
                  <c:v>Uncertainty about how long the treatment would take to begin working</c:v>
                </c:pt>
                <c:pt idx="13">
                  <c:v>Running out of on-demand treatment if I needed it later</c:v>
                </c:pt>
                <c:pt idx="14">
                  <c:v>Desire not to 'waste' an on-demand treatment</c:v>
                </c:pt>
              </c:strCache>
            </c:strRef>
          </c:cat>
          <c:val>
            <c:numRef>
              <c:f>Sheet1!$B$2:$B$16</c:f>
              <c:numCache>
                <c:formatCode>0.0%</c:formatCode>
                <c:ptCount val="15"/>
                <c:pt idx="0">
                  <c:v>2.1999999999999999E-2</c:v>
                </c:pt>
                <c:pt idx="1">
                  <c:v>2.1999999999999999E-2</c:v>
                </c:pt>
                <c:pt idx="2">
                  <c:v>2.1999999999999999E-2</c:v>
                </c:pt>
                <c:pt idx="3">
                  <c:v>2.1999999999999999E-2</c:v>
                </c:pt>
                <c:pt idx="4">
                  <c:v>4.3999999999999997E-2</c:v>
                </c:pt>
                <c:pt idx="5">
                  <c:v>0.111</c:v>
                </c:pt>
                <c:pt idx="6">
                  <c:v>0.156</c:v>
                </c:pt>
                <c:pt idx="7">
                  <c:v>0.17799999999999999</c:v>
                </c:pt>
                <c:pt idx="8">
                  <c:v>0.17799999999999999</c:v>
                </c:pt>
                <c:pt idx="9">
                  <c:v>0.222</c:v>
                </c:pt>
                <c:pt idx="10">
                  <c:v>0.26700000000000002</c:v>
                </c:pt>
                <c:pt idx="11">
                  <c:v>0.28899999999999998</c:v>
                </c:pt>
                <c:pt idx="12">
                  <c:v>0.28899999999999998</c:v>
                </c:pt>
                <c:pt idx="13">
                  <c:v>0.46700000000000003</c:v>
                </c:pt>
                <c:pt idx="14">
                  <c:v>0.46700000000000003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74-492C-B65A-7CB75F7841A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107248160"/>
        <c:axId val="1099331104"/>
      </c:barChart>
      <c:catAx>
        <c:axId val="1107248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rgbClr val="DCDCDC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0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099331104"/>
        <c:crosses val="autoZero"/>
        <c:auto val="1"/>
        <c:lblAlgn val="ctr"/>
        <c:lblOffset val="100"/>
        <c:noMultiLvlLbl val="0"/>
      </c:catAx>
      <c:valAx>
        <c:axId val="1099331104"/>
        <c:scaling>
          <c:orientation val="minMax"/>
          <c:max val="0.5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noFill/>
          <a:ln>
            <a:solidFill>
              <a:srgbClr val="DCDCDC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0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072481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AD1291-24B1-4568-4B1F-3F122A4B22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3E8441-C188-45F3-E274-DAEE6F0702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AD259-8575-664F-A45C-318823AB320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104FF3-D4EC-CA14-8A06-78331A9B4D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40165C-2767-51C6-199E-15957B9C949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3E645-1F95-AC4B-B13F-B95B0B210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07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410A9-03AB-440D-B410-12522A15DC89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9CDAB-0C85-4D02-9E3D-3BF30069D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99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69CDAB-0C85-4D02-9E3D-3BF30069DE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0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C1BCB5-105B-7E1F-097F-02B05FCA7996}"/>
              </a:ext>
            </a:extLst>
          </p:cNvPr>
          <p:cNvSpPr/>
          <p:nvPr userDrawn="1"/>
        </p:nvSpPr>
        <p:spPr bwMode="auto">
          <a:xfrm>
            <a:off x="1" y="-7975"/>
            <a:ext cx="9144000" cy="5151475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3C22D876-C6D2-8351-30EF-25C1B2AAF9A1}"/>
              </a:ext>
            </a:extLst>
          </p:cNvPr>
          <p:cNvSpPr/>
          <p:nvPr userDrawn="1"/>
        </p:nvSpPr>
        <p:spPr bwMode="auto">
          <a:xfrm rot="5400000">
            <a:off x="-225230" y="205966"/>
            <a:ext cx="4231150" cy="3780691"/>
          </a:xfrm>
          <a:prstGeom prst="rtTriangl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8762EEC4-6216-35DC-B322-9B6913EB662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21437" y="2353450"/>
            <a:ext cx="6852356" cy="1624647"/>
          </a:xfrm>
          <a:prstGeom prst="rect">
            <a:avLst/>
          </a:prstGeom>
        </p:spPr>
        <p:txBody>
          <a:bodyPr anchor="b"/>
          <a:lstStyle>
            <a:lvl1pPr algn="r" defTabSz="449252" eaLnBrk="1" hangingPunct="1">
              <a:lnSpc>
                <a:spcPct val="90000"/>
              </a:lnSpc>
              <a:buClr>
                <a:srgbClr val="46829E"/>
              </a:buClr>
              <a:tabLst>
                <a:tab pos="0" algn="l"/>
                <a:tab pos="914378" algn="l"/>
                <a:tab pos="1828754" algn="l"/>
                <a:tab pos="2743132" algn="l"/>
                <a:tab pos="3657509" algn="l"/>
                <a:tab pos="4571886" algn="l"/>
                <a:tab pos="5486263" algn="l"/>
                <a:tab pos="6400640" algn="l"/>
                <a:tab pos="7315017" algn="l"/>
                <a:tab pos="8229395" algn="l"/>
                <a:tab pos="9143771" algn="l"/>
                <a:tab pos="10058149" algn="l"/>
              </a:tabLst>
              <a:defRPr sz="36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79296487-F8F1-522E-374B-6D40D58F7A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41271" y="4136433"/>
            <a:ext cx="5032522" cy="465766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buFontTx/>
              <a:buNone/>
              <a:defRPr sz="1800" b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502B01C-C419-CFF2-5B50-051F5CEAAA13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2291644" y="4079697"/>
            <a:ext cx="685235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8285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704302CB-792A-4A41-9593-78A616A895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080" y="184064"/>
            <a:ext cx="8580875" cy="6785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FB5DD85-C6AF-4F5A-AAB7-F30C7A5F540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86900" y="1074149"/>
            <a:ext cx="8580875" cy="379080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0AFE1ED-3333-4FA6-81CA-E7844D7683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2114" y="4832051"/>
            <a:ext cx="39188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72FE163-535F-206F-6C3D-30488F780F6A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-5760" y="953106"/>
            <a:ext cx="887353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8817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543387D8-496A-325B-E244-8141B13F4B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080" y="184064"/>
            <a:ext cx="8580875" cy="6785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B1DAEB5-20F2-1A54-6F3A-5A2AA0E89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2114" y="4832051"/>
            <a:ext cx="39188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A4E2D4-1380-6F21-7B88-6ECEBA537FF9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-5760" y="953106"/>
            <a:ext cx="887353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4905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5F3184D-959A-49DB-ACDA-B1D6679F3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4560" y="1042069"/>
            <a:ext cx="4068609" cy="67857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C9E482F-3396-401B-AC1C-B773E1CB9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560" y="1767661"/>
            <a:ext cx="4068609" cy="2882998"/>
          </a:xfrm>
        </p:spPr>
        <p:txBody>
          <a:bodyPr/>
          <a:lstStyle>
            <a:lvl1pPr>
              <a:spcBef>
                <a:spcPts val="600"/>
              </a:spcBef>
              <a:defRPr sz="1600"/>
            </a:lvl1pPr>
            <a:lvl2pPr>
              <a:spcBef>
                <a:spcPts val="600"/>
              </a:spcBef>
              <a:defRPr sz="1400"/>
            </a:lvl2pPr>
            <a:lvl3pPr>
              <a:spcBef>
                <a:spcPts val="600"/>
              </a:spcBef>
              <a:defRPr sz="12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193A216-4A5D-43D8-A657-DC2565226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1160" y="1042069"/>
            <a:ext cx="4068609" cy="67857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F20932A-45BB-4742-8543-B8FDB2C8B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1160" y="1767661"/>
            <a:ext cx="4068609" cy="2882998"/>
          </a:xfrm>
        </p:spPr>
        <p:txBody>
          <a:bodyPr/>
          <a:lstStyle>
            <a:lvl1pPr>
              <a:spcBef>
                <a:spcPts val="600"/>
              </a:spcBef>
              <a:defRPr sz="1600"/>
            </a:lvl1pPr>
            <a:lvl2pPr>
              <a:spcBef>
                <a:spcPts val="600"/>
              </a:spcBef>
              <a:defRPr sz="1400"/>
            </a:lvl2pPr>
            <a:lvl3pPr>
              <a:spcBef>
                <a:spcPts val="600"/>
              </a:spcBef>
              <a:defRPr sz="1200"/>
            </a:lvl3pPr>
            <a:lvl4pPr>
              <a:spcBef>
                <a:spcPts val="600"/>
              </a:spcBef>
              <a:defRPr sz="1200"/>
            </a:lvl4pPr>
            <a:lvl5pPr>
              <a:spcBef>
                <a:spcPts val="600"/>
              </a:spcBef>
              <a:defRPr sz="1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2218317-9EB5-5AA0-3EDD-D740941648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080" y="184064"/>
            <a:ext cx="8580875" cy="6785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5A43F774-9907-18A3-E485-26E178E764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52114" y="4832051"/>
            <a:ext cx="39188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1788312-CD67-969C-0F35-CCAA6709F1D3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-5760" y="953106"/>
            <a:ext cx="887353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1932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C31A3C-A687-E72B-D19C-B83E4870D0FF}"/>
              </a:ext>
            </a:extLst>
          </p:cNvPr>
          <p:cNvSpPr/>
          <p:nvPr userDrawn="1"/>
        </p:nvSpPr>
        <p:spPr bwMode="auto">
          <a:xfrm>
            <a:off x="0" y="-19264"/>
            <a:ext cx="9144000" cy="5162764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 err="1">
              <a:ln>
                <a:noFill/>
              </a:ln>
              <a:solidFill>
                <a:schemeClr val="tx2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6023E1F4-18BA-5740-966D-CCF96BDBD0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35369" y="2648544"/>
            <a:ext cx="7038424" cy="628650"/>
          </a:xfrm>
          <a:prstGeom prst="rect">
            <a:avLst/>
          </a:prstGeom>
          <a:solidFill>
            <a:schemeClr val="tx2">
              <a:alpha val="0"/>
            </a:schemeClr>
          </a:solidFill>
        </p:spPr>
        <p:txBody>
          <a:bodyPr/>
          <a:lstStyle>
            <a:lvl1pPr algn="r" defTabSz="449252" eaLnBrk="1" hangingPunct="1">
              <a:lnSpc>
                <a:spcPct val="90000"/>
              </a:lnSpc>
              <a:buClr>
                <a:srgbClr val="46829E"/>
              </a:buClr>
              <a:tabLst>
                <a:tab pos="0" algn="l"/>
                <a:tab pos="914378" algn="l"/>
                <a:tab pos="1828754" algn="l"/>
                <a:tab pos="2743132" algn="l"/>
                <a:tab pos="3657509" algn="l"/>
                <a:tab pos="4571886" algn="l"/>
                <a:tab pos="5486263" algn="l"/>
                <a:tab pos="6400640" algn="l"/>
                <a:tab pos="7315017" algn="l"/>
                <a:tab pos="8229395" algn="l"/>
                <a:tab pos="9143771" algn="l"/>
                <a:tab pos="10058149" algn="l"/>
              </a:tabLst>
              <a:defRPr sz="3200" b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82DFCB3-2435-4DE9-4563-C55EEC989506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2291644" y="3358480"/>
            <a:ext cx="685235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99D1F44F-DDA8-5A5F-405F-2C684ED72E59}"/>
              </a:ext>
            </a:extLst>
          </p:cNvPr>
          <p:cNvSpPr/>
          <p:nvPr userDrawn="1"/>
        </p:nvSpPr>
        <p:spPr bwMode="auto">
          <a:xfrm rot="5400000">
            <a:off x="-225230" y="205966"/>
            <a:ext cx="4231150" cy="3780691"/>
          </a:xfrm>
          <a:prstGeom prst="rtTriangl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76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203611A-F98B-4AFD-99C6-6D1761B50699}"/>
              </a:ext>
            </a:extLst>
          </p:cNvPr>
          <p:cNvSpPr/>
          <p:nvPr userDrawn="1"/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2400">
              <a:solidFill>
                <a:srgbClr val="005CB8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E8EF58FB-BB44-3ACB-978C-C1B3454248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70314" y="2309906"/>
            <a:ext cx="6703479" cy="1624647"/>
          </a:xfrm>
          <a:prstGeom prst="rect">
            <a:avLst/>
          </a:prstGeom>
        </p:spPr>
        <p:txBody>
          <a:bodyPr anchor="b"/>
          <a:lstStyle>
            <a:lvl1pPr algn="r" defTabSz="449252" eaLnBrk="1" hangingPunct="1">
              <a:lnSpc>
                <a:spcPct val="90000"/>
              </a:lnSpc>
              <a:buClr>
                <a:srgbClr val="46829E"/>
              </a:buClr>
              <a:tabLst>
                <a:tab pos="0" algn="l"/>
                <a:tab pos="914378" algn="l"/>
                <a:tab pos="1828754" algn="l"/>
                <a:tab pos="2743132" algn="l"/>
                <a:tab pos="3657509" algn="l"/>
                <a:tab pos="4571886" algn="l"/>
                <a:tab pos="5486263" algn="l"/>
                <a:tab pos="6400640" algn="l"/>
                <a:tab pos="7315017" algn="l"/>
                <a:tab pos="8229395" algn="l"/>
                <a:tab pos="9143771" algn="l"/>
                <a:tab pos="10058149" algn="l"/>
              </a:tabLst>
              <a:defRPr sz="3600" b="1">
                <a:solidFill>
                  <a:srgbClr val="2D426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0E8B1704-7BA1-1CC2-4947-91AA292A349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41271" y="4092889"/>
            <a:ext cx="5032522" cy="465766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buFontTx/>
              <a:buNone/>
              <a:defRPr sz="1800" b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7802DE-B2B9-3927-B3E7-83F9D1C4D2F2}"/>
              </a:ext>
            </a:extLst>
          </p:cNvPr>
          <p:cNvCxnSpPr>
            <a:cxnSpLocks/>
          </p:cNvCxnSpPr>
          <p:nvPr userDrawn="1"/>
        </p:nvCxnSpPr>
        <p:spPr bwMode="auto">
          <a:xfrm flipH="1">
            <a:off x="2291644" y="4036153"/>
            <a:ext cx="685235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CE48F24F-1964-9904-2608-9D55A3570792}"/>
              </a:ext>
            </a:extLst>
          </p:cNvPr>
          <p:cNvSpPr/>
          <p:nvPr userDrawn="1"/>
        </p:nvSpPr>
        <p:spPr bwMode="auto">
          <a:xfrm rot="5400000">
            <a:off x="-224028" y="224029"/>
            <a:ext cx="4233672" cy="3785616"/>
          </a:xfrm>
          <a:prstGeom prst="rtTriangl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i="0" u="none" strike="noStrike" cap="none" normalizeH="0" baseline="0" dirty="0" err="1">
              <a:ln>
                <a:noFill/>
              </a:ln>
              <a:solidFill>
                <a:schemeClr val="tx2"/>
              </a:solidFill>
              <a:effectLst/>
              <a:latin typeface="+mn-lt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77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>
            <a:extLst>
              <a:ext uri="{FF2B5EF4-FFF2-40B4-BE49-F238E27FC236}">
                <a16:creationId xmlns:a16="http://schemas.microsoft.com/office/drawing/2014/main" id="{A63F57B4-15A2-2267-EC22-D64A71EB3534}"/>
              </a:ext>
            </a:extLst>
          </p:cNvPr>
          <p:cNvSpPr/>
          <p:nvPr userDrawn="1"/>
        </p:nvSpPr>
        <p:spPr bwMode="auto">
          <a:xfrm rot="16200000">
            <a:off x="8501543" y="4521360"/>
            <a:ext cx="678578" cy="606335"/>
          </a:xfrm>
          <a:prstGeom prst="rtTriangl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i="0" u="none" strike="noStrike" cap="none" normalizeH="0" baseline="0" dirty="0" err="1">
              <a:ln>
                <a:noFill/>
              </a:ln>
              <a:solidFill>
                <a:schemeClr val="tx2"/>
              </a:solidFill>
              <a:effectLst/>
              <a:latin typeface="+mn-lt"/>
              <a:ea typeface="ＭＳ Ｐゴシック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A8B4EC7F-8EF7-49CB-A784-6846B74957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080" y="184064"/>
            <a:ext cx="8580875" cy="67857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A096E23B-8AB7-41FC-B68E-39B7A7455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7080" y="983409"/>
            <a:ext cx="8580875" cy="37820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414FCC40-131B-4577-AE56-C1F8FE0EE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1976" y="4801907"/>
            <a:ext cx="52975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2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</p:sldLayoutIdLst>
  <p:hf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defRPr sz="2400" b="0" baseline="0">
          <a:solidFill>
            <a:schemeClr val="tx2"/>
          </a:solidFill>
          <a:latin typeface="Arial" charset="0"/>
          <a:ea typeface="Arial" charset="0"/>
          <a:cs typeface="Arial" charset="0"/>
        </a:defRPr>
      </a:lvl1pPr>
      <a:lvl2pPr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Arial" charset="0"/>
          <a:ea typeface="ＭＳ Ｐゴシック" charset="0"/>
          <a:cs typeface="Arial Unicode MS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Arial" charset="0"/>
          <a:ea typeface="ＭＳ Ｐゴシック" charset="0"/>
          <a:cs typeface="Arial Unicode MS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Arial" charset="0"/>
          <a:ea typeface="ＭＳ Ｐゴシック" charset="0"/>
          <a:cs typeface="Arial Unicode MS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defRPr sz="3000" b="1">
          <a:solidFill>
            <a:srgbClr val="569BBE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233363" indent="-233363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Char char="•"/>
        <a:defRPr sz="1800" b="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457200" indent="-223838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Font typeface="Arial" panose="020B0604020202020204" pitchFamily="34" charset="0"/>
        <a:buChar char="‒"/>
        <a:defRPr sz="1600" b="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690563" indent="-233363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Char char="•"/>
        <a:defRPr sz="1400" b="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914400" indent="-223838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Font typeface="Arial" panose="020B0604020202020204" pitchFamily="34" charset="0"/>
        <a:buChar char="‒"/>
        <a:defRPr sz="1400" b="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147763" indent="-233363" algn="l" rtl="0" eaLnBrk="1" fontAlgn="base" hangingPunct="1">
        <a:lnSpc>
          <a:spcPct val="100000"/>
        </a:lnSpc>
        <a:spcBef>
          <a:spcPts val="1000"/>
        </a:spcBef>
        <a:spcAft>
          <a:spcPct val="0"/>
        </a:spcAft>
        <a:buClr>
          <a:schemeClr val="tx2"/>
        </a:buClr>
        <a:buSzTx/>
        <a:buChar char="•"/>
        <a:defRPr sz="1400" b="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rtl="0" eaLnBrk="1" fontAlgn="base" hangingPunct="1">
        <a:lnSpc>
          <a:spcPct val="80000"/>
        </a:lnSpc>
        <a:spcBef>
          <a:spcPts val="1000"/>
        </a:spcBef>
        <a:spcAft>
          <a:spcPct val="0"/>
        </a:spcAft>
        <a:buClr>
          <a:srgbClr val="4D4D4D"/>
        </a:buClr>
        <a:buSzTx/>
        <a:buChar char="•"/>
        <a:defRPr sz="1600" b="1">
          <a:solidFill>
            <a:srgbClr val="4C4C4C"/>
          </a:solidFill>
          <a:latin typeface="+mn-lt"/>
          <a:ea typeface="Arial Unicode MS" charset="0"/>
          <a:cs typeface="+mn-cs"/>
        </a:defRPr>
      </a:lvl6pPr>
      <a:lvl7pPr marL="2971800" indent="-228600" algn="l" rtl="0" eaLnBrk="1" fontAlgn="base" hangingPunct="1">
        <a:lnSpc>
          <a:spcPct val="80000"/>
        </a:lnSpc>
        <a:spcBef>
          <a:spcPts val="1000"/>
        </a:spcBef>
        <a:spcAft>
          <a:spcPct val="0"/>
        </a:spcAft>
        <a:buClr>
          <a:srgbClr val="4D4D4D"/>
        </a:buClr>
        <a:buSzTx/>
        <a:buChar char="•"/>
        <a:defRPr sz="1600" b="1">
          <a:solidFill>
            <a:srgbClr val="4C4C4C"/>
          </a:solidFill>
          <a:latin typeface="+mn-lt"/>
          <a:ea typeface="Arial Unicode MS" charset="0"/>
          <a:cs typeface="+mn-cs"/>
        </a:defRPr>
      </a:lvl7pPr>
      <a:lvl8pPr marL="3429000" indent="-228600" algn="l" rtl="0" eaLnBrk="1" fontAlgn="base" hangingPunct="1">
        <a:lnSpc>
          <a:spcPct val="80000"/>
        </a:lnSpc>
        <a:spcBef>
          <a:spcPts val="1000"/>
        </a:spcBef>
        <a:spcAft>
          <a:spcPct val="0"/>
        </a:spcAft>
        <a:buClr>
          <a:srgbClr val="4D4D4D"/>
        </a:buClr>
        <a:buSzTx/>
        <a:buChar char="•"/>
        <a:defRPr sz="1600" b="1">
          <a:solidFill>
            <a:srgbClr val="4C4C4C"/>
          </a:solidFill>
          <a:latin typeface="+mn-lt"/>
          <a:ea typeface="Arial Unicode MS" charset="0"/>
          <a:cs typeface="+mn-cs"/>
        </a:defRPr>
      </a:lvl8pPr>
      <a:lvl9pPr marL="3886200" indent="-228600" algn="l" rtl="0" eaLnBrk="1" fontAlgn="base" hangingPunct="1">
        <a:lnSpc>
          <a:spcPct val="80000"/>
        </a:lnSpc>
        <a:spcBef>
          <a:spcPts val="1000"/>
        </a:spcBef>
        <a:spcAft>
          <a:spcPct val="0"/>
        </a:spcAft>
        <a:buClr>
          <a:srgbClr val="4D4D4D"/>
        </a:buClr>
        <a:buSzTx/>
        <a:buChar char="•"/>
        <a:defRPr sz="1600" b="1">
          <a:solidFill>
            <a:srgbClr val="4C4C4C"/>
          </a:solidFill>
          <a:latin typeface="+mn-lt"/>
          <a:ea typeface="Arial Unicode MS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49">
          <p15:clr>
            <a:srgbClr val="F26B43"/>
          </p15:clr>
        </p15:guide>
        <p15:guide id="2" orient="horz" pos="31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D7B3963-C9E7-BC5B-82DC-16AABDFA4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9700" y="2353450"/>
            <a:ext cx="7264093" cy="1624647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Real-World Barriers to On-Demand Treatment for Attacks in Hereditary Angioedema: A Patient Survey 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0749FD-9CF9-8E83-AA0A-204F09FE9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2955" y="4084042"/>
            <a:ext cx="8260838" cy="286790"/>
          </a:xfrm>
        </p:spPr>
        <p:txBody>
          <a:bodyPr/>
          <a:lstStyle/>
          <a:p>
            <a:r>
              <a:rPr lang="en-US" sz="900" u="sng" dirty="0">
                <a:latin typeface="Arial" panose="020B0604020202020204" pitchFamily="34" charset="0"/>
                <a:cs typeface="Arial" panose="020B0604020202020204" pitchFamily="34" charset="0"/>
              </a:rPr>
              <a:t>Daisuke Honda</a:t>
            </a:r>
            <a:r>
              <a:rPr lang="en-US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Sandra Christiansen</a:t>
            </a:r>
            <a:r>
              <a:rPr lang="en-US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Julie Ulloa</a:t>
            </a:r>
            <a:r>
              <a:rPr lang="en-US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Sherry Danese</a:t>
            </a:r>
            <a:r>
              <a:rPr lang="en-US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Vibha Desai</a:t>
            </a:r>
            <a:r>
              <a:rPr lang="en-US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Tomas Andriotti</a:t>
            </a:r>
            <a:r>
              <a:rPr lang="en-US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4*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Shigeru Yoshida</a:t>
            </a:r>
            <a:r>
              <a:rPr lang="en-US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Paul Audhya</a:t>
            </a:r>
            <a:r>
              <a:rPr lang="en-US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Michihiro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Hide</a:t>
            </a:r>
            <a:r>
              <a:rPr lang="en-US" sz="900" baseline="30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18FC3-234B-D4FF-A650-7816A8927058}"/>
              </a:ext>
            </a:extLst>
          </p:cNvPr>
          <p:cNvSpPr txBox="1"/>
          <p:nvPr/>
        </p:nvSpPr>
        <p:spPr>
          <a:xfrm>
            <a:off x="1243584" y="4360711"/>
            <a:ext cx="7430210" cy="4696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kern="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7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Chiba University Graduate School of Medicine, Chiba, Japan; </a:t>
            </a:r>
            <a:r>
              <a:rPr lang="en-US" sz="700" kern="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7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California San Diego, La Jolla, CA, United States; </a:t>
            </a:r>
            <a:r>
              <a:rPr lang="en-US" sz="700" kern="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7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 Insights, Agoura Hills, CA, United States; </a:t>
            </a:r>
            <a:r>
              <a:rPr lang="en-US" sz="700" kern="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7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KalVista Pharmaceuticals, Cambridge, MA, United States; </a:t>
            </a:r>
            <a:r>
              <a:rPr lang="en-US" sz="700" kern="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7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Hiroshima City Hiroshima Citizens Hospital, Hiroshima, Japan</a:t>
            </a:r>
          </a:p>
          <a:p>
            <a:pPr marR="0" lv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*Employee of </a:t>
            </a:r>
            <a:r>
              <a:rPr lang="en-US" sz="7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KalVista</a:t>
            </a:r>
            <a:r>
              <a:rPr lang="en-US" sz="7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Pharmaceuticals at the time the study was conducted</a:t>
            </a:r>
            <a:endParaRPr lang="en-US" sz="700" kern="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91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58C56-2E5E-46F2-ADF4-1AD5F9E0B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Reported Reasons for Feeling Anxious About Treating Most Recent Attack with Subcutaneous On-Demand Treatment (Top 5 Ranked)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C43ACE-AFA5-202B-83EE-25B3A42E31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 hidden="1">
            <a:extLst>
              <a:ext uri="{FF2B5EF4-FFF2-40B4-BE49-F238E27FC236}">
                <a16:creationId xmlns:a16="http://schemas.microsoft.com/office/drawing/2014/main" id="{6785BE95-2BAE-C072-02CB-628A073678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066" y="1016805"/>
            <a:ext cx="7157962" cy="3403785"/>
          </a:xfrm>
          <a:prstGeom prst="rect">
            <a:avLst/>
          </a:prstGeom>
        </p:spPr>
      </p:pic>
      <p:graphicFrame>
        <p:nvGraphicFramePr>
          <p:cNvPr id="8" name="bar graph">
            <a:extLst>
              <a:ext uri="{FF2B5EF4-FFF2-40B4-BE49-F238E27FC236}">
                <a16:creationId xmlns:a16="http://schemas.microsoft.com/office/drawing/2014/main" id="{0EA5910C-BC43-6C89-6EDB-C5BABD2643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1878872"/>
              </p:ext>
            </p:extLst>
          </p:nvPr>
        </p:nvGraphicFramePr>
        <p:xfrm>
          <a:off x="-743345" y="1041505"/>
          <a:ext cx="9506494" cy="4202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C0CFA9D-23C0-A3F4-034C-DF957FD19838}"/>
              </a:ext>
            </a:extLst>
          </p:cNvPr>
          <p:cNvSpPr txBox="1"/>
          <p:nvPr/>
        </p:nvSpPr>
        <p:spPr>
          <a:xfrm>
            <a:off x="287080" y="1041505"/>
            <a:ext cx="8476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0" dirty="0">
                <a:solidFill>
                  <a:schemeClr val="tx1">
                    <a:lumMod val="50000"/>
                  </a:schemeClr>
                </a:solidFill>
                <a:cs typeface="Arial" panose="020B0604020202020204" pitchFamily="34" charset="0"/>
              </a:rPr>
              <a:t>Respondents (n=45)* were asked to rank their top 5 reasons from a list of possible factors contributing to their anxiety about treating their most recent attack with on-demand treatment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838DF9-8D2D-7138-6659-8692D4E8A0C0}"/>
              </a:ext>
            </a:extLst>
          </p:cNvPr>
          <p:cNvSpPr txBox="1"/>
          <p:nvPr/>
        </p:nvSpPr>
        <p:spPr>
          <a:xfrm>
            <a:off x="515488" y="4935416"/>
            <a:ext cx="391771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* Excludes participants who were “Not Anxious”.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43278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44E65-303C-2F4A-A3DE-1B497A3CB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3434D-DC4F-C913-E2BF-EAE468431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E4EEE-6FC7-AC77-3D96-73955862329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suggest that many patients with HAE who are prescribed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subcutaneous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on-demand treatment do not follow guideline recommendations for initiating treatment as soon as an attack is recognized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Reasons for delaying treatment included uncertainty whether the attack was real, desire to save on-demand treatment, thinking the attack would be mild, and wanting to avoid needle/injection pain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patients experienced anxiety about using on-demand treatment due to concerns about running out of treatment, uncertainty regarding its efficacy, and anticipating pain from the injection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Ready access to treatments with less invasive routes of administration, in addition to appropriate patient education, may help to overcome barriers to prompt on-demand treatment of HAE attacks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16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E8A03FA-6D20-697D-1198-282C8F50FC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77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7DB20-10A9-BFFC-5AA8-AB19075CB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Disclosures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E8689-78AB-F0FF-617D-672DE9758B7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Daisuke Honda has received honoraria as a speaker and advisor from KalVista, BioCryst, CSL Behring, Takeda, and Torii</a:t>
            </a:r>
          </a:p>
          <a:p>
            <a:r>
              <a:rPr lang="en-NZ" dirty="0">
                <a:solidFill>
                  <a:schemeClr val="tx1">
                    <a:lumMod val="50000"/>
                  </a:schemeClr>
                </a:solidFill>
              </a:rPr>
              <a:t>This study was funded by KalVista Pharmaceuticals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34F52-784F-E702-703A-B932B62EE4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3419" y="6126481"/>
            <a:ext cx="11140133" cy="439732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marL="0" algn="l" defTabSz="914400" rtl="0" eaLnBrk="1" latinLnBrk="0" hangingPunct="1">
              <a:defRPr sz="933" kern="120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189"/>
            <a:endParaRPr lang="en-US" dirty="0">
              <a:solidFill>
                <a:srgbClr val="5F5F5F">
                  <a:lumMod val="60000"/>
                  <a:lumOff val="40000"/>
                </a:srgbClr>
              </a:solidFill>
              <a:latin typeface="Arial" panose="020B0604020202020204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F0CDDD3-102D-B637-79BF-E5C22EF31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57184" y="4801908"/>
            <a:ext cx="452024" cy="274637"/>
          </a:xfrm>
        </p:spPr>
        <p:txBody>
          <a:bodyPr/>
          <a:lstStyle/>
          <a:p>
            <a:pPr defTabSz="457189"/>
            <a:fld id="{CA8081DE-3010-4FA2-AAF2-9639CD890589}" type="slidenum">
              <a:rPr lang="en-US">
                <a:solidFill>
                  <a:srgbClr val="FFFFFF"/>
                </a:solidFill>
                <a:latin typeface="Arial" panose="020B0604020202020204"/>
              </a:rPr>
              <a:pPr defTabSz="457189"/>
              <a:t>2</a:t>
            </a:fld>
            <a:endParaRPr lang="en-US" dirty="0">
              <a:solidFill>
                <a:srgbClr val="FFFFFF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805783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FF62E9-64C3-7AB9-D6FD-604459C45F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63CC6-5735-B07E-DD8D-40658630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F8ED3-4BB9-5696-F6E4-B462A1208B1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1239" y="1041244"/>
            <a:ext cx="8580875" cy="3790807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Hereditary angioedema (HAE) is characterized by unpredictable swelling attacks that affect cutaneous and submucosal tissues and are typically painful, debilitating, and potentially fatal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WAO/EAACI 2021 updated guidelines recommend the early use of on-demand treatment following attack recognition to reduce morbidity and prevent mortality</a:t>
            </a:r>
            <a:r>
              <a:rPr lang="en-US" sz="1600" baseline="300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1-3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Despite the recommendation for early treatment, recent research suggests that patients delay on-demand treatment of their HAE attacks</a:t>
            </a:r>
            <a:r>
              <a:rPr lang="en-US" sz="1600" baseline="300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current analysis aimed to identify the burdens and potential barriers to subcutaneous on-demand treatment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572BC84-8860-2809-1832-580DA3334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382C40-E92F-CE1C-4BB1-99889F236EDE}"/>
              </a:ext>
            </a:extLst>
          </p:cNvPr>
          <p:cNvSpPr txBox="1"/>
          <p:nvPr/>
        </p:nvSpPr>
        <p:spPr>
          <a:xfrm>
            <a:off x="391886" y="4190604"/>
            <a:ext cx="8138160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1. </a:t>
            </a:r>
            <a:r>
              <a:rPr lang="en-US" sz="650" dirty="0" err="1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Betschel</a:t>
            </a: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 S, </a:t>
            </a:r>
            <a:r>
              <a:rPr lang="en-US" sz="650" dirty="0" err="1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Badiou</a:t>
            </a: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 J, Binkley K, et al. The International/Canadian Hereditary Angioedema Guideline. </a:t>
            </a:r>
            <a:r>
              <a:rPr lang="en-US" sz="650" i="1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Allergy, Asthma &amp; Clinical Immunology</a:t>
            </a: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. 2019/11/25 2019;15(1):72. doi:10.1186/s13223-019-0376-8 </a:t>
            </a:r>
          </a:p>
          <a:p>
            <a:pPr>
              <a:buClr>
                <a:srgbClr val="000000"/>
              </a:buClr>
            </a:pP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2. </a:t>
            </a:r>
            <a:r>
              <a:rPr lang="en-US" sz="650" dirty="0" err="1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Busse</a:t>
            </a: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 PJ, Christiansen SC, </a:t>
            </a:r>
            <a:r>
              <a:rPr lang="en-US" sz="650" dirty="0" err="1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Riedl</a:t>
            </a: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 MA, et al. US HAEA Medical Advisory Board 2020 Guidelines for the Management of Hereditary Angioedema. </a:t>
            </a:r>
            <a:r>
              <a:rPr lang="en-US" sz="650" i="1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The Journal of Allergy and Clinical Immunology In Practice</a:t>
            </a: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. Jan 2021;9(1):132-150.e3. doi:10.1016/j.jaip.2020.08.046</a:t>
            </a:r>
          </a:p>
          <a:p>
            <a:pPr>
              <a:buClr>
                <a:srgbClr val="000000"/>
              </a:buClr>
            </a:pP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3. Maurer M, </a:t>
            </a:r>
            <a:r>
              <a:rPr lang="en-US" sz="650" dirty="0" err="1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Magerl</a:t>
            </a: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 M, </a:t>
            </a:r>
            <a:r>
              <a:rPr lang="en-US" sz="650" dirty="0" err="1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Betschel</a:t>
            </a: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 S, et al. The international WAO/EAACI guideline for the management of hereditary angioedema-The 2021 revision and update. </a:t>
            </a:r>
            <a:r>
              <a:rPr lang="en-US" sz="650" i="1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Allergy</a:t>
            </a: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. Jul 2022;77(7):1961-1990. doi:10.1111/all.15214</a:t>
            </a:r>
          </a:p>
          <a:p>
            <a:pPr>
              <a:buClr>
                <a:srgbClr val="000000"/>
              </a:buClr>
            </a:pP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4. </a:t>
            </a:r>
            <a:r>
              <a:rPr lang="en-US" sz="650" dirty="0" err="1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Radojicic</a:t>
            </a:r>
            <a:r>
              <a:rPr lang="en-US" sz="650" dirty="0">
                <a:solidFill>
                  <a:schemeClr val="bg1">
                    <a:lumMod val="50000"/>
                  </a:schemeClr>
                </a:solidFill>
                <a:latin typeface="Arial" panose="020B0604020202020204"/>
              </a:rPr>
              <a:t>, Cristine et al. Patient Perspectives On Early Use Of On-demand Treatment For Hereditary Angioedema (HAE) Attacks to Reduce Severity</a:t>
            </a:r>
          </a:p>
        </p:txBody>
      </p:sp>
    </p:spTree>
    <p:extLst>
      <p:ext uri="{BB962C8B-B14F-4D97-AF65-F5344CB8AC3E}">
        <p14:creationId xmlns:p14="http://schemas.microsoft.com/office/powerpoint/2010/main" val="1320690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412E38-74DC-25C8-4C3D-F171C194A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B6CE7-2A1E-4D47-D2AA-65F447D8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9EC0A-CB52-8354-B366-1EB0E93725C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87081" y="1041244"/>
            <a:ext cx="8752144" cy="3790807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US Hereditary Angioedema Association recruited participants with Type 1 or 2 HAE between April and June 2023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 had to be at least 12 years old and have treated at least 1 HAE attack within the prior 3 months with an approved on-demand therapy to be included in the survey</a:t>
            </a:r>
          </a:p>
          <a:p>
            <a:pPr marL="566737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 completed a 20-minute, self-reported, online survey that inquired about their last treated HAE attack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 included a subgroup of participants who self-administered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subcutaneous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on-demand treatment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endParaRPr lang="en-US" sz="16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17DAF22-722F-9CA4-85A6-81860CEE9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81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5288-DA2F-E13D-E73A-AF0B4BA80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Participant Characteristics (Subcutaneous subgroup)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D7A83-D190-D939-86DC-9FBFAC484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1EFE72-B8E7-BCE7-6B86-5A409F5A3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589932"/>
              </p:ext>
            </p:extLst>
          </p:nvPr>
        </p:nvGraphicFramePr>
        <p:xfrm>
          <a:off x="1498544" y="1818772"/>
          <a:ext cx="5243639" cy="31505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2146">
                  <a:extLst>
                    <a:ext uri="{9D8B030D-6E8A-4147-A177-3AD203B41FA5}">
                      <a16:colId xmlns:a16="http://schemas.microsoft.com/office/drawing/2014/main" val="216828048"/>
                    </a:ext>
                  </a:extLst>
                </a:gridCol>
                <a:gridCol w="1591493">
                  <a:extLst>
                    <a:ext uri="{9D8B030D-6E8A-4147-A177-3AD203B41FA5}">
                      <a16:colId xmlns:a16="http://schemas.microsoft.com/office/drawing/2014/main" val="825484771"/>
                    </a:ext>
                  </a:extLst>
                </a:gridCol>
              </a:tblGrid>
              <a:tr h="630644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Participants who used subcutaneous </a:t>
                      </a:r>
                      <a:br>
                        <a:rPr lang="en-US" sz="14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on-demand treatment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Total</a:t>
                      </a:r>
                      <a:b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(n=61)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941204"/>
                  </a:ext>
                </a:extLst>
              </a:tr>
              <a:tr h="42626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j-lt"/>
                        </a:rPr>
                        <a:t>Current age, years; mean (SD)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46 (15.2) </a:t>
                      </a:r>
                      <a:endParaRPr lang="en-US" sz="140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70038"/>
                  </a:ext>
                </a:extLst>
              </a:tr>
              <a:tr h="630644">
                <a:tc>
                  <a:txBody>
                    <a:bodyPr/>
                    <a:lstStyle/>
                    <a:p>
                      <a:r>
                        <a:rPr lang="en-US" sz="1400" b="0" u="sng" dirty="0">
                          <a:solidFill>
                            <a:srgbClr val="000000"/>
                          </a:solidFill>
                          <a:latin typeface="+mj-lt"/>
                        </a:rPr>
                        <a:t>Gender</a:t>
                      </a:r>
                    </a:p>
                    <a:p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j-lt"/>
                        </a:rPr>
                        <a:t>         Male</a:t>
                      </a:r>
                    </a:p>
                    <a:p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j-lt"/>
                        </a:rPr>
                        <a:t>         Female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0000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</a:rPr>
                        <a:t>12 (20%)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</a:rPr>
                        <a:t>49 (80%)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800573"/>
                  </a:ext>
                </a:extLst>
              </a:tr>
              <a:tr h="630644">
                <a:tc>
                  <a:txBody>
                    <a:bodyPr/>
                    <a:lstStyle/>
                    <a:p>
                      <a:r>
                        <a:rPr lang="en-US" sz="1400" b="0" u="sng" dirty="0">
                          <a:solidFill>
                            <a:srgbClr val="000000"/>
                          </a:solidFill>
                          <a:latin typeface="+mj-lt"/>
                        </a:rPr>
                        <a:t>HAE Type</a:t>
                      </a:r>
                    </a:p>
                    <a:p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j-lt"/>
                        </a:rPr>
                        <a:t>         Type I </a:t>
                      </a:r>
                    </a:p>
                    <a:p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j-lt"/>
                        </a:rPr>
                        <a:t>         Type II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0000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</a:rPr>
                        <a:t>48 (79%)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</a:rPr>
                        <a:t>13 (21%)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159287"/>
                  </a:ext>
                </a:extLst>
              </a:tr>
              <a:tr h="630644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  <a:cs typeface="Arial" panose="020B0604020202020204" pitchFamily="34" charset="0"/>
                        </a:rPr>
                        <a:t>On long-term prophylaxis at the time of their last attack</a:t>
                      </a:r>
                      <a:endParaRPr lang="en-US" sz="1400" b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0000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latin typeface="+mj-lt"/>
                        </a:rPr>
                        <a:t>34 (56%)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0205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91CC38A-4C03-97A4-F9F6-A868421DD0C8}"/>
              </a:ext>
            </a:extLst>
          </p:cNvPr>
          <p:cNvSpPr txBox="1"/>
          <p:nvPr/>
        </p:nvSpPr>
        <p:spPr>
          <a:xfrm>
            <a:off x="408215" y="1048319"/>
            <a:ext cx="80091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 out of 94 (64.9%) participants who completed the survey treated their last attack with subcutaneous on-demand treatment </a:t>
            </a:r>
          </a:p>
        </p:txBody>
      </p:sp>
    </p:spTree>
    <p:extLst>
      <p:ext uri="{BB962C8B-B14F-4D97-AF65-F5344CB8AC3E}">
        <p14:creationId xmlns:p14="http://schemas.microsoft.com/office/powerpoint/2010/main" val="3859718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C1938-0841-7CDE-C998-7F3BD929C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4064"/>
            <a:ext cx="9144000" cy="678578"/>
          </a:xfrm>
        </p:spPr>
        <p:txBody>
          <a:bodyPr/>
          <a:lstStyle/>
          <a:p>
            <a:r>
              <a:rPr lang="en-US" dirty="0"/>
              <a:t>Long-Term Prophylaxis Agent Among Patients who Treated their Last Attack with Subcutaneous On-Demand Treatment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B6661-6673-4483-DDB3-0D8E56C05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8081DE-3010-4FA2-AAF2-9639CD890589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CD72320-AAEC-B662-8A22-54B179F9C7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0435807"/>
              </p:ext>
            </p:extLst>
          </p:nvPr>
        </p:nvGraphicFramePr>
        <p:xfrm>
          <a:off x="564695" y="1309418"/>
          <a:ext cx="8303260" cy="3075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473F5FB-344F-2D18-9D50-1E4449999923}"/>
              </a:ext>
            </a:extLst>
          </p:cNvPr>
          <p:cNvSpPr txBox="1"/>
          <p:nvPr/>
        </p:nvSpPr>
        <p:spPr>
          <a:xfrm>
            <a:off x="3883660" y="4108276"/>
            <a:ext cx="2103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% of </a:t>
            </a:r>
            <a:r>
              <a:rPr lang="en-US" sz="1200" b="1" dirty="0">
                <a:solidFill>
                  <a:schemeClr val="tx1">
                    <a:lumMod val="50000"/>
                  </a:schemeClr>
                </a:solidFill>
              </a:rPr>
              <a:t>Respondents (n=34)  </a:t>
            </a:r>
          </a:p>
        </p:txBody>
      </p:sp>
    </p:spTree>
    <p:extLst>
      <p:ext uri="{BB962C8B-B14F-4D97-AF65-F5344CB8AC3E}">
        <p14:creationId xmlns:p14="http://schemas.microsoft.com/office/powerpoint/2010/main" val="1112404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9C6E5C-0A91-2DCD-ACC0-DEE706E26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DA5D5-661B-D98C-80BF-DDC91425B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to on-Demand Treatment After Initial Attack Recognition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D0B94CA-609F-DC25-BE3E-8E3787B761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 hidden="1">
            <a:extLst>
              <a:ext uri="{FF2B5EF4-FFF2-40B4-BE49-F238E27FC236}">
                <a16:creationId xmlns:a16="http://schemas.microsoft.com/office/drawing/2014/main" id="{A35123A4-3BC4-4E69-CDB9-04BF4198E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297" y="1123406"/>
            <a:ext cx="6924199" cy="2643615"/>
          </a:xfrm>
          <a:prstGeom prst="rect">
            <a:avLst/>
          </a:prstGeom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72E853E-1005-5258-9540-712A9BBE55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1141304"/>
              </p:ext>
            </p:extLst>
          </p:nvPr>
        </p:nvGraphicFramePr>
        <p:xfrm>
          <a:off x="505460" y="1008463"/>
          <a:ext cx="8303260" cy="3075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C2B6DE4-4193-F9D6-E38E-9E2CC1D549A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41960" y="4263874"/>
            <a:ext cx="7798777" cy="502920"/>
          </a:xfrm>
        </p:spPr>
        <p:txBody>
          <a:bodyPr/>
          <a:lstStyle/>
          <a:p>
            <a:pPr marL="34290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 reported time (standard deviation) from attack onset to on-demand treatment was </a:t>
            </a:r>
            <a:br>
              <a:rPr lang="en-US" sz="1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2.9 (3.6) hours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B7FB15-A9F1-B336-357E-E3AA961EC783}"/>
              </a:ext>
            </a:extLst>
          </p:cNvPr>
          <p:cNvSpPr txBox="1"/>
          <p:nvPr/>
        </p:nvSpPr>
        <p:spPr>
          <a:xfrm>
            <a:off x="3517900" y="3682010"/>
            <a:ext cx="2103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% of Respondents (n=61)</a:t>
            </a:r>
          </a:p>
        </p:txBody>
      </p:sp>
    </p:spTree>
    <p:extLst>
      <p:ext uri="{BB962C8B-B14F-4D97-AF65-F5344CB8AC3E}">
        <p14:creationId xmlns:p14="http://schemas.microsoft.com/office/powerpoint/2010/main" val="66380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40FB23-9DC9-0EE6-812E-5756AF4855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15739-8ADC-0FB0-2E22-DE83496D7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Treating HAE Attack Sooner (Top 5 Ranked)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1BB5ED39-6D46-0368-0644-27E13EA370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" name="Picture 3" hidden="1">
            <a:extLst>
              <a:ext uri="{FF2B5EF4-FFF2-40B4-BE49-F238E27FC236}">
                <a16:creationId xmlns:a16="http://schemas.microsoft.com/office/drawing/2014/main" id="{A3C32CB0-9E52-F018-1C32-F9061A9048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19" y="1259037"/>
            <a:ext cx="8695218" cy="2625426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389AC2E-D81E-71D9-9C23-840D6B6F78C3}"/>
              </a:ext>
            </a:extLst>
          </p:cNvPr>
          <p:cNvSpPr txBox="1">
            <a:spLocks/>
          </p:cNvSpPr>
          <p:nvPr/>
        </p:nvSpPr>
        <p:spPr>
          <a:xfrm>
            <a:off x="287081" y="915528"/>
            <a:ext cx="8580875" cy="2746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3363" indent="-233363" algn="l" rtl="0" eaLnBrk="1" fontAlgn="base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SzTx/>
              <a:buChar char="•"/>
              <a:defRPr sz="1800" b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-223838" algn="l" rtl="0" eaLnBrk="1" fontAlgn="base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‒"/>
              <a:defRPr sz="1600" b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690563" indent="-233363" algn="l" rtl="0" eaLnBrk="1" fontAlgn="base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SzTx/>
              <a:buChar char="•"/>
              <a:defRPr sz="1400" b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914400" indent="-223838" algn="l" rtl="0" eaLnBrk="1" fontAlgn="base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147763" indent="-233363" algn="l" rtl="0" eaLnBrk="1" fontAlgn="base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>
                <a:schemeClr val="tx2"/>
              </a:buClr>
              <a:buSzTx/>
              <a:buChar char="•"/>
              <a:defRPr sz="1400" b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rtl="0" eaLnBrk="1" fontAlgn="base" hangingPunct="1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4D4D4D"/>
              </a:buClr>
              <a:buSzTx/>
              <a:buChar char="•"/>
              <a:defRPr sz="1600" b="1">
                <a:solidFill>
                  <a:srgbClr val="4C4C4C"/>
                </a:solidFill>
                <a:latin typeface="+mn-lt"/>
                <a:ea typeface="Arial Unicode MS" charset="0"/>
                <a:cs typeface="+mn-cs"/>
              </a:defRPr>
            </a:lvl6pPr>
            <a:lvl7pPr marL="2971800" indent="-228600" algn="l" rtl="0" eaLnBrk="1" fontAlgn="base" hangingPunct="1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4D4D4D"/>
              </a:buClr>
              <a:buSzTx/>
              <a:buChar char="•"/>
              <a:defRPr sz="1600" b="1">
                <a:solidFill>
                  <a:srgbClr val="4C4C4C"/>
                </a:solidFill>
                <a:latin typeface="+mn-lt"/>
                <a:ea typeface="Arial Unicode MS" charset="0"/>
                <a:cs typeface="+mn-cs"/>
              </a:defRPr>
            </a:lvl7pPr>
            <a:lvl8pPr marL="3429000" indent="-228600" algn="l" rtl="0" eaLnBrk="1" fontAlgn="base" hangingPunct="1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4D4D4D"/>
              </a:buClr>
              <a:buSzTx/>
              <a:buChar char="•"/>
              <a:defRPr sz="1600" b="1">
                <a:solidFill>
                  <a:srgbClr val="4C4C4C"/>
                </a:solidFill>
                <a:latin typeface="+mn-lt"/>
                <a:ea typeface="Arial Unicode MS" charset="0"/>
                <a:cs typeface="+mn-cs"/>
              </a:defRPr>
            </a:lvl8pPr>
            <a:lvl9pPr marL="3886200" indent="-228600" algn="l" rtl="0" eaLnBrk="1" fontAlgn="base" hangingPunct="1">
              <a:lnSpc>
                <a:spcPct val="80000"/>
              </a:lnSpc>
              <a:spcBef>
                <a:spcPts val="1000"/>
              </a:spcBef>
              <a:spcAft>
                <a:spcPct val="0"/>
              </a:spcAft>
              <a:buClr>
                <a:srgbClr val="4D4D4D"/>
              </a:buClr>
              <a:buSzTx/>
              <a:buChar char="•"/>
              <a:defRPr sz="1600" b="1">
                <a:solidFill>
                  <a:srgbClr val="4C4C4C"/>
                </a:solidFill>
                <a:latin typeface="+mn-lt"/>
                <a:ea typeface="Arial Unicode MS" charset="0"/>
                <a:cs typeface="+mn-cs"/>
              </a:defRPr>
            </a:lvl9pPr>
          </a:lstStyle>
          <a:p>
            <a:pPr marL="0" indent="0" algn="ctr" defTabSz="914400">
              <a:buFontTx/>
              <a:buNone/>
            </a:pPr>
            <a:endParaRPr lang="en-US" sz="1600" kern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387143-BC1B-34CD-BAB1-D86C399F1F5F}"/>
              </a:ext>
            </a:extLst>
          </p:cNvPr>
          <p:cNvSpPr txBox="1"/>
          <p:nvPr/>
        </p:nvSpPr>
        <p:spPr>
          <a:xfrm>
            <a:off x="3551603" y="1455212"/>
            <a:ext cx="4294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+mn-lt"/>
              </a:rPr>
              <a:t>4%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281A8A-06A5-31B8-D89A-0AF2E9F654AE}"/>
              </a:ext>
            </a:extLst>
          </p:cNvPr>
          <p:cNvSpPr txBox="1"/>
          <p:nvPr/>
        </p:nvSpPr>
        <p:spPr>
          <a:xfrm>
            <a:off x="6177040" y="1586831"/>
            <a:ext cx="4294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+mn-lt"/>
              </a:rPr>
              <a:t>4%</a:t>
            </a:r>
          </a:p>
        </p:txBody>
      </p:sp>
      <p:graphicFrame>
        <p:nvGraphicFramePr>
          <p:cNvPr id="10" name="bar graph">
            <a:extLst>
              <a:ext uri="{FF2B5EF4-FFF2-40B4-BE49-F238E27FC236}">
                <a16:creationId xmlns:a16="http://schemas.microsoft.com/office/drawing/2014/main" id="{D981F4A1-D65B-1668-C1AD-13A344EC16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550726"/>
              </p:ext>
            </p:extLst>
          </p:nvPr>
        </p:nvGraphicFramePr>
        <p:xfrm>
          <a:off x="-544328" y="1383194"/>
          <a:ext cx="9050843" cy="3615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D6748AE-4828-AE1A-0AB9-4DADF79CCD2F}"/>
              </a:ext>
            </a:extLst>
          </p:cNvPr>
          <p:cNvSpPr txBox="1"/>
          <p:nvPr/>
        </p:nvSpPr>
        <p:spPr>
          <a:xfrm>
            <a:off x="298110" y="988388"/>
            <a:ext cx="8899183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Respondents were asked to rank their top 5 reasons from a list of possible reasons for delaying the administration of on-demand treatment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Reasons for not treating earlier were reported by 53/61 (87%) patients*</a:t>
            </a:r>
            <a:endParaRPr lang="en-US" sz="1400" b="1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318EAC-3BDF-600D-6152-9701C9FA75B4}"/>
              </a:ext>
            </a:extLst>
          </p:cNvPr>
          <p:cNvSpPr txBox="1"/>
          <p:nvPr/>
        </p:nvSpPr>
        <p:spPr>
          <a:xfrm>
            <a:off x="515488" y="4935416"/>
            <a:ext cx="391771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* Excludes participants who treated all attacks immediately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39030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7B25FF-06F3-770E-3319-EA84467744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E1394-11E9-7984-B4C8-9AA020B75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Reported Level of Anxiety Associated with Use of Subcutaneous On-demand Treatment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6E08E26-0388-3590-656B-5FED8FA2D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/>
                </a:solidFill>
              </a:defRPr>
            </a:lvl1pPr>
          </a:lstStyle>
          <a:p>
            <a:fld id="{CA8081DE-3010-4FA2-AAF2-9639CD890589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 hidden="1">
            <a:extLst>
              <a:ext uri="{FF2B5EF4-FFF2-40B4-BE49-F238E27FC236}">
                <a16:creationId xmlns:a16="http://schemas.microsoft.com/office/drawing/2014/main" id="{9F7E2AEF-D7F2-920F-C67F-B19BB7FA0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775" y="964554"/>
            <a:ext cx="7157962" cy="3403785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A14A1C5-4F4F-701E-EF11-E6111930B5F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43484" y="4261104"/>
            <a:ext cx="8580875" cy="502920"/>
          </a:xfrm>
        </p:spPr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74% of respondents (45/61) reported experiencing mild to extreme anxiety about treating their most recent HAE attack with a subcutaneous on-demand therapy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8D5096B-ADD4-90D0-7619-412ADEF37A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9391651"/>
              </p:ext>
            </p:extLst>
          </p:nvPr>
        </p:nvGraphicFramePr>
        <p:xfrm>
          <a:off x="855341" y="1164224"/>
          <a:ext cx="7757160" cy="2517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DE3C9E9-9946-36DC-C20B-F08151C06D48}"/>
              </a:ext>
            </a:extLst>
          </p:cNvPr>
          <p:cNvSpPr txBox="1"/>
          <p:nvPr/>
        </p:nvSpPr>
        <p:spPr>
          <a:xfrm>
            <a:off x="3520440" y="3484353"/>
            <a:ext cx="2103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% of Respondents (n=61)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041FB3-1242-9B28-B216-ADEB3EACB664}"/>
              </a:ext>
            </a:extLst>
          </p:cNvPr>
          <p:cNvSpPr txBox="1"/>
          <p:nvPr/>
        </p:nvSpPr>
        <p:spPr>
          <a:xfrm>
            <a:off x="1543848" y="3749618"/>
            <a:ext cx="706865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>
                    <a:lumMod val="50000"/>
                  </a:schemeClr>
                </a:solidFill>
              </a:rPr>
              <a:t>How much anxiety did you feel about treating this HAE attack with on-demand treatment (on a scale of 0-10)?</a:t>
            </a:r>
          </a:p>
        </p:txBody>
      </p:sp>
    </p:spTree>
    <p:extLst>
      <p:ext uri="{BB962C8B-B14F-4D97-AF65-F5344CB8AC3E}">
        <p14:creationId xmlns:p14="http://schemas.microsoft.com/office/powerpoint/2010/main" val="3703235597"/>
      </p:ext>
    </p:extLst>
  </p:cSld>
  <p:clrMapOvr>
    <a:masterClrMapping/>
  </p:clrMapOvr>
</p:sld>
</file>

<file path=ppt/theme/theme1.xml><?xml version="1.0" encoding="utf-8"?>
<a:theme xmlns:a="http://schemas.openxmlformats.org/drawingml/2006/main" name="KalVista Corporate PPT Template">
  <a:themeElements>
    <a:clrScheme name="KalVista">
      <a:dk1>
        <a:srgbClr val="5F5F5F"/>
      </a:dk1>
      <a:lt1>
        <a:srgbClr val="FFFFFF"/>
      </a:lt1>
      <a:dk2>
        <a:srgbClr val="0D4167"/>
      </a:dk2>
      <a:lt2>
        <a:srgbClr val="D9D7D9"/>
      </a:lt2>
      <a:accent1>
        <a:srgbClr val="D9D7D9"/>
      </a:accent1>
      <a:accent2>
        <a:srgbClr val="ADCF3B"/>
      </a:accent2>
      <a:accent3>
        <a:srgbClr val="0D4167"/>
      </a:accent3>
      <a:accent4>
        <a:srgbClr val="00839F"/>
      </a:accent4>
      <a:accent5>
        <a:srgbClr val="F85110"/>
      </a:accent5>
      <a:accent6>
        <a:srgbClr val="5F5F5F"/>
      </a:accent6>
      <a:hlink>
        <a:srgbClr val="1A3DB4"/>
      </a:hlink>
      <a:folHlink>
        <a:srgbClr val="99999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solidFill>
          <a:schemeClr val="accent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 xmlns:p="http://schemas.openxmlformats.org/presentationml/2006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i="0" u="none" strike="noStrike" cap="none" normalizeH="0" baseline="0" dirty="0" err="1">
            <a:ln>
              <a:noFill/>
            </a:ln>
            <a:solidFill>
              <a:schemeClr val="tx2"/>
            </a:solidFill>
            <a:effectLst/>
            <a:latin typeface="+mn-lt"/>
            <a:ea typeface="ＭＳ Ｐゴシック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 xmlns:p="http://schemas.openxmlformats.org/presentationml/2006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solidFill>
              <a:schemeClr val="tx2"/>
            </a:solidFill>
            <a:latin typeface="+mn-lt"/>
          </a:defRPr>
        </a:defPPr>
      </a:lstStyle>
    </a:txDef>
  </a:objectDefaults>
  <a:extraClrSchemeLst>
    <a:extraClrScheme>
      <a:clrScheme name="Vant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ti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ti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alVista Corporate Template 020521.potx" id="{9398E684-3E4F-4C82-A4AE-F5E6638BBDBB}" vid="{39B185D3-22FB-4184-87E8-6E9A51B2C6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38283</TotalTime>
  <Words>937</Words>
  <Application>Microsoft Office PowerPoint</Application>
  <PresentationFormat>On-screen Show (16:9)</PresentationFormat>
  <Paragraphs>78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KalVista Corporate PPT Template</vt:lpstr>
      <vt:lpstr>Real-World Barriers to On-Demand Treatment for Attacks in Hereditary Angioedema: A Patient Survey </vt:lpstr>
      <vt:lpstr>Disclosures</vt:lpstr>
      <vt:lpstr>Background</vt:lpstr>
      <vt:lpstr>Methods</vt:lpstr>
      <vt:lpstr>Participant Characteristics (Subcutaneous subgroup)</vt:lpstr>
      <vt:lpstr>Long-Term Prophylaxis Agent Among Patients who Treated their Last Attack with Subcutaneous On-Demand Treatment</vt:lpstr>
      <vt:lpstr>Time to on-Demand Treatment After Initial Attack Recognition</vt:lpstr>
      <vt:lpstr>Barriers to Treating HAE Attack Sooner (Top 5 Ranked)</vt:lpstr>
      <vt:lpstr>Reported Level of Anxiety Associated with Use of Subcutaneous On-demand Treatment</vt:lpstr>
      <vt:lpstr>Reported Reasons for Feeling Anxious About Treating Most Recent Attack with Subcutaneous On-Demand Treatment (Top 5 Ranked)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Presentation</dc:title>
  <dc:creator>Sally van Kooten</dc:creator>
  <cp:lastModifiedBy>Christopher Utter</cp:lastModifiedBy>
  <cp:revision>305</cp:revision>
  <dcterms:created xsi:type="dcterms:W3CDTF">2021-02-05T16:45:27Z</dcterms:created>
  <dcterms:modified xsi:type="dcterms:W3CDTF">2024-10-15T19:10:42Z</dcterms:modified>
</cp:coreProperties>
</file>