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838841110" r:id="rId2"/>
    <p:sldId id="2147472143" r:id="rId3"/>
    <p:sldId id="2147472146" r:id="rId4"/>
    <p:sldId id="2147472133" r:id="rId5"/>
    <p:sldId id="2147472144" r:id="rId6"/>
    <p:sldId id="2147472140" r:id="rId7"/>
    <p:sldId id="2147472145" r:id="rId8"/>
    <p:sldId id="2147472147" r:id="rId9"/>
    <p:sldId id="2147472134" r:id="rId10"/>
    <p:sldId id="2147472148" r:id="rId11"/>
    <p:sldId id="214747214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43" userDrawn="1">
          <p15:clr>
            <a:srgbClr val="A4A3A4"/>
          </p15:clr>
        </p15:guide>
        <p15:guide id="2" orient="horz" pos="552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4521A06-2F0E-5030-29FD-887A613C7642}" name="Monique O'Leary" initials="MO" userId="S::moleary_kalvista.com#ext#@livekalvista.onmicrosoft.com::75030dfc-01e1-4f7c-9189-0c22e4aa7fd3" providerId="AD"/>
  <p188:author id="{7F4E1A30-E935-1710-FD23-4530500F4E2C}" name="Steffen Biechele" initials="SB" userId="S::Steffen.Biechele@apothecom.com::8e80cd82-ecce-45ad-8208-88be3971b772" providerId="AD"/>
  <p188:author id="{CC63F63A-845A-17C2-49D1-96D585070B33}" name="Joyce Huey" initials="JH" userId="S::Joyce.Huey@Apothecom.com::385464ee-253f-419e-bd79-8339224ec425" providerId="AD"/>
  <p188:author id="{8B06A83B-14A9-A5CB-6E5F-513BB738230A}" name="Richard Davis" initials="RD" userId="S::Richard.Davis@apothecom.com::a67d2645-9910-458e-9bb3-ba2bec41b0e2" providerId="AD"/>
  <p188:author id="{2344F43F-4168-F515-2D78-064E54BB2B24}" name="Bridget Healy" initials="BH" userId="S::bridget.healy@biowritesolutions.com::c63f93ad-7ad7-45ca-9515-0ac16218f4a3" providerId="AD"/>
  <p188:author id="{581A6745-B50D-5EE7-BA4F-1CDF7EC43421}" name="Khadija Begum" initials="KB" userId="eCEupq76G/Haa99TB3QTXANOUA8tf3aqrg4Dwr4QlrI=" providerId="None"/>
  <p188:author id="{6389B756-9DE3-0249-AFFE-70B52C0BBFA0}" name="Christopher Utter" initials="CU" userId="S::cutter@kalvista.com::88046066-194a-4e9c-9024-2c186d314a42" providerId="AD"/>
  <p188:author id="{9232A871-FB6D-FBA2-5453-84FA8EB0721A}" name="Shreena Patel" initials="SP" userId="Shreena Patel" providerId="None"/>
  <p188:author id="{E59C5785-C6EC-73BA-5DCC-6A984CE98151}" name="Peter Parsonson" initials="PP" userId="S::psp_kalvista.com#ext#@livekalvista.onmicrosoft.com::77056771-49e5-4afe-a1d3-28f1669438f3" providerId="AD"/>
  <p188:author id="{6500A787-23A6-3B63-243E-924F585A1D6E}" name="Bridget" initials="B" userId="S::Bridget.Healy@apothecom.com::7781b38d-574b-41b4-8caf-e24970cc7861" providerId="AD"/>
  <p188:author id="{50FA39A1-D545-3E88-9A7C-AB16BFC931D2}" name="Monique O'Leary" initials="MO" userId="Monique O'Leary" providerId="None"/>
  <p188:author id="{5FD2F9AA-22EE-8FBA-83D9-80E33CF1A765}" name="Nazli Bashiri" initials="NB" userId="Nazli Bashiri" providerId="None"/>
  <p188:author id="{32456EE3-EBB5-736F-7D91-CB08E8B288C4}" name="ApotheCom" initials="APO" userId="ApotheCom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kas Henriette" initials="FH" lastIdx="9" clrIdx="0">
    <p:extLst>
      <p:ext uri="{19B8F6BF-5375-455C-9EA6-DF929625EA0E}">
        <p15:presenceInfo xmlns:p15="http://schemas.microsoft.com/office/powerpoint/2012/main" userId="Farkas Henriette" providerId="None"/>
      </p:ext>
    </p:extLst>
  </p:cmAuthor>
  <p:cmAuthor id="2" name="Monique O'Leary" initials="MO" lastIdx="11" clrIdx="1">
    <p:extLst>
      <p:ext uri="{19B8F6BF-5375-455C-9EA6-DF929625EA0E}">
        <p15:presenceInfo xmlns:p15="http://schemas.microsoft.com/office/powerpoint/2012/main" userId="Monique O'Leary" providerId="None"/>
      </p:ext>
    </p:extLst>
  </p:cmAuthor>
  <p:cmAuthor id="3" name="Nazli Bashiri" initials="NB" lastIdx="4" clrIdx="2">
    <p:extLst>
      <p:ext uri="{19B8F6BF-5375-455C-9EA6-DF929625EA0E}">
        <p15:presenceInfo xmlns:p15="http://schemas.microsoft.com/office/powerpoint/2012/main" userId="Nazli Bashir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A027"/>
    <a:srgbClr val="73BAED"/>
    <a:srgbClr val="CEE289"/>
    <a:srgbClr val="586B1A"/>
    <a:srgbClr val="404430"/>
    <a:srgbClr val="062034"/>
    <a:srgbClr val="0D4167"/>
    <a:srgbClr val="F7FAEC"/>
    <a:srgbClr val="DAECFA"/>
    <a:srgbClr val="4E95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904" autoAdjust="0"/>
    <p:restoredTop sz="96247" autoAdjust="0"/>
  </p:normalViewPr>
  <p:slideViewPr>
    <p:cSldViewPr snapToGrid="0">
      <p:cViewPr varScale="1">
        <p:scale>
          <a:sx n="66" d="100"/>
          <a:sy n="66" d="100"/>
        </p:scale>
        <p:origin x="64" y="220"/>
      </p:cViewPr>
      <p:guideLst>
        <p:guide pos="143"/>
        <p:guide orient="horz" pos="552"/>
        <p:guide orient="horz" pos="4065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24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905608125455328E-2"/>
          <c:y val="2.7433684336018435E-2"/>
          <c:w val="0.88141001005574926"/>
          <c:h val="0.891574071630532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Attacks Involving the Larynx</c:v>
                </c:pt>
              </c:strCache>
            </c:strRef>
          </c:tx>
          <c:spPr>
            <a:solidFill>
              <a:srgbClr val="84A027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&lt;30 mins</c:v>
                </c:pt>
                <c:pt idx="1">
                  <c:v>30-59 mins</c:v>
                </c:pt>
                <c:pt idx="2">
                  <c:v>≥60 mins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0.71899999999999997</c:v>
                </c:pt>
                <c:pt idx="1">
                  <c:v>9.4E-2</c:v>
                </c:pt>
                <c:pt idx="2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10-4456-9FF3-69C686E78D9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Abdominal Attacks</c:v>
                </c:pt>
              </c:strCache>
            </c:strRef>
          </c:tx>
          <c:spPr>
            <a:solidFill>
              <a:srgbClr val="0D4167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&lt;30 mins</c:v>
                </c:pt>
                <c:pt idx="1">
                  <c:v>30-59 mins</c:v>
                </c:pt>
                <c:pt idx="2">
                  <c:v>≥60 mins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0.56699999999999995</c:v>
                </c:pt>
                <c:pt idx="1">
                  <c:v>0.13900000000000001</c:v>
                </c:pt>
                <c:pt idx="2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0-4456-9FF3-69C686E78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0"/>
        <c:axId val="1152391647"/>
        <c:axId val="1152389247"/>
      </c:barChart>
      <c:catAx>
        <c:axId val="115239164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52389247"/>
        <c:crosses val="autoZero"/>
        <c:auto val="1"/>
        <c:lblAlgn val="ctr"/>
        <c:lblOffset val="100"/>
        <c:noMultiLvlLbl val="0"/>
      </c:catAx>
      <c:valAx>
        <c:axId val="1152389247"/>
        <c:scaling>
          <c:orientation val="minMax"/>
          <c:max val="1"/>
        </c:scaling>
        <c:delete val="0"/>
        <c:axPos val="l"/>
        <c:numFmt formatCode="0%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1523916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6287999549281E-2"/>
          <c:y val="7.1591344050743647E-2"/>
          <c:w val="0.91338549868766405"/>
          <c:h val="0.52274852362204727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ADCF3B">
                  <a:lumMod val="75000"/>
                </a:srgbClr>
              </a:solidFill>
              <a:ln w="0">
                <a:noFill/>
              </a:ln>
              <a:effectLst/>
            </c:spPr>
          </c:marker>
          <c:dPt>
            <c:idx val="0"/>
            <c:marker>
              <c:symbol val="diamond"/>
              <c:size val="13"/>
              <c:spPr>
                <a:solidFill>
                  <a:srgbClr val="ADCF3B">
                    <a:lumMod val="75000"/>
                  </a:srgbClr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0B1-4741-98CB-B83557493806}"/>
              </c:ext>
            </c:extLst>
          </c:dPt>
          <c:dPt>
            <c:idx val="1"/>
            <c:marker>
              <c:symbol val="diamond"/>
              <c:size val="13"/>
              <c:spPr>
                <a:solidFill>
                  <a:srgbClr val="ADCF3B">
                    <a:lumMod val="75000"/>
                  </a:srgbClr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0B1-4741-98CB-B83557493806}"/>
              </c:ext>
            </c:extLst>
          </c:dPt>
          <c:dPt>
            <c:idx val="4"/>
            <c:marker>
              <c:symbol val="diamond"/>
              <c:size val="13"/>
              <c:spPr>
                <a:solidFill>
                  <a:srgbClr val="ADCF3B">
                    <a:lumMod val="75000"/>
                  </a:srgbClr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0B1-4741-98CB-B83557493806}"/>
              </c:ext>
            </c:extLst>
          </c:dPt>
          <c:dPt>
            <c:idx val="5"/>
            <c:marker>
              <c:symbol val="diamond"/>
              <c:size val="13"/>
              <c:spPr>
                <a:solidFill>
                  <a:srgbClr val="ADCF3B">
                    <a:lumMod val="75000"/>
                  </a:srgbClr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0B1-4741-98CB-B83557493806}"/>
              </c:ext>
            </c:extLst>
          </c:dPt>
          <c:errBars>
            <c:errDir val="x"/>
            <c:errBarType val="both"/>
            <c:errValType val="cust"/>
            <c:noEndCap val="1"/>
            <c:plus>
              <c:numRef>
                <c:f>Sheet1!$H$2:$H$7</c:f>
                <c:numCache>
                  <c:formatCode>General</c:formatCode>
                  <c:ptCount val="6"/>
                  <c:pt idx="1">
                    <c:v>1.73</c:v>
                  </c:pt>
                  <c:pt idx="3">
                    <c:v>7.75</c:v>
                  </c:pt>
                  <c:pt idx="5">
                    <c:v>11.31</c:v>
                  </c:pt>
                </c:numCache>
              </c:numRef>
            </c:plus>
            <c:minus>
              <c:numRef>
                <c:f>Sheet1!$G$2:$G$7</c:f>
                <c:numCache>
                  <c:formatCode>General</c:formatCode>
                  <c:ptCount val="6"/>
                  <c:pt idx="1">
                    <c:v>0.53</c:v>
                  </c:pt>
                  <c:pt idx="3">
                    <c:v>3.0300000000000002</c:v>
                  </c:pt>
                  <c:pt idx="5">
                    <c:v>7.5799999999999992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5F5F5F"/>
                </a:solidFill>
                <a:round/>
              </a:ln>
              <a:effectLst/>
            </c:spPr>
          </c:errBars>
          <c:xVal>
            <c:numRef>
              <c:f>Sheet1!$B$2:$B$7</c:f>
              <c:numCache>
                <c:formatCode>General</c:formatCode>
                <c:ptCount val="6"/>
                <c:pt idx="1">
                  <c:v>1.29</c:v>
                </c:pt>
                <c:pt idx="3">
                  <c:v>4.25</c:v>
                </c:pt>
                <c:pt idx="5">
                  <c:v>12.69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1">
                  <c:v>2.5</c:v>
                </c:pt>
                <c:pt idx="3">
                  <c:v>1.5</c:v>
                </c:pt>
                <c:pt idx="5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0B1-4741-98CB-B835574938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0825552"/>
        <c:axId val="710824240"/>
      </c:scatterChart>
      <c:valAx>
        <c:axId val="710825552"/>
        <c:scaling>
          <c:orientation val="minMax"/>
          <c:max val="24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544F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710824240"/>
        <c:crossesAt val="0"/>
        <c:crossBetween val="midCat"/>
        <c:majorUnit val="2"/>
      </c:valAx>
      <c:valAx>
        <c:axId val="710824240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2555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544F4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96287999549281E-2"/>
          <c:y val="6.4871200840492119E-3"/>
          <c:w val="0.91338549868766405"/>
          <c:h val="0.5878527330026137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13"/>
            <c:spPr>
              <a:solidFill>
                <a:srgbClr val="0D4167"/>
              </a:solidFill>
              <a:ln w="0">
                <a:noFill/>
              </a:ln>
              <a:effectLst/>
            </c:spPr>
          </c:marker>
          <c:dPt>
            <c:idx val="0"/>
            <c:marker>
              <c:symbol val="diamond"/>
              <c:size val="13"/>
              <c:spPr>
                <a:solidFill>
                  <a:srgbClr val="0D4167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3A0C-41AD-9218-044E2A3A3CA6}"/>
              </c:ext>
            </c:extLst>
          </c:dPt>
          <c:dPt>
            <c:idx val="1"/>
            <c:marker>
              <c:symbol val="diamond"/>
              <c:size val="13"/>
              <c:spPr>
                <a:solidFill>
                  <a:srgbClr val="0D4167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3A0C-41AD-9218-044E2A3A3CA6}"/>
              </c:ext>
            </c:extLst>
          </c:dPt>
          <c:dPt>
            <c:idx val="4"/>
            <c:marker>
              <c:symbol val="diamond"/>
              <c:size val="13"/>
              <c:spPr>
                <a:solidFill>
                  <a:srgbClr val="0D4167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3A0C-41AD-9218-044E2A3A3CA6}"/>
              </c:ext>
            </c:extLst>
          </c:dPt>
          <c:dPt>
            <c:idx val="5"/>
            <c:marker>
              <c:symbol val="diamond"/>
              <c:size val="13"/>
              <c:spPr>
                <a:solidFill>
                  <a:srgbClr val="0D4167"/>
                </a:solidFill>
                <a:ln w="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A0C-41AD-9218-044E2A3A3CA6}"/>
              </c:ext>
            </c:extLst>
          </c:dPt>
          <c:errBars>
            <c:errDir val="x"/>
            <c:errBarType val="both"/>
            <c:errValType val="cust"/>
            <c:noEndCap val="1"/>
            <c:plus>
              <c:numRef>
                <c:f>Sheet1!$H$2:$H$7</c:f>
                <c:numCache>
                  <c:formatCode>General</c:formatCode>
                  <c:ptCount val="6"/>
                  <c:pt idx="1">
                    <c:v>2.27</c:v>
                  </c:pt>
                  <c:pt idx="3">
                    <c:v>8.48</c:v>
                  </c:pt>
                  <c:pt idx="5">
                    <c:v>8.83</c:v>
                  </c:pt>
                </c:numCache>
              </c:numRef>
            </c:plus>
            <c:minus>
              <c:numRef>
                <c:f>Sheet1!$G$2:$G$7</c:f>
                <c:numCache>
                  <c:formatCode>General</c:formatCode>
                  <c:ptCount val="6"/>
                  <c:pt idx="1">
                    <c:v>0.51</c:v>
                  </c:pt>
                  <c:pt idx="3">
                    <c:v>2.2599999999999998</c:v>
                  </c:pt>
                  <c:pt idx="5">
                    <c:v>10.71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5F5F5F"/>
                </a:solidFill>
                <a:round/>
              </a:ln>
              <a:effectLst/>
            </c:spPr>
          </c:errBars>
          <c:xVal>
            <c:numRef>
              <c:f>Sheet1!$B$2:$B$7</c:f>
              <c:numCache>
                <c:formatCode>General</c:formatCode>
                <c:ptCount val="6"/>
                <c:pt idx="1">
                  <c:v>1.27</c:v>
                </c:pt>
                <c:pt idx="3">
                  <c:v>3.52</c:v>
                </c:pt>
                <c:pt idx="5">
                  <c:v>15.17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1">
                  <c:v>2.5</c:v>
                </c:pt>
                <c:pt idx="3">
                  <c:v>1.5</c:v>
                </c:pt>
                <c:pt idx="5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A0C-41AD-9218-044E2A3A3C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0825552"/>
        <c:axId val="710824240"/>
      </c:scatterChart>
      <c:valAx>
        <c:axId val="710825552"/>
        <c:scaling>
          <c:orientation val="minMax"/>
          <c:max val="24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19050" cap="flat" cmpd="sng" algn="ctr">
            <a:solidFill>
              <a:srgbClr val="544F4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710824240"/>
        <c:crossesAt val="0"/>
        <c:crossBetween val="midCat"/>
        <c:majorUnit val="2"/>
      </c:valAx>
      <c:valAx>
        <c:axId val="710824240"/>
        <c:scaling>
          <c:orientation val="minMax"/>
          <c:max val="3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10825552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544F4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8892F-7815-47BB-AA28-2303DBB44396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D2C041B-3AEB-4BCE-9E95-63BF8A0E5DAF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2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Sebetralstat</a:t>
          </a:r>
          <a:r>
            <a:rPr lang="en-US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demonstrated similar effectiveness for laryngeal and abdominal mucosal HAE attacks</a:t>
          </a:r>
          <a:r>
            <a:rPr lang="hu-HU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endParaRPr lang="en-GB" sz="2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6573D1C3-E042-4A46-A9EE-6B0FF8067794}" type="parTrans" cxnId="{991D7CF6-D2AB-4890-9A8B-8EDD7A81D79A}">
      <dgm:prSet/>
      <dgm:spPr/>
      <dgm:t>
        <a:bodyPr/>
        <a:lstStyle/>
        <a:p>
          <a:endParaRPr lang="en-GB"/>
        </a:p>
      </dgm:t>
    </dgm:pt>
    <dgm:pt modelId="{03D8BDCA-C638-4A0D-9243-C1904C439253}" type="sibTrans" cxnId="{991D7CF6-D2AB-4890-9A8B-8EDD7A81D79A}">
      <dgm:prSet/>
      <dgm:spPr/>
      <dgm:t>
        <a:bodyPr/>
        <a:lstStyle/>
        <a:p>
          <a:endParaRPr lang="en-GB"/>
        </a:p>
      </dgm:t>
    </dgm:pt>
    <dgm:pt modelId="{CE210604-68C8-4DEF-8424-4D1538F437DF}">
      <dgm:prSet phldrT="[Text]" custT="1"/>
      <dgm:spPr/>
      <dgm:t>
        <a:bodyPr/>
        <a:lstStyle/>
        <a:p>
          <a:r>
            <a:rPr lang="en-US" sz="2200" dirty="0" err="1"/>
            <a:t>Sebetralstat</a:t>
          </a:r>
          <a:r>
            <a:rPr lang="en-US" sz="2200" dirty="0"/>
            <a:t> has demonstrated a </a:t>
          </a:r>
          <a:r>
            <a:rPr lang="en-US" sz="2200" dirty="0" err="1"/>
            <a:t>favourable</a:t>
          </a:r>
          <a:r>
            <a:rPr lang="en-US" sz="2200" dirty="0"/>
            <a:t> safety profile across multiple clinical studies and analyses, and was well-tolerated as treatment for mucosal attacks</a:t>
          </a:r>
          <a:endParaRPr lang="en-GB" sz="2200" dirty="0"/>
        </a:p>
      </dgm:t>
    </dgm:pt>
    <dgm:pt modelId="{391EEF12-18AF-4F01-943C-DA7F9E6B3F8A}" type="parTrans" cxnId="{C27491B7-27D7-480B-92BE-BBB62B2664A9}">
      <dgm:prSet/>
      <dgm:spPr/>
      <dgm:t>
        <a:bodyPr/>
        <a:lstStyle/>
        <a:p>
          <a:endParaRPr lang="en-GB"/>
        </a:p>
      </dgm:t>
    </dgm:pt>
    <dgm:pt modelId="{2165A5F2-C6C5-4476-A857-22D287F0E17A}" type="sibTrans" cxnId="{C27491B7-27D7-480B-92BE-BBB62B2664A9}">
      <dgm:prSet/>
      <dgm:spPr/>
      <dgm:t>
        <a:bodyPr/>
        <a:lstStyle/>
        <a:p>
          <a:endParaRPr lang="en-GB"/>
        </a:p>
      </dgm:t>
    </dgm:pt>
    <dgm:pt modelId="{60BF4127-8200-4A81-B25F-77BCD5F4CF8C}">
      <dgm:prSet phldrT="[Text]" custT="1"/>
      <dgm:spPr/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Oral </a:t>
          </a:r>
          <a:r>
            <a:rPr lang="en-US" sz="2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sebetralstat</a:t>
          </a:r>
          <a:r>
            <a:rPr lang="en-US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enabled rapid self-administration, resulting in early symptom relief and shorter attack duration in patients with HAE-C1INH</a:t>
          </a:r>
          <a:endParaRPr lang="en-GB" sz="2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gm:t>
    </dgm:pt>
    <dgm:pt modelId="{43DD7F32-D973-4BBB-9884-F0B04C0C5A9F}" type="sibTrans" cxnId="{0E35A72E-7C8F-4E02-82C3-2B4D403E031A}">
      <dgm:prSet/>
      <dgm:spPr/>
      <dgm:t>
        <a:bodyPr/>
        <a:lstStyle/>
        <a:p>
          <a:endParaRPr lang="en-GB"/>
        </a:p>
      </dgm:t>
    </dgm:pt>
    <dgm:pt modelId="{3E085972-208E-4426-A67C-D28413CD31C4}" type="parTrans" cxnId="{0E35A72E-7C8F-4E02-82C3-2B4D403E031A}">
      <dgm:prSet/>
      <dgm:spPr/>
      <dgm:t>
        <a:bodyPr/>
        <a:lstStyle/>
        <a:p>
          <a:endParaRPr lang="en-GB"/>
        </a:p>
      </dgm:t>
    </dgm:pt>
    <dgm:pt modelId="{A64DEE32-0610-48B9-ACC9-477BE169E4DE}" type="pres">
      <dgm:prSet presAssocID="{DD48892F-7815-47BB-AA28-2303DBB44396}" presName="Name0" presStyleCnt="0">
        <dgm:presLayoutVars>
          <dgm:chMax val="7"/>
          <dgm:chPref val="7"/>
          <dgm:dir/>
        </dgm:presLayoutVars>
      </dgm:prSet>
      <dgm:spPr/>
    </dgm:pt>
    <dgm:pt modelId="{E43B69D5-EFD2-472A-BC02-813B04EE38CF}" type="pres">
      <dgm:prSet presAssocID="{DD48892F-7815-47BB-AA28-2303DBB44396}" presName="Name1" presStyleCnt="0"/>
      <dgm:spPr/>
    </dgm:pt>
    <dgm:pt modelId="{04A848E2-5760-48A3-9089-8F6DC4C97C2E}" type="pres">
      <dgm:prSet presAssocID="{DD48892F-7815-47BB-AA28-2303DBB44396}" presName="cycle" presStyleCnt="0"/>
      <dgm:spPr/>
    </dgm:pt>
    <dgm:pt modelId="{9C87AA40-D959-4383-B747-BE12FBF669AF}" type="pres">
      <dgm:prSet presAssocID="{DD48892F-7815-47BB-AA28-2303DBB44396}" presName="srcNode" presStyleLbl="node1" presStyleIdx="0" presStyleCnt="3"/>
      <dgm:spPr/>
    </dgm:pt>
    <dgm:pt modelId="{7CE72031-0760-42CD-AD12-2DDB814D6E91}" type="pres">
      <dgm:prSet presAssocID="{DD48892F-7815-47BB-AA28-2303DBB44396}" presName="conn" presStyleLbl="parChTrans1D2" presStyleIdx="0" presStyleCnt="1"/>
      <dgm:spPr/>
    </dgm:pt>
    <dgm:pt modelId="{E6BCAEF3-9E94-4471-B16C-5EF37C90FBA0}" type="pres">
      <dgm:prSet presAssocID="{DD48892F-7815-47BB-AA28-2303DBB44396}" presName="extraNode" presStyleLbl="node1" presStyleIdx="0" presStyleCnt="3"/>
      <dgm:spPr/>
    </dgm:pt>
    <dgm:pt modelId="{14D8719A-8628-4529-8229-29C7440180E7}" type="pres">
      <dgm:prSet presAssocID="{DD48892F-7815-47BB-AA28-2303DBB44396}" presName="dstNode" presStyleLbl="node1" presStyleIdx="0" presStyleCnt="3"/>
      <dgm:spPr/>
    </dgm:pt>
    <dgm:pt modelId="{165339DC-71AE-40B9-9267-F417133323F7}" type="pres">
      <dgm:prSet presAssocID="{CD2C041B-3AEB-4BCE-9E95-63BF8A0E5DAF}" presName="text_1" presStyleLbl="node1" presStyleIdx="0" presStyleCnt="3">
        <dgm:presLayoutVars>
          <dgm:bulletEnabled val="1"/>
        </dgm:presLayoutVars>
      </dgm:prSet>
      <dgm:spPr/>
    </dgm:pt>
    <dgm:pt modelId="{8913E6BE-92CE-4245-96BE-6DBF40D1720C}" type="pres">
      <dgm:prSet presAssocID="{CD2C041B-3AEB-4BCE-9E95-63BF8A0E5DAF}" presName="accent_1" presStyleCnt="0"/>
      <dgm:spPr/>
    </dgm:pt>
    <dgm:pt modelId="{8BCF6F5D-253D-438B-9F97-A408A6283FE0}" type="pres">
      <dgm:prSet presAssocID="{CD2C041B-3AEB-4BCE-9E95-63BF8A0E5DAF}" presName="accentRepeatNode" presStyleLbl="solidFgAcc1" presStyleIdx="0" presStyleCnt="3"/>
      <dgm:spPr/>
    </dgm:pt>
    <dgm:pt modelId="{5722A00D-6115-4528-BD13-D1A14975925B}" type="pres">
      <dgm:prSet presAssocID="{60BF4127-8200-4A81-B25F-77BCD5F4CF8C}" presName="text_2" presStyleLbl="node1" presStyleIdx="1" presStyleCnt="3">
        <dgm:presLayoutVars>
          <dgm:bulletEnabled val="1"/>
        </dgm:presLayoutVars>
      </dgm:prSet>
      <dgm:spPr/>
    </dgm:pt>
    <dgm:pt modelId="{C0F49552-8488-41D1-8CBB-6FACC2FCFF98}" type="pres">
      <dgm:prSet presAssocID="{60BF4127-8200-4A81-B25F-77BCD5F4CF8C}" presName="accent_2" presStyleCnt="0"/>
      <dgm:spPr/>
    </dgm:pt>
    <dgm:pt modelId="{580B08FE-87D0-4E21-97A2-7574A8B8BE90}" type="pres">
      <dgm:prSet presAssocID="{60BF4127-8200-4A81-B25F-77BCD5F4CF8C}" presName="accentRepeatNode" presStyleLbl="solidFgAcc1" presStyleIdx="1" presStyleCnt="3"/>
      <dgm:spPr/>
    </dgm:pt>
    <dgm:pt modelId="{F1DF3CC4-0D23-4A66-B14E-4E7C7349B04B}" type="pres">
      <dgm:prSet presAssocID="{CE210604-68C8-4DEF-8424-4D1538F437DF}" presName="text_3" presStyleLbl="node1" presStyleIdx="2" presStyleCnt="3">
        <dgm:presLayoutVars>
          <dgm:bulletEnabled val="1"/>
        </dgm:presLayoutVars>
      </dgm:prSet>
      <dgm:spPr/>
    </dgm:pt>
    <dgm:pt modelId="{C4357E0E-A93D-4770-901F-970CA6F14B1A}" type="pres">
      <dgm:prSet presAssocID="{CE210604-68C8-4DEF-8424-4D1538F437DF}" presName="accent_3" presStyleCnt="0"/>
      <dgm:spPr/>
    </dgm:pt>
    <dgm:pt modelId="{135D82A8-5768-491B-87F5-B8E4573A6225}" type="pres">
      <dgm:prSet presAssocID="{CE210604-68C8-4DEF-8424-4D1538F437DF}" presName="accentRepeatNode" presStyleLbl="solidFgAcc1" presStyleIdx="2" presStyleCnt="3"/>
      <dgm:spPr/>
    </dgm:pt>
  </dgm:ptLst>
  <dgm:cxnLst>
    <dgm:cxn modelId="{FF01751E-D8D4-4FAB-AD91-0A2716F654DE}" type="presOf" srcId="{CD2C041B-3AEB-4BCE-9E95-63BF8A0E5DAF}" destId="{165339DC-71AE-40B9-9267-F417133323F7}" srcOrd="0" destOrd="0" presId="urn:microsoft.com/office/officeart/2008/layout/VerticalCurvedList"/>
    <dgm:cxn modelId="{0E35A72E-7C8F-4E02-82C3-2B4D403E031A}" srcId="{DD48892F-7815-47BB-AA28-2303DBB44396}" destId="{60BF4127-8200-4A81-B25F-77BCD5F4CF8C}" srcOrd="1" destOrd="0" parTransId="{3E085972-208E-4426-A67C-D28413CD31C4}" sibTransId="{43DD7F32-D973-4BBB-9884-F0B04C0C5A9F}"/>
    <dgm:cxn modelId="{E1513533-721A-4D0F-8FE9-8E6B327AEFF9}" type="presOf" srcId="{60BF4127-8200-4A81-B25F-77BCD5F4CF8C}" destId="{5722A00D-6115-4528-BD13-D1A14975925B}" srcOrd="0" destOrd="0" presId="urn:microsoft.com/office/officeart/2008/layout/VerticalCurvedList"/>
    <dgm:cxn modelId="{F963B634-2E5D-4126-B26B-71BBDD34004B}" type="presOf" srcId="{DD48892F-7815-47BB-AA28-2303DBB44396}" destId="{A64DEE32-0610-48B9-ACC9-477BE169E4DE}" srcOrd="0" destOrd="0" presId="urn:microsoft.com/office/officeart/2008/layout/VerticalCurvedList"/>
    <dgm:cxn modelId="{B7652436-9E9A-46E6-A685-08AF5E1087F2}" type="presOf" srcId="{CE210604-68C8-4DEF-8424-4D1538F437DF}" destId="{F1DF3CC4-0D23-4A66-B14E-4E7C7349B04B}" srcOrd="0" destOrd="0" presId="urn:microsoft.com/office/officeart/2008/layout/VerticalCurvedList"/>
    <dgm:cxn modelId="{EBF58892-36C3-4134-B0C8-8C2B42710DBE}" type="presOf" srcId="{03D8BDCA-C638-4A0D-9243-C1904C439253}" destId="{7CE72031-0760-42CD-AD12-2DDB814D6E91}" srcOrd="0" destOrd="0" presId="urn:microsoft.com/office/officeart/2008/layout/VerticalCurvedList"/>
    <dgm:cxn modelId="{C27491B7-27D7-480B-92BE-BBB62B2664A9}" srcId="{DD48892F-7815-47BB-AA28-2303DBB44396}" destId="{CE210604-68C8-4DEF-8424-4D1538F437DF}" srcOrd="2" destOrd="0" parTransId="{391EEF12-18AF-4F01-943C-DA7F9E6B3F8A}" sibTransId="{2165A5F2-C6C5-4476-A857-22D287F0E17A}"/>
    <dgm:cxn modelId="{991D7CF6-D2AB-4890-9A8B-8EDD7A81D79A}" srcId="{DD48892F-7815-47BB-AA28-2303DBB44396}" destId="{CD2C041B-3AEB-4BCE-9E95-63BF8A0E5DAF}" srcOrd="0" destOrd="0" parTransId="{6573D1C3-E042-4A46-A9EE-6B0FF8067794}" sibTransId="{03D8BDCA-C638-4A0D-9243-C1904C439253}"/>
    <dgm:cxn modelId="{EAD02267-B72B-46AC-9013-F2895FDBF79E}" type="presParOf" srcId="{A64DEE32-0610-48B9-ACC9-477BE169E4DE}" destId="{E43B69D5-EFD2-472A-BC02-813B04EE38CF}" srcOrd="0" destOrd="0" presId="urn:microsoft.com/office/officeart/2008/layout/VerticalCurvedList"/>
    <dgm:cxn modelId="{DEACB91E-57A7-41A6-B0C5-2556965224BD}" type="presParOf" srcId="{E43B69D5-EFD2-472A-BC02-813B04EE38CF}" destId="{04A848E2-5760-48A3-9089-8F6DC4C97C2E}" srcOrd="0" destOrd="0" presId="urn:microsoft.com/office/officeart/2008/layout/VerticalCurvedList"/>
    <dgm:cxn modelId="{EE97E42A-BACD-4D0C-B09C-9737A706013A}" type="presParOf" srcId="{04A848E2-5760-48A3-9089-8F6DC4C97C2E}" destId="{9C87AA40-D959-4383-B747-BE12FBF669AF}" srcOrd="0" destOrd="0" presId="urn:microsoft.com/office/officeart/2008/layout/VerticalCurvedList"/>
    <dgm:cxn modelId="{85F46A95-E048-4EF7-BB2D-157F401EC77E}" type="presParOf" srcId="{04A848E2-5760-48A3-9089-8F6DC4C97C2E}" destId="{7CE72031-0760-42CD-AD12-2DDB814D6E91}" srcOrd="1" destOrd="0" presId="urn:microsoft.com/office/officeart/2008/layout/VerticalCurvedList"/>
    <dgm:cxn modelId="{6A1F9FEE-FF4B-40E3-8095-07C26DF6F0AB}" type="presParOf" srcId="{04A848E2-5760-48A3-9089-8F6DC4C97C2E}" destId="{E6BCAEF3-9E94-4471-B16C-5EF37C90FBA0}" srcOrd="2" destOrd="0" presId="urn:microsoft.com/office/officeart/2008/layout/VerticalCurvedList"/>
    <dgm:cxn modelId="{B7F3B2FD-641E-475E-88EF-6285FE2F4396}" type="presParOf" srcId="{04A848E2-5760-48A3-9089-8F6DC4C97C2E}" destId="{14D8719A-8628-4529-8229-29C7440180E7}" srcOrd="3" destOrd="0" presId="urn:microsoft.com/office/officeart/2008/layout/VerticalCurvedList"/>
    <dgm:cxn modelId="{298A0882-29D6-4B5F-A4F9-441A35A32E8B}" type="presParOf" srcId="{E43B69D5-EFD2-472A-BC02-813B04EE38CF}" destId="{165339DC-71AE-40B9-9267-F417133323F7}" srcOrd="1" destOrd="0" presId="urn:microsoft.com/office/officeart/2008/layout/VerticalCurvedList"/>
    <dgm:cxn modelId="{23ECF0AA-E2D1-4011-AAB6-FA9B8FB3D4A4}" type="presParOf" srcId="{E43B69D5-EFD2-472A-BC02-813B04EE38CF}" destId="{8913E6BE-92CE-4245-96BE-6DBF40D1720C}" srcOrd="2" destOrd="0" presId="urn:microsoft.com/office/officeart/2008/layout/VerticalCurvedList"/>
    <dgm:cxn modelId="{4D764364-A869-49B7-9249-9EFF0CBF895C}" type="presParOf" srcId="{8913E6BE-92CE-4245-96BE-6DBF40D1720C}" destId="{8BCF6F5D-253D-438B-9F97-A408A6283FE0}" srcOrd="0" destOrd="0" presId="urn:microsoft.com/office/officeart/2008/layout/VerticalCurvedList"/>
    <dgm:cxn modelId="{BEBD0CE5-00A5-4D58-8E13-2ACB473BA33B}" type="presParOf" srcId="{E43B69D5-EFD2-472A-BC02-813B04EE38CF}" destId="{5722A00D-6115-4528-BD13-D1A14975925B}" srcOrd="3" destOrd="0" presId="urn:microsoft.com/office/officeart/2008/layout/VerticalCurvedList"/>
    <dgm:cxn modelId="{C61C0BE7-6962-4E5C-9399-BCB8B2ECA937}" type="presParOf" srcId="{E43B69D5-EFD2-472A-BC02-813B04EE38CF}" destId="{C0F49552-8488-41D1-8CBB-6FACC2FCFF98}" srcOrd="4" destOrd="0" presId="urn:microsoft.com/office/officeart/2008/layout/VerticalCurvedList"/>
    <dgm:cxn modelId="{3853C981-8B0B-41D5-9B08-826110D82E27}" type="presParOf" srcId="{C0F49552-8488-41D1-8CBB-6FACC2FCFF98}" destId="{580B08FE-87D0-4E21-97A2-7574A8B8BE90}" srcOrd="0" destOrd="0" presId="urn:microsoft.com/office/officeart/2008/layout/VerticalCurvedList"/>
    <dgm:cxn modelId="{20F73E7D-C79F-490D-9B9C-BCEC36CCE422}" type="presParOf" srcId="{E43B69D5-EFD2-472A-BC02-813B04EE38CF}" destId="{F1DF3CC4-0D23-4A66-B14E-4E7C7349B04B}" srcOrd="5" destOrd="0" presId="urn:microsoft.com/office/officeart/2008/layout/VerticalCurvedList"/>
    <dgm:cxn modelId="{4E7B3B18-03C2-4C5C-9B99-A0CB99E19876}" type="presParOf" srcId="{E43B69D5-EFD2-472A-BC02-813B04EE38CF}" destId="{C4357E0E-A93D-4770-901F-970CA6F14B1A}" srcOrd="6" destOrd="0" presId="urn:microsoft.com/office/officeart/2008/layout/VerticalCurvedList"/>
    <dgm:cxn modelId="{E1CC0A1C-1482-4426-868A-C930E95A7F08}" type="presParOf" srcId="{C4357E0E-A93D-4770-901F-970CA6F14B1A}" destId="{135D82A8-5768-491B-87F5-B8E4573A62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72031-0760-42CD-AD12-2DDB814D6E91}">
      <dsp:nvSpPr>
        <dsp:cNvPr id="0" name=""/>
        <dsp:cNvSpPr/>
      </dsp:nvSpPr>
      <dsp:spPr>
        <a:xfrm>
          <a:off x="-5217370" y="-799156"/>
          <a:ext cx="6213175" cy="6213175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339DC-71AE-40B9-9267-F417133323F7}">
      <dsp:nvSpPr>
        <dsp:cNvPr id="0" name=""/>
        <dsp:cNvSpPr/>
      </dsp:nvSpPr>
      <dsp:spPr>
        <a:xfrm>
          <a:off x="640542" y="461486"/>
          <a:ext cx="10876583" cy="922972"/>
        </a:xfrm>
        <a:prstGeom prst="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6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Sebetralstat</a:t>
          </a:r>
          <a:r>
            <a:rPr lang="en-US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demonstrated similar effectiveness for laryngeal and abdominal mucosal HAE attacks</a:t>
          </a:r>
          <a:r>
            <a:rPr lang="hu-HU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endParaRPr lang="en-GB" sz="2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640542" y="461486"/>
        <a:ext cx="10876583" cy="922972"/>
      </dsp:txXfrm>
    </dsp:sp>
    <dsp:sp modelId="{8BCF6F5D-253D-438B-9F97-A408A6283FE0}">
      <dsp:nvSpPr>
        <dsp:cNvPr id="0" name=""/>
        <dsp:cNvSpPr/>
      </dsp:nvSpPr>
      <dsp:spPr>
        <a:xfrm>
          <a:off x="63685" y="346114"/>
          <a:ext cx="1153715" cy="1153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22A00D-6115-4528-BD13-D1A14975925B}">
      <dsp:nvSpPr>
        <dsp:cNvPr id="0" name=""/>
        <dsp:cNvSpPr/>
      </dsp:nvSpPr>
      <dsp:spPr>
        <a:xfrm>
          <a:off x="976043" y="1845945"/>
          <a:ext cx="10541083" cy="9229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610" tIns="55880" rIns="55880" bIns="5588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Oral </a:t>
          </a:r>
          <a:r>
            <a:rPr lang="en-US" sz="2200" kern="1200" dirty="0" err="1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sebetralstat</a:t>
          </a:r>
          <a:r>
            <a:rPr lang="en-US" sz="2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enabled rapid self-administration, resulting in early symptom relief and shorter attack duration in patients with HAE-C1INH</a:t>
          </a:r>
          <a:endParaRPr lang="en-GB" sz="2200" kern="1200" dirty="0">
            <a:solidFill>
              <a:srgbClr val="FFFFFF"/>
            </a:solidFill>
            <a:latin typeface="Arial" panose="020B0604020202020204"/>
            <a:ea typeface="+mn-ea"/>
            <a:cs typeface="+mn-cs"/>
          </a:endParaRPr>
        </a:p>
      </dsp:txBody>
      <dsp:txXfrm>
        <a:off x="976043" y="1845945"/>
        <a:ext cx="10541083" cy="922972"/>
      </dsp:txXfrm>
    </dsp:sp>
    <dsp:sp modelId="{580B08FE-87D0-4E21-97A2-7574A8B8BE90}">
      <dsp:nvSpPr>
        <dsp:cNvPr id="0" name=""/>
        <dsp:cNvSpPr/>
      </dsp:nvSpPr>
      <dsp:spPr>
        <a:xfrm>
          <a:off x="399185" y="1730573"/>
          <a:ext cx="1153715" cy="1153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DF3CC4-0D23-4A66-B14E-4E7C7349B04B}">
      <dsp:nvSpPr>
        <dsp:cNvPr id="0" name=""/>
        <dsp:cNvSpPr/>
      </dsp:nvSpPr>
      <dsp:spPr>
        <a:xfrm>
          <a:off x="640542" y="3230404"/>
          <a:ext cx="10876583" cy="9229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2610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Sebetralstat</a:t>
          </a:r>
          <a:r>
            <a:rPr lang="en-US" sz="2200" kern="1200" dirty="0"/>
            <a:t> has demonstrated a </a:t>
          </a:r>
          <a:r>
            <a:rPr lang="en-US" sz="2200" kern="1200" dirty="0" err="1"/>
            <a:t>favourable</a:t>
          </a:r>
          <a:r>
            <a:rPr lang="en-US" sz="2200" kern="1200" dirty="0"/>
            <a:t> safety profile across multiple clinical studies and analyses, and was well-tolerated as treatment for mucosal attacks</a:t>
          </a:r>
          <a:endParaRPr lang="en-GB" sz="2200" kern="1200" dirty="0"/>
        </a:p>
      </dsp:txBody>
      <dsp:txXfrm>
        <a:off x="640542" y="3230404"/>
        <a:ext cx="10876583" cy="922972"/>
      </dsp:txXfrm>
    </dsp:sp>
    <dsp:sp modelId="{135D82A8-5768-491B-87F5-B8E4573A6225}">
      <dsp:nvSpPr>
        <dsp:cNvPr id="0" name=""/>
        <dsp:cNvSpPr/>
      </dsp:nvSpPr>
      <dsp:spPr>
        <a:xfrm>
          <a:off x="63685" y="3115032"/>
          <a:ext cx="1153715" cy="115371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DE80C-DCF5-41F9-B1FF-DD4B798AD4BA}" type="datetimeFigureOut">
              <a:rPr lang="en-US" smtClean="0"/>
              <a:t>5/26/2025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9A2696-85D5-4A80-959A-DF19E344AF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711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69CDAB-0C85-4D02-9E3D-3BF30069DED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075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503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795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52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DD2DB-A24F-DDEB-C395-931CA10062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F7AE0D-7179-7261-A3EB-43807AF088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0454BE-AF9C-6E4C-DBF8-629F3C7903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rgbClr val="5F5F5F"/>
              </a:solidFill>
              <a:latin typeface="Arial" panose="020B0604020202020204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EA67AA-5511-3CB9-FB27-ADFC4265F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54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6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lang="en-US" sz="1200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5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3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9A2696-85D5-4A80-959A-DF19E344AF1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43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C1BCB5-105B-7E1F-097F-02B05FCA7996}"/>
              </a:ext>
            </a:extLst>
          </p:cNvPr>
          <p:cNvSpPr/>
          <p:nvPr userDrawn="1"/>
        </p:nvSpPr>
        <p:spPr bwMode="auto">
          <a:xfrm>
            <a:off x="1" y="-10633"/>
            <a:ext cx="12192000" cy="686863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C22D876-C6D2-8351-30EF-25C1B2AAF9A1}"/>
              </a:ext>
            </a:extLst>
          </p:cNvPr>
          <p:cNvSpPr/>
          <p:nvPr userDrawn="1"/>
        </p:nvSpPr>
        <p:spPr bwMode="auto">
          <a:xfrm rot="5400000">
            <a:off x="-300306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8762EEC4-6216-35DC-B322-9B6913EB66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28583" y="3137934"/>
            <a:ext cx="9136475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9296487-F8F1-522E-374B-6D40D58F7A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515244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502B01C-C419-CFF2-5B50-051F5CEAAA1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055525" y="5439596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70EA9FA-DB91-E2C5-687C-C9BEDABCB3F2}"/>
              </a:ext>
            </a:extLst>
          </p:cNvPr>
          <p:cNvSpPr txBox="1"/>
          <p:nvPr userDrawn="1"/>
        </p:nvSpPr>
        <p:spPr>
          <a:xfrm>
            <a:off x="243419" y="6610145"/>
            <a:ext cx="9456762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9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</a:t>
            </a:r>
            <a:r>
              <a:rPr lang="en-US" sz="9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resented at the 14</a:t>
            </a:r>
            <a:r>
              <a:rPr lang="en-US" sz="933" baseline="300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</a:t>
            </a:r>
            <a:r>
              <a:rPr lang="en-US" sz="933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C1-inhibitor Deficiency &amp; Angioedema Workshop; May 29-June 1, 2025; Budapest, Hungary.</a:t>
            </a:r>
            <a:endParaRPr lang="en-GB" sz="933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730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>
          <a:xfrm>
            <a:off x="903817" y="6380163"/>
            <a:ext cx="91016" cy="746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en-US" sz="3200" dirty="0">
              <a:solidFill>
                <a:srgbClr val="005CB8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5" y="216583"/>
            <a:ext cx="11199628" cy="683304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rgbClr val="0D416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5" y="918797"/>
            <a:ext cx="11199628" cy="4038600"/>
          </a:xfrm>
          <a:prstGeom prst="rect">
            <a:avLst/>
          </a:prstGeom>
        </p:spPr>
        <p:txBody>
          <a:bodyPr/>
          <a:lstStyle>
            <a:lvl1pPr marL="535477" indent="-380972">
              <a:lnSpc>
                <a:spcPct val="100000"/>
              </a:lnSpc>
              <a:buClr>
                <a:srgbClr val="0D4167"/>
              </a:buClr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1155614" indent="-380972"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D4167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935" y="6433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C8BDE4-BD9B-344E-85D3-5E8419A4A689}" type="slidenum">
              <a:rPr lang="en-US" smtClean="0">
                <a:solidFill>
                  <a:srgbClr val="808080"/>
                </a:solidFill>
              </a:r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75897" y="6087684"/>
            <a:ext cx="992888" cy="6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6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7" y="245421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707CF-CD3C-4BFE-AFFB-E1BEF0004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4" y="6402546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63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6A4F9A5-6048-42A7-A61C-051D42EB8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95" y="6361029"/>
            <a:ext cx="10698956" cy="27789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40AEB64-9062-482B-9DD3-00B9E89B5ED2}" type="slidenum">
              <a:rPr lang="en-US" b="1" smtClean="0"/>
              <a:pPr/>
              <a:t>‹#›</a:t>
            </a:fld>
            <a:r>
              <a:rPr lang="en-US" b="1" dirty="0"/>
              <a:t> </a:t>
            </a:r>
            <a:r>
              <a:rPr lang="en-US" dirty="0"/>
              <a:t> |  CONFIDENTIAL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E65159D-3C0D-4EE5-A2A9-B65B4B071D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1" y="498476"/>
            <a:ext cx="10801351" cy="415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92B673E-C9CF-456E-8DE4-D61DA00791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926" y="1731964"/>
            <a:ext cx="11614151" cy="4352925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chemeClr val="tx2"/>
              </a:buCl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32488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79FA35-4644-4088-9C60-91ACD99AC375}"/>
              </a:ext>
            </a:extLst>
          </p:cNvPr>
          <p:cNvSpPr/>
          <p:nvPr userDrawn="1"/>
        </p:nvSpPr>
        <p:spPr>
          <a:xfrm>
            <a:off x="2" y="-1"/>
            <a:ext cx="12191999" cy="685800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67">
              <a:solidFill>
                <a:srgbClr val="000000"/>
              </a:solidFill>
              <a:latin typeface="Arial" panose="020B0604020202020204" pitchFamily="34" charset="0"/>
              <a:ea typeface="ＭＳ Ｐゴシック" charset="0"/>
            </a:endParaRPr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96E1B8E2-0776-4DD5-B102-29B79D1465BC}"/>
              </a:ext>
            </a:extLst>
          </p:cNvPr>
          <p:cNvSpPr/>
          <p:nvPr userDrawn="1"/>
        </p:nvSpPr>
        <p:spPr bwMode="auto">
          <a:xfrm rot="5400000">
            <a:off x="-291187" y="291187"/>
            <a:ext cx="5470219" cy="4887845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B9B1D1-77BA-4F89-B9CC-6EDCE546E12F}"/>
              </a:ext>
            </a:extLst>
          </p:cNvPr>
          <p:cNvSpPr/>
          <p:nvPr userDrawn="1"/>
        </p:nvSpPr>
        <p:spPr bwMode="auto">
          <a:xfrm>
            <a:off x="0" y="6696502"/>
            <a:ext cx="12192000" cy="161497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333">
              <a:solidFill>
                <a:schemeClr val="bg1"/>
              </a:solidFill>
            </a:endParaRP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A8BCD5B-FB9F-4F8D-AB70-AB52D27C6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84140" y="2792691"/>
            <a:ext cx="6019800" cy="1272615"/>
          </a:xfrm>
          <a:solidFill>
            <a:srgbClr val="1E3F62">
              <a:alpha val="0"/>
            </a:srgbClr>
          </a:solidFill>
        </p:spPr>
        <p:txBody>
          <a:bodyPr/>
          <a:lstStyle>
            <a:lvl1pPr algn="l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4494AA3C-EE2B-48B6-ADD8-996DAD7F6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1946" y="6698925"/>
            <a:ext cx="1448111" cy="161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2060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Unbr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EB7-2155-4747-930B-A041EBC9A2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1" y="6460712"/>
            <a:ext cx="9055716" cy="326275"/>
          </a:xfrm>
        </p:spPr>
        <p:txBody>
          <a:bodyPr lIns="9144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D6D0559-C399-8B2F-BB8D-6B8CD241E940}"/>
              </a:ext>
            </a:extLst>
          </p:cNvPr>
          <p:cNvGrpSpPr/>
          <p:nvPr userDrawn="1"/>
        </p:nvGrpSpPr>
        <p:grpSpPr>
          <a:xfrm>
            <a:off x="377225" y="980265"/>
            <a:ext cx="11447579" cy="27503"/>
            <a:chOff x="377224" y="997516"/>
            <a:chExt cx="11447579" cy="27502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2FC5A56B-D4BB-9755-1E90-9EC9A52410C0}"/>
                </a:ext>
              </a:extLst>
            </p:cNvPr>
            <p:cNvSpPr/>
            <p:nvPr/>
          </p:nvSpPr>
          <p:spPr>
            <a:xfrm rot="21596325">
              <a:off x="2076037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DDF2EA9-30FA-E344-3458-BE8F36CB599E}"/>
                </a:ext>
              </a:extLst>
            </p:cNvPr>
            <p:cNvSpPr/>
            <p:nvPr/>
          </p:nvSpPr>
          <p:spPr>
            <a:xfrm>
              <a:off x="1458334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35E0484F-8109-A1EA-7E11-AD05E5C5B93A}"/>
                </a:ext>
              </a:extLst>
            </p:cNvPr>
            <p:cNvSpPr/>
            <p:nvPr/>
          </p:nvSpPr>
          <p:spPr>
            <a:xfrm>
              <a:off x="554767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BE47E2EA-7AF2-A418-CBD9-0463A9318719}"/>
                </a:ext>
              </a:extLst>
            </p:cNvPr>
            <p:cNvSpPr/>
            <p:nvPr/>
          </p:nvSpPr>
          <p:spPr>
            <a:xfrm rot="21596325">
              <a:off x="37722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C171AEF4-6FBE-39EA-3040-7F1D72456694}"/>
                </a:ext>
              </a:extLst>
            </p:cNvPr>
            <p:cNvSpPr/>
            <p:nvPr/>
          </p:nvSpPr>
          <p:spPr>
            <a:xfrm rot="21596325">
              <a:off x="3997770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C710CBCB-A530-11F6-95B6-CEFF09E2C44B}"/>
                </a:ext>
              </a:extLst>
            </p:cNvPr>
            <p:cNvSpPr/>
            <p:nvPr/>
          </p:nvSpPr>
          <p:spPr>
            <a:xfrm>
              <a:off x="3380067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C93CF12-5274-8876-51AA-9789668C44DF}"/>
                </a:ext>
              </a:extLst>
            </p:cNvPr>
            <p:cNvSpPr/>
            <p:nvPr/>
          </p:nvSpPr>
          <p:spPr>
            <a:xfrm>
              <a:off x="2476500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947BFA57-A0BB-EDCD-1B81-23BB7F632BA3}"/>
                </a:ext>
              </a:extLst>
            </p:cNvPr>
            <p:cNvSpPr/>
            <p:nvPr/>
          </p:nvSpPr>
          <p:spPr>
            <a:xfrm rot="21596325">
              <a:off x="2298957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B6FBE1A-6CE4-1532-5000-FEEDE9C17E4B}"/>
                </a:ext>
              </a:extLst>
            </p:cNvPr>
            <p:cNvSpPr/>
            <p:nvPr/>
          </p:nvSpPr>
          <p:spPr>
            <a:xfrm rot="21596325">
              <a:off x="593363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8250939-D908-7F2E-0F1F-CC22FF7B99CC}"/>
                </a:ext>
              </a:extLst>
            </p:cNvPr>
            <p:cNvSpPr/>
            <p:nvPr/>
          </p:nvSpPr>
          <p:spPr>
            <a:xfrm>
              <a:off x="5315931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5FA1231-B212-3D76-42E4-CD6F1CA5AF8D}"/>
                </a:ext>
              </a:extLst>
            </p:cNvPr>
            <p:cNvSpPr/>
            <p:nvPr/>
          </p:nvSpPr>
          <p:spPr>
            <a:xfrm>
              <a:off x="4412364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CD27FDB-AF2D-E606-E79F-2003C228FDC5}"/>
                </a:ext>
              </a:extLst>
            </p:cNvPr>
            <p:cNvSpPr/>
            <p:nvPr/>
          </p:nvSpPr>
          <p:spPr>
            <a:xfrm rot="21596325">
              <a:off x="4234821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D7F9B1D-5E00-9CB5-5199-6157204989D9}"/>
                </a:ext>
              </a:extLst>
            </p:cNvPr>
            <p:cNvSpPr/>
            <p:nvPr/>
          </p:nvSpPr>
          <p:spPr>
            <a:xfrm rot="21596325">
              <a:off x="7855367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1D80AF5-BAAC-A271-4EA1-4204479722FD}"/>
                </a:ext>
              </a:extLst>
            </p:cNvPr>
            <p:cNvSpPr/>
            <p:nvPr/>
          </p:nvSpPr>
          <p:spPr>
            <a:xfrm>
              <a:off x="7237664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7D962BA-4D67-F17D-55BC-5861464E0E6E}"/>
                </a:ext>
              </a:extLst>
            </p:cNvPr>
            <p:cNvSpPr/>
            <p:nvPr/>
          </p:nvSpPr>
          <p:spPr>
            <a:xfrm>
              <a:off x="6334097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B47FB0A-B3AC-85D4-2214-5B087417C88A}"/>
                </a:ext>
              </a:extLst>
            </p:cNvPr>
            <p:cNvSpPr/>
            <p:nvPr/>
          </p:nvSpPr>
          <p:spPr>
            <a:xfrm rot="21596325">
              <a:off x="615655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A9225B0-EFB1-2CA3-8CF3-DFB65C0E13F5}"/>
                </a:ext>
              </a:extLst>
            </p:cNvPr>
            <p:cNvSpPr/>
            <p:nvPr/>
          </p:nvSpPr>
          <p:spPr>
            <a:xfrm rot="21596325">
              <a:off x="9777084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951AD0-7747-E77D-416D-8144AC53F7BF}"/>
                </a:ext>
              </a:extLst>
            </p:cNvPr>
            <p:cNvSpPr/>
            <p:nvPr/>
          </p:nvSpPr>
          <p:spPr>
            <a:xfrm>
              <a:off x="9159381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0E34A3D4-9B9A-76D4-83C6-9DA7C18A551B}"/>
                </a:ext>
              </a:extLst>
            </p:cNvPr>
            <p:cNvSpPr/>
            <p:nvPr/>
          </p:nvSpPr>
          <p:spPr>
            <a:xfrm>
              <a:off x="8255814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984386B-3DE9-D0B9-8A14-316EA8F4537C}"/>
                </a:ext>
              </a:extLst>
            </p:cNvPr>
            <p:cNvSpPr/>
            <p:nvPr/>
          </p:nvSpPr>
          <p:spPr>
            <a:xfrm rot="21596325">
              <a:off x="8078271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1CCD1-C67D-BBF6-31D8-197B297F6CD8}"/>
                </a:ext>
              </a:extLst>
            </p:cNvPr>
            <p:cNvSpPr/>
            <p:nvPr/>
          </p:nvSpPr>
          <p:spPr>
            <a:xfrm rot="21596325">
              <a:off x="11694816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B1EBA61-5EF4-B630-90DD-34829EE22470}"/>
                </a:ext>
              </a:extLst>
            </p:cNvPr>
            <p:cNvSpPr/>
            <p:nvPr/>
          </p:nvSpPr>
          <p:spPr>
            <a:xfrm>
              <a:off x="11077113" y="997586"/>
              <a:ext cx="522589" cy="27432"/>
            </a:xfrm>
            <a:custGeom>
              <a:avLst/>
              <a:gdLst>
                <a:gd name="connsiteX0" fmla="*/ 0 w 942022"/>
                <a:gd name="connsiteY0" fmla="*/ 54159 h 54158"/>
                <a:gd name="connsiteX1" fmla="*/ 0 w 942022"/>
                <a:gd name="connsiteY1" fmla="*/ 1900 h 54158"/>
                <a:gd name="connsiteX2" fmla="*/ 144780 w 942022"/>
                <a:gd name="connsiteY2" fmla="*/ 1900 h 54158"/>
                <a:gd name="connsiteX3" fmla="*/ 144780 w 942022"/>
                <a:gd name="connsiteY3" fmla="*/ 54159 h 54158"/>
                <a:gd name="connsiteX4" fmla="*/ 0 w 942022"/>
                <a:gd name="connsiteY4" fmla="*/ 54159 h 54158"/>
                <a:gd name="connsiteX5" fmla="*/ 277177 w 942022"/>
                <a:gd name="connsiteY5" fmla="*/ 53208 h 54158"/>
                <a:gd name="connsiteX6" fmla="*/ 277177 w 942022"/>
                <a:gd name="connsiteY6" fmla="*/ 950 h 54158"/>
                <a:gd name="connsiteX7" fmla="*/ 942023 w 942022"/>
                <a:gd name="connsiteY7" fmla="*/ 0 h 54158"/>
                <a:gd name="connsiteX8" fmla="*/ 942023 w 942022"/>
                <a:gd name="connsiteY8" fmla="*/ 52258 h 54158"/>
                <a:gd name="connsiteX9" fmla="*/ 277177 w 942022"/>
                <a:gd name="connsiteY9" fmla="*/ 5320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2022" h="54158">
                  <a:moveTo>
                    <a:pt x="0" y="54159"/>
                  </a:moveTo>
                  <a:lnTo>
                    <a:pt x="0" y="1900"/>
                  </a:lnTo>
                  <a:lnTo>
                    <a:pt x="144780" y="1900"/>
                  </a:lnTo>
                  <a:lnTo>
                    <a:pt x="144780" y="54159"/>
                  </a:lnTo>
                  <a:lnTo>
                    <a:pt x="0" y="54159"/>
                  </a:lnTo>
                  <a:close/>
                  <a:moveTo>
                    <a:pt x="277177" y="53208"/>
                  </a:moveTo>
                  <a:lnTo>
                    <a:pt x="277177" y="950"/>
                  </a:lnTo>
                  <a:lnTo>
                    <a:pt x="942023" y="0"/>
                  </a:lnTo>
                  <a:lnTo>
                    <a:pt x="942023" y="52258"/>
                  </a:lnTo>
                  <a:lnTo>
                    <a:pt x="277177" y="5320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1848489-9C2A-0BE6-92E5-D099759C76DA}"/>
                </a:ext>
              </a:extLst>
            </p:cNvPr>
            <p:cNvSpPr/>
            <p:nvPr/>
          </p:nvSpPr>
          <p:spPr>
            <a:xfrm>
              <a:off x="10173546" y="997586"/>
              <a:ext cx="856011" cy="27432"/>
            </a:xfrm>
            <a:custGeom>
              <a:avLst/>
              <a:gdLst>
                <a:gd name="connsiteX0" fmla="*/ 0 w 1543050"/>
                <a:gd name="connsiteY0" fmla="*/ 54159 h 54158"/>
                <a:gd name="connsiteX1" fmla="*/ 0 w 1543050"/>
                <a:gd name="connsiteY1" fmla="*/ 1900 h 54158"/>
                <a:gd name="connsiteX2" fmla="*/ 279082 w 1543050"/>
                <a:gd name="connsiteY2" fmla="*/ 1900 h 54158"/>
                <a:gd name="connsiteX3" fmla="*/ 279082 w 1543050"/>
                <a:gd name="connsiteY3" fmla="*/ 54159 h 54158"/>
                <a:gd name="connsiteX4" fmla="*/ 0 w 1543050"/>
                <a:gd name="connsiteY4" fmla="*/ 54159 h 54158"/>
                <a:gd name="connsiteX5" fmla="*/ 412432 w 1543050"/>
                <a:gd name="connsiteY5" fmla="*/ 53208 h 54158"/>
                <a:gd name="connsiteX6" fmla="*/ 412432 w 1543050"/>
                <a:gd name="connsiteY6" fmla="*/ 950 h 54158"/>
                <a:gd name="connsiteX7" fmla="*/ 1077277 w 1543050"/>
                <a:gd name="connsiteY7" fmla="*/ 0 h 54158"/>
                <a:gd name="connsiteX8" fmla="*/ 1077277 w 1543050"/>
                <a:gd name="connsiteY8" fmla="*/ 52258 h 54158"/>
                <a:gd name="connsiteX9" fmla="*/ 412432 w 1543050"/>
                <a:gd name="connsiteY9" fmla="*/ 53208 h 54158"/>
                <a:gd name="connsiteX10" fmla="*/ 1210627 w 1543050"/>
                <a:gd name="connsiteY10" fmla="*/ 52258 h 54158"/>
                <a:gd name="connsiteX11" fmla="*/ 1210627 w 1543050"/>
                <a:gd name="connsiteY11" fmla="*/ 0 h 54158"/>
                <a:gd name="connsiteX12" fmla="*/ 1543050 w 1543050"/>
                <a:gd name="connsiteY12" fmla="*/ 0 h 54158"/>
                <a:gd name="connsiteX13" fmla="*/ 1543050 w 1543050"/>
                <a:gd name="connsiteY13" fmla="*/ 52258 h 54158"/>
                <a:gd name="connsiteX14" fmla="*/ 1210627 w 1543050"/>
                <a:gd name="connsiteY14" fmla="*/ 52258 h 5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43050" h="54158">
                  <a:moveTo>
                    <a:pt x="0" y="54159"/>
                  </a:moveTo>
                  <a:lnTo>
                    <a:pt x="0" y="1900"/>
                  </a:lnTo>
                  <a:lnTo>
                    <a:pt x="279082" y="1900"/>
                  </a:lnTo>
                  <a:lnTo>
                    <a:pt x="279082" y="54159"/>
                  </a:lnTo>
                  <a:lnTo>
                    <a:pt x="0" y="54159"/>
                  </a:lnTo>
                  <a:close/>
                  <a:moveTo>
                    <a:pt x="412432" y="53208"/>
                  </a:moveTo>
                  <a:lnTo>
                    <a:pt x="412432" y="950"/>
                  </a:lnTo>
                  <a:lnTo>
                    <a:pt x="1077277" y="0"/>
                  </a:lnTo>
                  <a:lnTo>
                    <a:pt x="1077277" y="52258"/>
                  </a:lnTo>
                  <a:lnTo>
                    <a:pt x="412432" y="53208"/>
                  </a:lnTo>
                  <a:close/>
                  <a:moveTo>
                    <a:pt x="1210627" y="52258"/>
                  </a:moveTo>
                  <a:lnTo>
                    <a:pt x="1210627" y="0"/>
                  </a:lnTo>
                  <a:lnTo>
                    <a:pt x="1543050" y="0"/>
                  </a:lnTo>
                  <a:lnTo>
                    <a:pt x="1543050" y="52258"/>
                  </a:lnTo>
                  <a:lnTo>
                    <a:pt x="1210627" y="52258"/>
                  </a:lnTo>
                  <a:close/>
                </a:path>
              </a:pathLst>
            </a:custGeom>
            <a:solidFill>
              <a:srgbClr val="0D41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B8E45E3-676E-99E5-5517-6EEC7B93307E}"/>
                </a:ext>
              </a:extLst>
            </p:cNvPr>
            <p:cNvSpPr/>
            <p:nvPr/>
          </p:nvSpPr>
          <p:spPr>
            <a:xfrm rot="21596325">
              <a:off x="9996003" y="997516"/>
              <a:ext cx="129987" cy="27432"/>
            </a:xfrm>
            <a:custGeom>
              <a:avLst/>
              <a:gdLst>
                <a:gd name="connsiteX0" fmla="*/ 0 w 234315"/>
                <a:gd name="connsiteY0" fmla="*/ 0 h 52258"/>
                <a:gd name="connsiteX1" fmla="*/ 234315 w 234315"/>
                <a:gd name="connsiteY1" fmla="*/ 0 h 52258"/>
                <a:gd name="connsiteX2" fmla="*/ 234315 w 234315"/>
                <a:gd name="connsiteY2" fmla="*/ 52258 h 52258"/>
                <a:gd name="connsiteX3" fmla="*/ 0 w 234315"/>
                <a:gd name="connsiteY3" fmla="*/ 52258 h 5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315" h="52258">
                  <a:moveTo>
                    <a:pt x="0" y="0"/>
                  </a:moveTo>
                  <a:lnTo>
                    <a:pt x="234315" y="0"/>
                  </a:lnTo>
                  <a:lnTo>
                    <a:pt x="234315" y="52258"/>
                  </a:lnTo>
                  <a:lnTo>
                    <a:pt x="0" y="52258"/>
                  </a:lnTo>
                  <a:close/>
                </a:path>
              </a:pathLst>
            </a:custGeom>
            <a:solidFill>
              <a:srgbClr val="ADCF3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E4596F27-4EE5-BE61-8ADC-7163838AA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5" y="6460711"/>
            <a:ext cx="385855" cy="326276"/>
          </a:xfrm>
          <a:prstGeom prst="rect">
            <a:avLst/>
          </a:prstGeom>
        </p:spPr>
        <p:txBody>
          <a:bodyPr vert="horz" lIns="45720" tIns="0" rIns="91440" bIns="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1D4B657-B2ED-4940-F2E5-B799545F2A0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7210" y="1104902"/>
            <a:ext cx="11433791" cy="5270500"/>
          </a:xfrm>
        </p:spPr>
        <p:txBody>
          <a:bodyPr/>
          <a:lstStyle>
            <a:lvl1pPr marL="173034" indent="-173034">
              <a:defRPr sz="1800"/>
            </a:lvl1pPr>
            <a:lvl2pPr marL="517512" indent="-233357">
              <a:defRPr sz="1600"/>
            </a:lvl2pPr>
            <a:lvl3pPr marL="741344" indent="-131759"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33D2E9D-75BF-F755-B19E-C435813AEB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2" y="165020"/>
            <a:ext cx="11429999" cy="80887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b="1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2460953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696">
          <p15:clr>
            <a:srgbClr val="FBAE40"/>
          </p15:clr>
        </p15:guide>
        <p15:guide id="3" orient="horz" pos="5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>
            <a:lvl2pPr marL="609585" indent="-302676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EB7-2155-4747-930B-A041EBC9A2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158" y="6365825"/>
            <a:ext cx="9142501" cy="32627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BADB51-3E1B-45CD-BD14-446ED5B00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9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PO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0098" y="6698925"/>
            <a:ext cx="2512809" cy="1614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For internal use only.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71FE6E-E962-58AB-B17E-656E8A81F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4" y="6365825"/>
            <a:ext cx="10276837" cy="326275"/>
          </a:xfrm>
        </p:spPr>
        <p:txBody>
          <a:bodyPr lIns="9144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A51D5B-4EE8-E04D-6CA3-C08BD4F195F6}"/>
              </a:ext>
            </a:extLst>
          </p:cNvPr>
          <p:cNvSpPr txBox="1">
            <a:spLocks/>
          </p:cNvSpPr>
          <p:nvPr userDrawn="1"/>
        </p:nvSpPr>
        <p:spPr>
          <a:xfrm>
            <a:off x="1514" y="6398142"/>
            <a:ext cx="706343" cy="293959"/>
          </a:xfrm>
          <a:prstGeom prst="rect">
            <a:avLst/>
          </a:prstGeom>
        </p:spPr>
        <p:txBody>
          <a:bodyPr vert="horz" lIns="6096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z="933" smtClean="0"/>
              <a:pPr/>
              <a:t>‹#›</a:t>
            </a:fld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515167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50098" y="6698925"/>
            <a:ext cx="2512809" cy="161497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Confidential. For internal use only.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C71FE6E-E962-58AB-B17E-656E8A81FB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2774" y="6365825"/>
            <a:ext cx="10276837" cy="326275"/>
          </a:xfrm>
        </p:spPr>
        <p:txBody>
          <a:bodyPr lIns="9144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BEA51D5B-4EE8-E04D-6CA3-C08BD4F195F6}"/>
              </a:ext>
            </a:extLst>
          </p:cNvPr>
          <p:cNvSpPr txBox="1">
            <a:spLocks/>
          </p:cNvSpPr>
          <p:nvPr userDrawn="1"/>
        </p:nvSpPr>
        <p:spPr>
          <a:xfrm>
            <a:off x="1514" y="6398142"/>
            <a:ext cx="706343" cy="293959"/>
          </a:xfrm>
          <a:prstGeom prst="rect">
            <a:avLst/>
          </a:prstGeom>
        </p:spPr>
        <p:txBody>
          <a:bodyPr vert="horz" lIns="6096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z="933" smtClean="0"/>
              <a:pPr/>
              <a:t>‹#›</a:t>
            </a:fld>
            <a:endParaRPr lang="en-US" sz="933" dirty="0"/>
          </a:p>
        </p:txBody>
      </p:sp>
    </p:spTree>
    <p:extLst>
      <p:ext uri="{BB962C8B-B14F-4D97-AF65-F5344CB8AC3E}">
        <p14:creationId xmlns:p14="http://schemas.microsoft.com/office/powerpoint/2010/main" val="3829323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3DEB7-2155-4747-930B-A041EBC9A2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5159" y="6365825"/>
            <a:ext cx="9142501" cy="326275"/>
          </a:xfrm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None/>
              <a:defRPr sz="9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E84D08-3445-5DA7-7D1D-25A2C791DC75}"/>
              </a:ext>
            </a:extLst>
          </p:cNvPr>
          <p:cNvGrpSpPr/>
          <p:nvPr userDrawn="1"/>
        </p:nvGrpSpPr>
        <p:grpSpPr>
          <a:xfrm>
            <a:off x="334093" y="977299"/>
            <a:ext cx="11447579" cy="49197"/>
            <a:chOff x="334092" y="977299"/>
            <a:chExt cx="11447579" cy="491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B381958-6714-568B-196B-69F74C326335}"/>
                </a:ext>
              </a:extLst>
            </p:cNvPr>
            <p:cNvGrpSpPr/>
            <p:nvPr/>
          </p:nvGrpSpPr>
          <p:grpSpPr>
            <a:xfrm>
              <a:off x="334092" y="993371"/>
              <a:ext cx="3750533" cy="33125"/>
              <a:chOff x="363136" y="993371"/>
              <a:chExt cx="3750533" cy="3312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720C6D5B-FC01-E8D6-C467-E796B3046C6E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3136" y="995408"/>
                <a:ext cx="1828800" cy="31088"/>
                <a:chOff x="6607895" y="4464095"/>
                <a:chExt cx="5768546" cy="98097"/>
              </a:xfrm>
            </p:grpSpPr>
            <p:sp>
              <p:nvSpPr>
                <p:cNvPr id="40" name="Freeform 39">
                  <a:extLst>
                    <a:ext uri="{FF2B5EF4-FFF2-40B4-BE49-F238E27FC236}">
                      <a16:creationId xmlns:a16="http://schemas.microsoft.com/office/drawing/2014/main" id="{2FC5A56B-D4BB-9755-1E90-9EC9A52410C0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1" name="Freeform 40">
                  <a:extLst>
                    <a:ext uri="{FF2B5EF4-FFF2-40B4-BE49-F238E27FC236}">
                      <a16:creationId xmlns:a16="http://schemas.microsoft.com/office/drawing/2014/main" id="{3DDF2EA9-30FA-E344-3458-BE8F36CB599E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2" name="Freeform 41">
                  <a:extLst>
                    <a:ext uri="{FF2B5EF4-FFF2-40B4-BE49-F238E27FC236}">
                      <a16:creationId xmlns:a16="http://schemas.microsoft.com/office/drawing/2014/main" id="{35E0484F-8109-A1EA-7E11-AD05E5C5B93A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43" name="Freeform 42">
                  <a:extLst>
                    <a:ext uri="{FF2B5EF4-FFF2-40B4-BE49-F238E27FC236}">
                      <a16:creationId xmlns:a16="http://schemas.microsoft.com/office/drawing/2014/main" id="{BE47E2EA-7AF2-A418-CBD9-0463A9318719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9C2D6C7-9267-07FB-D584-349CBC08D74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84869" y="993371"/>
                <a:ext cx="1828800" cy="31088"/>
                <a:chOff x="6607895" y="4464095"/>
                <a:chExt cx="5768546" cy="98097"/>
              </a:xfrm>
            </p:grpSpPr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C171AEF4-6FBE-39EA-3040-7F1D72456694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C710CBCB-A530-11F6-95B6-CEFF09E2C44B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8" name="Freeform 37">
                  <a:extLst>
                    <a:ext uri="{FF2B5EF4-FFF2-40B4-BE49-F238E27FC236}">
                      <a16:creationId xmlns:a16="http://schemas.microsoft.com/office/drawing/2014/main" id="{FC93CF12-5274-8876-51AA-9789668C44DF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9" name="Freeform 38">
                  <a:extLst>
                    <a:ext uri="{FF2B5EF4-FFF2-40B4-BE49-F238E27FC236}">
                      <a16:creationId xmlns:a16="http://schemas.microsoft.com/office/drawing/2014/main" id="{947BFA57-A0BB-EDCD-1B81-23BB7F632BA3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EF2C464-5066-6AF2-BEE4-EB3FC22DFEE7}"/>
                </a:ext>
              </a:extLst>
            </p:cNvPr>
            <p:cNvGrpSpPr/>
            <p:nvPr/>
          </p:nvGrpSpPr>
          <p:grpSpPr>
            <a:xfrm>
              <a:off x="4191689" y="985826"/>
              <a:ext cx="3750533" cy="33125"/>
              <a:chOff x="363136" y="993371"/>
              <a:chExt cx="3750533" cy="3312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B9B9F2C-4162-C9BF-0B53-2409BA78AC6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63136" y="995408"/>
                <a:ext cx="1828800" cy="31088"/>
                <a:chOff x="6607895" y="4464095"/>
                <a:chExt cx="5768546" cy="98097"/>
              </a:xfrm>
            </p:grpSpPr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7B6FBE1A-6CE4-1532-5000-FEEDE9C17E4B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28250939-D908-7F2E-0F1F-CC22FF7B99CC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05FA1231-B212-3D76-42E4-CD6F1CA5AF8D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DCD27FDB-AF2D-E606-E79F-2003C228FDC5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48FB5F6-549A-855F-1401-253770B4BF6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284869" y="993371"/>
                <a:ext cx="1828800" cy="31088"/>
                <a:chOff x="6607895" y="4464095"/>
                <a:chExt cx="5768546" cy="98097"/>
              </a:xfrm>
            </p:grpSpPr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6D7F9B1D-5E00-9CB5-5199-6157204989D9}"/>
                    </a:ext>
                  </a:extLst>
                </p:cNvPr>
                <p:cNvSpPr/>
                <p:nvPr/>
              </p:nvSpPr>
              <p:spPr>
                <a:xfrm rot="21596325">
                  <a:off x="11966426" y="4464099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71D80AF5-BAAC-A271-4EA1-4204479722FD}"/>
                    </a:ext>
                  </a:extLst>
                </p:cNvPr>
                <p:cNvSpPr/>
                <p:nvPr/>
              </p:nvSpPr>
              <p:spPr>
                <a:xfrm>
                  <a:off x="10018016" y="4464095"/>
                  <a:ext cx="1648392" cy="94769"/>
                </a:xfrm>
                <a:custGeom>
                  <a:avLst/>
                  <a:gdLst>
                    <a:gd name="connsiteX0" fmla="*/ 0 w 942022"/>
                    <a:gd name="connsiteY0" fmla="*/ 54159 h 54158"/>
                    <a:gd name="connsiteX1" fmla="*/ 0 w 942022"/>
                    <a:gd name="connsiteY1" fmla="*/ 1900 h 54158"/>
                    <a:gd name="connsiteX2" fmla="*/ 144780 w 942022"/>
                    <a:gd name="connsiteY2" fmla="*/ 1900 h 54158"/>
                    <a:gd name="connsiteX3" fmla="*/ 144780 w 942022"/>
                    <a:gd name="connsiteY3" fmla="*/ 54159 h 54158"/>
                    <a:gd name="connsiteX4" fmla="*/ 0 w 942022"/>
                    <a:gd name="connsiteY4" fmla="*/ 54159 h 54158"/>
                    <a:gd name="connsiteX5" fmla="*/ 277177 w 942022"/>
                    <a:gd name="connsiteY5" fmla="*/ 53208 h 54158"/>
                    <a:gd name="connsiteX6" fmla="*/ 277177 w 942022"/>
                    <a:gd name="connsiteY6" fmla="*/ 950 h 54158"/>
                    <a:gd name="connsiteX7" fmla="*/ 942023 w 942022"/>
                    <a:gd name="connsiteY7" fmla="*/ 0 h 54158"/>
                    <a:gd name="connsiteX8" fmla="*/ 942023 w 942022"/>
                    <a:gd name="connsiteY8" fmla="*/ 52258 h 54158"/>
                    <a:gd name="connsiteX9" fmla="*/ 277177 w 942022"/>
                    <a:gd name="connsiteY9" fmla="*/ 5320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42022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144780" y="1900"/>
                      </a:lnTo>
                      <a:lnTo>
                        <a:pt x="144780" y="54159"/>
                      </a:lnTo>
                      <a:lnTo>
                        <a:pt x="0" y="54159"/>
                      </a:lnTo>
                      <a:close/>
                      <a:moveTo>
                        <a:pt x="277177" y="53208"/>
                      </a:moveTo>
                      <a:lnTo>
                        <a:pt x="277177" y="950"/>
                      </a:lnTo>
                      <a:lnTo>
                        <a:pt x="942023" y="0"/>
                      </a:lnTo>
                      <a:lnTo>
                        <a:pt x="942023" y="52258"/>
                      </a:lnTo>
                      <a:lnTo>
                        <a:pt x="277177" y="5320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B7D962BA-4D67-F17D-55BC-5861464E0E6E}"/>
                    </a:ext>
                  </a:extLst>
                </p:cNvPr>
                <p:cNvSpPr/>
                <p:nvPr/>
              </p:nvSpPr>
              <p:spPr>
                <a:xfrm>
                  <a:off x="7167912" y="4467422"/>
                  <a:ext cx="2700098" cy="94769"/>
                </a:xfrm>
                <a:custGeom>
                  <a:avLst/>
                  <a:gdLst>
                    <a:gd name="connsiteX0" fmla="*/ 0 w 1543050"/>
                    <a:gd name="connsiteY0" fmla="*/ 54159 h 54158"/>
                    <a:gd name="connsiteX1" fmla="*/ 0 w 1543050"/>
                    <a:gd name="connsiteY1" fmla="*/ 1900 h 54158"/>
                    <a:gd name="connsiteX2" fmla="*/ 279082 w 1543050"/>
                    <a:gd name="connsiteY2" fmla="*/ 1900 h 54158"/>
                    <a:gd name="connsiteX3" fmla="*/ 279082 w 1543050"/>
                    <a:gd name="connsiteY3" fmla="*/ 54159 h 54158"/>
                    <a:gd name="connsiteX4" fmla="*/ 0 w 1543050"/>
                    <a:gd name="connsiteY4" fmla="*/ 54159 h 54158"/>
                    <a:gd name="connsiteX5" fmla="*/ 412432 w 1543050"/>
                    <a:gd name="connsiteY5" fmla="*/ 53208 h 54158"/>
                    <a:gd name="connsiteX6" fmla="*/ 412432 w 1543050"/>
                    <a:gd name="connsiteY6" fmla="*/ 950 h 54158"/>
                    <a:gd name="connsiteX7" fmla="*/ 1077277 w 1543050"/>
                    <a:gd name="connsiteY7" fmla="*/ 0 h 54158"/>
                    <a:gd name="connsiteX8" fmla="*/ 1077277 w 1543050"/>
                    <a:gd name="connsiteY8" fmla="*/ 52258 h 54158"/>
                    <a:gd name="connsiteX9" fmla="*/ 412432 w 1543050"/>
                    <a:gd name="connsiteY9" fmla="*/ 53208 h 54158"/>
                    <a:gd name="connsiteX10" fmla="*/ 1210627 w 1543050"/>
                    <a:gd name="connsiteY10" fmla="*/ 52258 h 54158"/>
                    <a:gd name="connsiteX11" fmla="*/ 1210627 w 1543050"/>
                    <a:gd name="connsiteY11" fmla="*/ 0 h 54158"/>
                    <a:gd name="connsiteX12" fmla="*/ 1543050 w 1543050"/>
                    <a:gd name="connsiteY12" fmla="*/ 0 h 54158"/>
                    <a:gd name="connsiteX13" fmla="*/ 1543050 w 1543050"/>
                    <a:gd name="connsiteY13" fmla="*/ 52258 h 54158"/>
                    <a:gd name="connsiteX14" fmla="*/ 1210627 w 1543050"/>
                    <a:gd name="connsiteY14" fmla="*/ 52258 h 54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543050" h="54158">
                      <a:moveTo>
                        <a:pt x="0" y="54159"/>
                      </a:moveTo>
                      <a:lnTo>
                        <a:pt x="0" y="1900"/>
                      </a:lnTo>
                      <a:lnTo>
                        <a:pt x="279082" y="1900"/>
                      </a:lnTo>
                      <a:lnTo>
                        <a:pt x="279082" y="54159"/>
                      </a:lnTo>
                      <a:lnTo>
                        <a:pt x="0" y="54159"/>
                      </a:lnTo>
                      <a:close/>
                      <a:moveTo>
                        <a:pt x="412432" y="53208"/>
                      </a:moveTo>
                      <a:lnTo>
                        <a:pt x="412432" y="950"/>
                      </a:lnTo>
                      <a:lnTo>
                        <a:pt x="1077277" y="0"/>
                      </a:lnTo>
                      <a:lnTo>
                        <a:pt x="1077277" y="52258"/>
                      </a:lnTo>
                      <a:lnTo>
                        <a:pt x="412432" y="53208"/>
                      </a:lnTo>
                      <a:close/>
                      <a:moveTo>
                        <a:pt x="1210627" y="52258"/>
                      </a:moveTo>
                      <a:lnTo>
                        <a:pt x="1210627" y="0"/>
                      </a:lnTo>
                      <a:lnTo>
                        <a:pt x="1543050" y="0"/>
                      </a:lnTo>
                      <a:lnTo>
                        <a:pt x="1543050" y="52258"/>
                      </a:lnTo>
                      <a:lnTo>
                        <a:pt x="1210627" y="52258"/>
                      </a:lnTo>
                      <a:close/>
                    </a:path>
                  </a:pathLst>
                </a:custGeom>
                <a:solidFill>
                  <a:srgbClr val="0D416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9B47FB0A-B3AC-85D4-2214-5B087417C88A}"/>
                    </a:ext>
                  </a:extLst>
                </p:cNvPr>
                <p:cNvSpPr/>
                <p:nvPr/>
              </p:nvSpPr>
              <p:spPr>
                <a:xfrm rot="21596325">
                  <a:off x="6607895" y="4470748"/>
                  <a:ext cx="410015" cy="91444"/>
                </a:xfrm>
                <a:custGeom>
                  <a:avLst/>
                  <a:gdLst>
                    <a:gd name="connsiteX0" fmla="*/ 0 w 234315"/>
                    <a:gd name="connsiteY0" fmla="*/ 0 h 52258"/>
                    <a:gd name="connsiteX1" fmla="*/ 234315 w 234315"/>
                    <a:gd name="connsiteY1" fmla="*/ 0 h 52258"/>
                    <a:gd name="connsiteX2" fmla="*/ 234315 w 234315"/>
                    <a:gd name="connsiteY2" fmla="*/ 52258 h 52258"/>
                    <a:gd name="connsiteX3" fmla="*/ 0 w 234315"/>
                    <a:gd name="connsiteY3" fmla="*/ 52258 h 52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34315" h="52258">
                      <a:moveTo>
                        <a:pt x="0" y="0"/>
                      </a:moveTo>
                      <a:lnTo>
                        <a:pt x="234315" y="0"/>
                      </a:lnTo>
                      <a:lnTo>
                        <a:pt x="234315" y="52258"/>
                      </a:lnTo>
                      <a:lnTo>
                        <a:pt x="0" y="52258"/>
                      </a:lnTo>
                      <a:close/>
                    </a:path>
                  </a:pathLst>
                </a:custGeom>
                <a:solidFill>
                  <a:srgbClr val="ADCF3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800" dirty="0"/>
                </a:p>
              </p:txBody>
            </p:sp>
          </p:grp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4E153F8-AD29-03BA-098A-3A1F3FBF337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035139" y="985791"/>
              <a:ext cx="1828800" cy="31088"/>
              <a:chOff x="6607895" y="4464095"/>
              <a:chExt cx="5768546" cy="98097"/>
            </a:xfrm>
          </p:grpSpPr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3A9225B0-EFB1-2CA3-8CF3-DFB65C0E13F5}"/>
                  </a:ext>
                </a:extLst>
              </p:cNvPr>
              <p:cNvSpPr/>
              <p:nvPr/>
            </p:nvSpPr>
            <p:spPr>
              <a:xfrm rot="21596325">
                <a:off x="11966426" y="4464099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5D951AD0-7747-E77D-416D-8144AC53F7BF}"/>
                  </a:ext>
                </a:extLst>
              </p:cNvPr>
              <p:cNvSpPr/>
              <p:nvPr/>
            </p:nvSpPr>
            <p:spPr>
              <a:xfrm>
                <a:off x="10018016" y="4464095"/>
                <a:ext cx="1648392" cy="94769"/>
              </a:xfrm>
              <a:custGeom>
                <a:avLst/>
                <a:gdLst>
                  <a:gd name="connsiteX0" fmla="*/ 0 w 942022"/>
                  <a:gd name="connsiteY0" fmla="*/ 54159 h 54158"/>
                  <a:gd name="connsiteX1" fmla="*/ 0 w 942022"/>
                  <a:gd name="connsiteY1" fmla="*/ 1900 h 54158"/>
                  <a:gd name="connsiteX2" fmla="*/ 144780 w 942022"/>
                  <a:gd name="connsiteY2" fmla="*/ 1900 h 54158"/>
                  <a:gd name="connsiteX3" fmla="*/ 144780 w 942022"/>
                  <a:gd name="connsiteY3" fmla="*/ 54159 h 54158"/>
                  <a:gd name="connsiteX4" fmla="*/ 0 w 942022"/>
                  <a:gd name="connsiteY4" fmla="*/ 54159 h 54158"/>
                  <a:gd name="connsiteX5" fmla="*/ 277177 w 942022"/>
                  <a:gd name="connsiteY5" fmla="*/ 53208 h 54158"/>
                  <a:gd name="connsiteX6" fmla="*/ 277177 w 942022"/>
                  <a:gd name="connsiteY6" fmla="*/ 950 h 54158"/>
                  <a:gd name="connsiteX7" fmla="*/ 942023 w 942022"/>
                  <a:gd name="connsiteY7" fmla="*/ 0 h 54158"/>
                  <a:gd name="connsiteX8" fmla="*/ 942023 w 942022"/>
                  <a:gd name="connsiteY8" fmla="*/ 52258 h 54158"/>
                  <a:gd name="connsiteX9" fmla="*/ 277177 w 942022"/>
                  <a:gd name="connsiteY9" fmla="*/ 5320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2022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144780" y="1900"/>
                    </a:lnTo>
                    <a:lnTo>
                      <a:pt x="144780" y="54159"/>
                    </a:lnTo>
                    <a:lnTo>
                      <a:pt x="0" y="54159"/>
                    </a:lnTo>
                    <a:close/>
                    <a:moveTo>
                      <a:pt x="277177" y="53208"/>
                    </a:moveTo>
                    <a:lnTo>
                      <a:pt x="277177" y="950"/>
                    </a:lnTo>
                    <a:lnTo>
                      <a:pt x="942023" y="0"/>
                    </a:lnTo>
                    <a:lnTo>
                      <a:pt x="942023" y="52258"/>
                    </a:lnTo>
                    <a:lnTo>
                      <a:pt x="277177" y="5320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0E34A3D4-9B9A-76D4-83C6-9DA7C18A551B}"/>
                  </a:ext>
                </a:extLst>
              </p:cNvPr>
              <p:cNvSpPr/>
              <p:nvPr/>
            </p:nvSpPr>
            <p:spPr>
              <a:xfrm>
                <a:off x="7167912" y="4467422"/>
                <a:ext cx="2700098" cy="94769"/>
              </a:xfrm>
              <a:custGeom>
                <a:avLst/>
                <a:gdLst>
                  <a:gd name="connsiteX0" fmla="*/ 0 w 1543050"/>
                  <a:gd name="connsiteY0" fmla="*/ 54159 h 54158"/>
                  <a:gd name="connsiteX1" fmla="*/ 0 w 1543050"/>
                  <a:gd name="connsiteY1" fmla="*/ 1900 h 54158"/>
                  <a:gd name="connsiteX2" fmla="*/ 279082 w 1543050"/>
                  <a:gd name="connsiteY2" fmla="*/ 1900 h 54158"/>
                  <a:gd name="connsiteX3" fmla="*/ 279082 w 1543050"/>
                  <a:gd name="connsiteY3" fmla="*/ 54159 h 54158"/>
                  <a:gd name="connsiteX4" fmla="*/ 0 w 1543050"/>
                  <a:gd name="connsiteY4" fmla="*/ 54159 h 54158"/>
                  <a:gd name="connsiteX5" fmla="*/ 412432 w 1543050"/>
                  <a:gd name="connsiteY5" fmla="*/ 53208 h 54158"/>
                  <a:gd name="connsiteX6" fmla="*/ 412432 w 1543050"/>
                  <a:gd name="connsiteY6" fmla="*/ 950 h 54158"/>
                  <a:gd name="connsiteX7" fmla="*/ 1077277 w 1543050"/>
                  <a:gd name="connsiteY7" fmla="*/ 0 h 54158"/>
                  <a:gd name="connsiteX8" fmla="*/ 1077277 w 1543050"/>
                  <a:gd name="connsiteY8" fmla="*/ 52258 h 54158"/>
                  <a:gd name="connsiteX9" fmla="*/ 412432 w 1543050"/>
                  <a:gd name="connsiteY9" fmla="*/ 53208 h 54158"/>
                  <a:gd name="connsiteX10" fmla="*/ 1210627 w 1543050"/>
                  <a:gd name="connsiteY10" fmla="*/ 52258 h 54158"/>
                  <a:gd name="connsiteX11" fmla="*/ 1210627 w 1543050"/>
                  <a:gd name="connsiteY11" fmla="*/ 0 h 54158"/>
                  <a:gd name="connsiteX12" fmla="*/ 1543050 w 1543050"/>
                  <a:gd name="connsiteY12" fmla="*/ 0 h 54158"/>
                  <a:gd name="connsiteX13" fmla="*/ 1543050 w 1543050"/>
                  <a:gd name="connsiteY13" fmla="*/ 52258 h 54158"/>
                  <a:gd name="connsiteX14" fmla="*/ 1210627 w 1543050"/>
                  <a:gd name="connsiteY14" fmla="*/ 5225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3050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279082" y="1900"/>
                    </a:lnTo>
                    <a:lnTo>
                      <a:pt x="279082" y="54159"/>
                    </a:lnTo>
                    <a:lnTo>
                      <a:pt x="0" y="54159"/>
                    </a:lnTo>
                    <a:close/>
                    <a:moveTo>
                      <a:pt x="412432" y="53208"/>
                    </a:moveTo>
                    <a:lnTo>
                      <a:pt x="412432" y="950"/>
                    </a:lnTo>
                    <a:lnTo>
                      <a:pt x="1077277" y="0"/>
                    </a:lnTo>
                    <a:lnTo>
                      <a:pt x="1077277" y="52258"/>
                    </a:lnTo>
                    <a:lnTo>
                      <a:pt x="412432" y="53208"/>
                    </a:lnTo>
                    <a:close/>
                    <a:moveTo>
                      <a:pt x="1210627" y="52258"/>
                    </a:moveTo>
                    <a:lnTo>
                      <a:pt x="1210627" y="0"/>
                    </a:lnTo>
                    <a:lnTo>
                      <a:pt x="1543050" y="0"/>
                    </a:lnTo>
                    <a:lnTo>
                      <a:pt x="1543050" y="52258"/>
                    </a:lnTo>
                    <a:lnTo>
                      <a:pt x="1210627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F984386B-3DE9-D0B9-8A14-316EA8F4537C}"/>
                  </a:ext>
                </a:extLst>
              </p:cNvPr>
              <p:cNvSpPr/>
              <p:nvPr/>
            </p:nvSpPr>
            <p:spPr>
              <a:xfrm rot="21596325">
                <a:off x="6607895" y="4470748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7A43CD11-9312-189D-3BFC-51FE118C62C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952871" y="977299"/>
              <a:ext cx="1828800" cy="31088"/>
              <a:chOff x="6607895" y="4464095"/>
              <a:chExt cx="5768546" cy="98097"/>
            </a:xfrm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1411CCD1-C67D-BBF6-31D8-197B297F6CD8}"/>
                  </a:ext>
                </a:extLst>
              </p:cNvPr>
              <p:cNvSpPr/>
              <p:nvPr/>
            </p:nvSpPr>
            <p:spPr>
              <a:xfrm rot="21596325">
                <a:off x="11966426" y="4464099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BB1EBA61-5EF4-B630-90DD-34829EE22470}"/>
                  </a:ext>
                </a:extLst>
              </p:cNvPr>
              <p:cNvSpPr/>
              <p:nvPr/>
            </p:nvSpPr>
            <p:spPr>
              <a:xfrm>
                <a:off x="10018016" y="4464095"/>
                <a:ext cx="1648392" cy="94769"/>
              </a:xfrm>
              <a:custGeom>
                <a:avLst/>
                <a:gdLst>
                  <a:gd name="connsiteX0" fmla="*/ 0 w 942022"/>
                  <a:gd name="connsiteY0" fmla="*/ 54159 h 54158"/>
                  <a:gd name="connsiteX1" fmla="*/ 0 w 942022"/>
                  <a:gd name="connsiteY1" fmla="*/ 1900 h 54158"/>
                  <a:gd name="connsiteX2" fmla="*/ 144780 w 942022"/>
                  <a:gd name="connsiteY2" fmla="*/ 1900 h 54158"/>
                  <a:gd name="connsiteX3" fmla="*/ 144780 w 942022"/>
                  <a:gd name="connsiteY3" fmla="*/ 54159 h 54158"/>
                  <a:gd name="connsiteX4" fmla="*/ 0 w 942022"/>
                  <a:gd name="connsiteY4" fmla="*/ 54159 h 54158"/>
                  <a:gd name="connsiteX5" fmla="*/ 277177 w 942022"/>
                  <a:gd name="connsiteY5" fmla="*/ 53208 h 54158"/>
                  <a:gd name="connsiteX6" fmla="*/ 277177 w 942022"/>
                  <a:gd name="connsiteY6" fmla="*/ 950 h 54158"/>
                  <a:gd name="connsiteX7" fmla="*/ 942023 w 942022"/>
                  <a:gd name="connsiteY7" fmla="*/ 0 h 54158"/>
                  <a:gd name="connsiteX8" fmla="*/ 942023 w 942022"/>
                  <a:gd name="connsiteY8" fmla="*/ 52258 h 54158"/>
                  <a:gd name="connsiteX9" fmla="*/ 277177 w 942022"/>
                  <a:gd name="connsiteY9" fmla="*/ 5320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42022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144780" y="1900"/>
                    </a:lnTo>
                    <a:lnTo>
                      <a:pt x="144780" y="54159"/>
                    </a:lnTo>
                    <a:lnTo>
                      <a:pt x="0" y="54159"/>
                    </a:lnTo>
                    <a:close/>
                    <a:moveTo>
                      <a:pt x="277177" y="53208"/>
                    </a:moveTo>
                    <a:lnTo>
                      <a:pt x="277177" y="950"/>
                    </a:lnTo>
                    <a:lnTo>
                      <a:pt x="942023" y="0"/>
                    </a:lnTo>
                    <a:lnTo>
                      <a:pt x="942023" y="52258"/>
                    </a:lnTo>
                    <a:lnTo>
                      <a:pt x="277177" y="5320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11848489-9C2A-0BE6-92E5-D099759C76DA}"/>
                  </a:ext>
                </a:extLst>
              </p:cNvPr>
              <p:cNvSpPr/>
              <p:nvPr/>
            </p:nvSpPr>
            <p:spPr>
              <a:xfrm>
                <a:off x="7167912" y="4467422"/>
                <a:ext cx="2700098" cy="94769"/>
              </a:xfrm>
              <a:custGeom>
                <a:avLst/>
                <a:gdLst>
                  <a:gd name="connsiteX0" fmla="*/ 0 w 1543050"/>
                  <a:gd name="connsiteY0" fmla="*/ 54159 h 54158"/>
                  <a:gd name="connsiteX1" fmla="*/ 0 w 1543050"/>
                  <a:gd name="connsiteY1" fmla="*/ 1900 h 54158"/>
                  <a:gd name="connsiteX2" fmla="*/ 279082 w 1543050"/>
                  <a:gd name="connsiteY2" fmla="*/ 1900 h 54158"/>
                  <a:gd name="connsiteX3" fmla="*/ 279082 w 1543050"/>
                  <a:gd name="connsiteY3" fmla="*/ 54159 h 54158"/>
                  <a:gd name="connsiteX4" fmla="*/ 0 w 1543050"/>
                  <a:gd name="connsiteY4" fmla="*/ 54159 h 54158"/>
                  <a:gd name="connsiteX5" fmla="*/ 412432 w 1543050"/>
                  <a:gd name="connsiteY5" fmla="*/ 53208 h 54158"/>
                  <a:gd name="connsiteX6" fmla="*/ 412432 w 1543050"/>
                  <a:gd name="connsiteY6" fmla="*/ 950 h 54158"/>
                  <a:gd name="connsiteX7" fmla="*/ 1077277 w 1543050"/>
                  <a:gd name="connsiteY7" fmla="*/ 0 h 54158"/>
                  <a:gd name="connsiteX8" fmla="*/ 1077277 w 1543050"/>
                  <a:gd name="connsiteY8" fmla="*/ 52258 h 54158"/>
                  <a:gd name="connsiteX9" fmla="*/ 412432 w 1543050"/>
                  <a:gd name="connsiteY9" fmla="*/ 53208 h 54158"/>
                  <a:gd name="connsiteX10" fmla="*/ 1210627 w 1543050"/>
                  <a:gd name="connsiteY10" fmla="*/ 52258 h 54158"/>
                  <a:gd name="connsiteX11" fmla="*/ 1210627 w 1543050"/>
                  <a:gd name="connsiteY11" fmla="*/ 0 h 54158"/>
                  <a:gd name="connsiteX12" fmla="*/ 1543050 w 1543050"/>
                  <a:gd name="connsiteY12" fmla="*/ 0 h 54158"/>
                  <a:gd name="connsiteX13" fmla="*/ 1543050 w 1543050"/>
                  <a:gd name="connsiteY13" fmla="*/ 52258 h 54158"/>
                  <a:gd name="connsiteX14" fmla="*/ 1210627 w 1543050"/>
                  <a:gd name="connsiteY14" fmla="*/ 52258 h 5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43050" h="54158">
                    <a:moveTo>
                      <a:pt x="0" y="54159"/>
                    </a:moveTo>
                    <a:lnTo>
                      <a:pt x="0" y="1900"/>
                    </a:lnTo>
                    <a:lnTo>
                      <a:pt x="279082" y="1900"/>
                    </a:lnTo>
                    <a:lnTo>
                      <a:pt x="279082" y="54159"/>
                    </a:lnTo>
                    <a:lnTo>
                      <a:pt x="0" y="54159"/>
                    </a:lnTo>
                    <a:close/>
                    <a:moveTo>
                      <a:pt x="412432" y="53208"/>
                    </a:moveTo>
                    <a:lnTo>
                      <a:pt x="412432" y="950"/>
                    </a:lnTo>
                    <a:lnTo>
                      <a:pt x="1077277" y="0"/>
                    </a:lnTo>
                    <a:lnTo>
                      <a:pt x="1077277" y="52258"/>
                    </a:lnTo>
                    <a:lnTo>
                      <a:pt x="412432" y="53208"/>
                    </a:lnTo>
                    <a:close/>
                    <a:moveTo>
                      <a:pt x="1210627" y="52258"/>
                    </a:moveTo>
                    <a:lnTo>
                      <a:pt x="1210627" y="0"/>
                    </a:lnTo>
                    <a:lnTo>
                      <a:pt x="1543050" y="0"/>
                    </a:lnTo>
                    <a:lnTo>
                      <a:pt x="1543050" y="52258"/>
                    </a:lnTo>
                    <a:lnTo>
                      <a:pt x="1210627" y="52258"/>
                    </a:lnTo>
                    <a:close/>
                  </a:path>
                </a:pathLst>
              </a:custGeom>
              <a:solidFill>
                <a:srgbClr val="0D41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B8E45E3-676E-99E5-5517-6EEC7B93307E}"/>
                  </a:ext>
                </a:extLst>
              </p:cNvPr>
              <p:cNvSpPr/>
              <p:nvPr/>
            </p:nvSpPr>
            <p:spPr>
              <a:xfrm rot="21596325">
                <a:off x="6607895" y="4470748"/>
                <a:ext cx="410015" cy="91444"/>
              </a:xfrm>
              <a:custGeom>
                <a:avLst/>
                <a:gdLst>
                  <a:gd name="connsiteX0" fmla="*/ 0 w 234315"/>
                  <a:gd name="connsiteY0" fmla="*/ 0 h 52258"/>
                  <a:gd name="connsiteX1" fmla="*/ 234315 w 234315"/>
                  <a:gd name="connsiteY1" fmla="*/ 0 h 52258"/>
                  <a:gd name="connsiteX2" fmla="*/ 234315 w 234315"/>
                  <a:gd name="connsiteY2" fmla="*/ 52258 h 52258"/>
                  <a:gd name="connsiteX3" fmla="*/ 0 w 234315"/>
                  <a:gd name="connsiteY3" fmla="*/ 52258 h 52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4315" h="52258">
                    <a:moveTo>
                      <a:pt x="0" y="0"/>
                    </a:moveTo>
                    <a:lnTo>
                      <a:pt x="234315" y="0"/>
                    </a:lnTo>
                    <a:lnTo>
                      <a:pt x="234315" y="52258"/>
                    </a:lnTo>
                    <a:lnTo>
                      <a:pt x="0" y="52258"/>
                    </a:lnTo>
                    <a:close/>
                  </a:path>
                </a:pathLst>
              </a:custGeom>
              <a:solidFill>
                <a:srgbClr val="ADCF3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 dirty="0"/>
              </a:p>
            </p:txBody>
          </p:sp>
        </p:grpSp>
      </p:grpSp>
      <p:sp>
        <p:nvSpPr>
          <p:cNvPr id="46" name="Slide Number Placeholder 3">
            <a:extLst>
              <a:ext uri="{FF2B5EF4-FFF2-40B4-BE49-F238E27FC236}">
                <a16:creationId xmlns:a16="http://schemas.microsoft.com/office/drawing/2014/main" id="{E4596F27-4EE5-BE61-8ADC-7163838AAD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5" y="6402545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21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77002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3180" y="1432200"/>
            <a:ext cx="11580521" cy="4614299"/>
          </a:xfrm>
        </p:spPr>
        <p:txBody>
          <a:bodyPr lIns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72FE163-535F-206F-6C3D-30488F780F6A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EDC36-87E1-970C-9B58-E925E80A6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5B3E48E-A451-C9A5-1409-51B2708FD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126481"/>
            <a:ext cx="11140133" cy="439732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23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543387D8-496A-325B-E244-8141B13F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68874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0A4E2D4-1380-6F21-7B88-6ECEBA537FF9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24A7AE1-A126-C7F3-42FF-86D565380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B03C09-7469-9576-DBB5-D70D33BE35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010798"/>
            <a:ext cx="11140133" cy="5554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87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5F3184D-959A-49DB-ACDA-B1D6679F3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418" y="1389425"/>
            <a:ext cx="5623983" cy="904771"/>
          </a:xfrm>
        </p:spPr>
        <p:txBody>
          <a:bodyPr lIns="0" rIns="0"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C9E482F-3396-401B-AC1C-B773E1CB9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3418" y="2356882"/>
            <a:ext cx="5623983" cy="3646521"/>
          </a:xfrm>
        </p:spPr>
        <p:txBody>
          <a:bodyPr lIns="0" rIns="0"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193A216-4A5D-43D8-A657-DC2565226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1" y="1389425"/>
            <a:ext cx="5623983" cy="904771"/>
          </a:xfrm>
        </p:spPr>
        <p:txBody>
          <a:bodyPr lIns="0" rIns="0" anchor="b"/>
          <a:lstStyle>
            <a:lvl1pPr marL="0" indent="0">
              <a:buNone/>
              <a:defRPr sz="24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20932A-45BB-4742-8543-B8FDB2C8BA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24601" y="2356882"/>
            <a:ext cx="5623983" cy="3646521"/>
          </a:xfrm>
        </p:spPr>
        <p:txBody>
          <a:bodyPr lIns="0" rIns="0"/>
          <a:lstStyle>
            <a:lvl1pPr>
              <a:spcBef>
                <a:spcPts val="800"/>
              </a:spcBef>
              <a:defRPr sz="2133"/>
            </a:lvl1pPr>
            <a:lvl2pPr>
              <a:spcBef>
                <a:spcPts val="800"/>
              </a:spcBef>
              <a:defRPr sz="1867"/>
            </a:lvl2pPr>
            <a:lvl3pPr>
              <a:spcBef>
                <a:spcPts val="800"/>
              </a:spcBef>
              <a:defRPr sz="1600"/>
            </a:lvl3pPr>
            <a:lvl4pPr>
              <a:spcBef>
                <a:spcPts val="800"/>
              </a:spcBef>
              <a:defRPr sz="1600"/>
            </a:lvl4pPr>
            <a:lvl5pPr>
              <a:spcBef>
                <a:spcPts val="8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2218317-9EB5-5AA0-3EDD-D740941648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1580523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788312-CD67-969C-0F35-CCAA6709F1D3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-7679" y="1270808"/>
            <a:ext cx="1183138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12A7F66-868B-CB17-49D5-8E5422663A1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86653E-E7DB-21CF-337C-0011D4723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419" y="6066089"/>
            <a:ext cx="11140133" cy="50012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O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C31A3C-A687-E72B-D19C-B83E4870D0FF}"/>
              </a:ext>
            </a:extLst>
          </p:cNvPr>
          <p:cNvSpPr/>
          <p:nvPr userDrawn="1"/>
        </p:nvSpPr>
        <p:spPr bwMode="auto">
          <a:xfrm>
            <a:off x="0" y="-25685"/>
            <a:ext cx="12192000" cy="688368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67" i="0" u="none" strike="noStrike" cap="none" normalizeH="0" baseline="0">
              <a:ln>
                <a:noFill/>
              </a:ln>
              <a:solidFill>
                <a:schemeClr val="accent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E1F4-18BA-5740-966D-CCF96BDBD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80492" y="3531392"/>
            <a:ext cx="9384565" cy="838200"/>
          </a:xfrm>
          <a:prstGeom prst="rect">
            <a:avLst/>
          </a:prstGeom>
          <a:solidFill>
            <a:schemeClr val="tx2">
              <a:alpha val="0"/>
            </a:schemeClr>
          </a:solidFill>
        </p:spPr>
        <p:txBody>
          <a:bodyPr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2DFCB3-2435-4DE9-4563-C55EEC989506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055525" y="4477973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99D1F44F-DDA8-5A5F-405F-2C684ED72E59}"/>
              </a:ext>
            </a:extLst>
          </p:cNvPr>
          <p:cNvSpPr/>
          <p:nvPr userDrawn="1"/>
        </p:nvSpPr>
        <p:spPr bwMode="auto">
          <a:xfrm rot="5400000">
            <a:off x="-300306" y="274622"/>
            <a:ext cx="5641533" cy="5040921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250EEC-8E55-5397-7FEC-814BCA651C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0492" y="4580687"/>
            <a:ext cx="9409899" cy="1219200"/>
          </a:xfrm>
        </p:spPr>
        <p:txBody>
          <a:bodyPr/>
          <a:lstStyle>
            <a:lvl1pPr marL="0" indent="0" algn="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8FA7DA-BDCB-269E-5D3D-A72578C2B9DE}"/>
              </a:ext>
            </a:extLst>
          </p:cNvPr>
          <p:cNvSpPr txBox="1"/>
          <p:nvPr userDrawn="1"/>
        </p:nvSpPr>
        <p:spPr>
          <a:xfrm>
            <a:off x="243419" y="6610146"/>
            <a:ext cx="317034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Confidential</a:t>
            </a:r>
            <a:endParaRPr lang="en-GB" sz="933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70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03611A-F98B-4AFD-99C6-6D1761B50699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3200">
              <a:solidFill>
                <a:srgbClr val="005CB8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8EF58FB-BB44-3ACB-978C-C1B3454248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627086" y="3079875"/>
            <a:ext cx="8937972" cy="2166196"/>
          </a:xfrm>
          <a:prstGeom prst="rect">
            <a:avLst/>
          </a:prstGeom>
        </p:spPr>
        <p:txBody>
          <a:bodyPr anchor="b"/>
          <a:lstStyle>
            <a:lvl1pPr algn="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800" b="1">
                <a:solidFill>
                  <a:srgbClr val="2D42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E8B1704-7BA1-1CC2-4947-91AA292A349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855028" y="5457186"/>
            <a:ext cx="6710029" cy="621021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FontTx/>
              <a:buNone/>
              <a:defRPr sz="2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07802DE-B2B9-3927-B3E7-83F9D1C4D2F2}"/>
              </a:ext>
            </a:extLst>
          </p:cNvPr>
          <p:cNvCxnSpPr>
            <a:cxnSpLocks/>
          </p:cNvCxnSpPr>
          <p:nvPr userDrawn="1"/>
        </p:nvCxnSpPr>
        <p:spPr bwMode="auto">
          <a:xfrm flipH="1">
            <a:off x="3055525" y="5381537"/>
            <a:ext cx="9136475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E48F24F-1964-9904-2608-9D55A3570792}"/>
              </a:ext>
            </a:extLst>
          </p:cNvPr>
          <p:cNvSpPr/>
          <p:nvPr userDrawn="1"/>
        </p:nvSpPr>
        <p:spPr bwMode="auto">
          <a:xfrm rot="5400000">
            <a:off x="-298704" y="298705"/>
            <a:ext cx="5644896" cy="5047488"/>
          </a:xfrm>
          <a:prstGeom prst="rtTriangle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0138D1-DC0F-0015-DCBF-5E3E8B260388}"/>
              </a:ext>
            </a:extLst>
          </p:cNvPr>
          <p:cNvSpPr txBox="1"/>
          <p:nvPr userDrawn="1"/>
        </p:nvSpPr>
        <p:spPr>
          <a:xfrm>
            <a:off x="243419" y="6610146"/>
            <a:ext cx="3170341" cy="1435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33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Confidential | </a:t>
            </a:r>
            <a:r>
              <a:rPr lang="en-US" sz="933" b="0" i="0">
                <a:solidFill>
                  <a:schemeClr val="tx2"/>
                </a:solidFill>
                <a:effectLst/>
                <a:latin typeface="+mn-lt"/>
                <a:cs typeface="Arial" panose="020B0604020202020204" pitchFamily="34" charset="0"/>
              </a:rPr>
              <a:t>ADBOARD-GL-Sebe-2300007</a:t>
            </a:r>
            <a:endParaRPr lang="en-GB" sz="933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87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704302CB-792A-4A41-9593-78A616A895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2774" y="245419"/>
            <a:ext cx="11441167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B5DD85-C6AF-4F5A-AAB7-F30C7A5F54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534" y="1311417"/>
            <a:ext cx="11441167" cy="50544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AFE1ED-3333-4FA6-81CA-E7844D768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8646" y="6402543"/>
            <a:ext cx="70634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CA8081DE-3010-4FA2-AAF2-9639CD890589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AA964E7-20FB-4331-BEA5-40D6F309BC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1946" y="6698925"/>
            <a:ext cx="1448111" cy="1614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3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POI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C947BC-1D78-7440-A364-6D9D5371F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35706"/>
            <a:ext cx="12267228" cy="6929411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" y="-35704"/>
            <a:ext cx="12267227" cy="6929411"/>
          </a:xfrm>
          <a:prstGeom prst="rect">
            <a:avLst/>
          </a:prstGeom>
          <a:gradFill flip="none" rotWithShape="1">
            <a:gsLst>
              <a:gs pos="0">
                <a:srgbClr val="1E3F62">
                  <a:lumMod val="99000"/>
                  <a:lumOff val="1000"/>
                  <a:alpha val="78000"/>
                </a:srgbClr>
              </a:gs>
              <a:gs pos="87000">
                <a:srgbClr val="0D4167">
                  <a:lumMod val="99000"/>
                  <a:lumOff val="1000"/>
                  <a:alpha val="75000"/>
                </a:srgbClr>
              </a:gs>
            </a:gsLst>
            <a:lin ang="306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1867">
              <a:solidFill>
                <a:srgbClr val="00000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023E1F4-18BA-5740-966D-CCF96BDBD0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3055841"/>
            <a:ext cx="10363200" cy="838200"/>
          </a:xfrm>
          <a:solidFill>
            <a:srgbClr val="1E3F62">
              <a:alpha val="0"/>
            </a:srgbClr>
          </a:solidFill>
        </p:spPr>
        <p:txBody>
          <a:bodyPr/>
          <a:lstStyle>
            <a:lvl1pPr algn="ctr" defTabSz="598988" eaLnBrk="1" hangingPunct="1">
              <a:lnSpc>
                <a:spcPct val="90000"/>
              </a:lnSpc>
              <a:buClr>
                <a:srgbClr val="46829E"/>
              </a:buClr>
              <a:tabLst>
                <a:tab pos="0" algn="l"/>
                <a:tab pos="1219140" algn="l"/>
                <a:tab pos="2438278" algn="l"/>
                <a:tab pos="3657418" algn="l"/>
                <a:tab pos="4876557" algn="l"/>
                <a:tab pos="6095696" algn="l"/>
                <a:tab pos="7314834" algn="l"/>
                <a:tab pos="8533973" algn="l"/>
                <a:tab pos="9753112" algn="l"/>
                <a:tab pos="10972252" algn="l"/>
                <a:tab pos="12191390" algn="l"/>
                <a:tab pos="13410530" algn="l"/>
              </a:tabLst>
              <a:defRPr sz="4267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D6D18E27-4E09-5F48-8AA6-BE71F837B170}"/>
              </a:ext>
            </a:extLst>
          </p:cNvPr>
          <p:cNvSpPr/>
          <p:nvPr userDrawn="1"/>
        </p:nvSpPr>
        <p:spPr bwMode="auto">
          <a:xfrm rot="5400000">
            <a:off x="-121679" y="95806"/>
            <a:ext cx="2470565" cy="2207543"/>
          </a:xfrm>
          <a:prstGeom prst="rtTriangle">
            <a:avLst/>
          </a:prstGeom>
          <a:solidFill>
            <a:srgbClr val="1E3F6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724815E-1E0D-3B11-4E6B-D0DB513F0336}"/>
              </a:ext>
            </a:extLst>
          </p:cNvPr>
          <p:cNvSpPr txBox="1">
            <a:spLocks/>
          </p:cNvSpPr>
          <p:nvPr userDrawn="1"/>
        </p:nvSpPr>
        <p:spPr>
          <a:xfrm>
            <a:off x="1514" y="6398142"/>
            <a:ext cx="706343" cy="293959"/>
          </a:xfrm>
          <a:prstGeom prst="rect">
            <a:avLst/>
          </a:prstGeom>
        </p:spPr>
        <p:txBody>
          <a:bodyPr vert="horz" lIns="6096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sz="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8081DE-3010-4FA2-AAF2-9639CD890589}" type="slidenum">
              <a:rPr lang="en-US" sz="933" smtClean="0"/>
              <a:pPr/>
              <a:t>‹#›</a:t>
            </a:fld>
            <a:endParaRPr lang="en-US" sz="933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B6348-1FFB-AB52-5518-DF7D5927CC32}"/>
              </a:ext>
            </a:extLst>
          </p:cNvPr>
          <p:cNvSpPr/>
          <p:nvPr userDrawn="1"/>
        </p:nvSpPr>
        <p:spPr bwMode="auto">
          <a:xfrm>
            <a:off x="-1" y="6696502"/>
            <a:ext cx="12267228" cy="197205"/>
          </a:xfrm>
          <a:prstGeom prst="rect">
            <a:avLst/>
          </a:prstGeom>
          <a:solidFill>
            <a:srgbClr val="14446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333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7E3A3-953E-87D3-9E72-8C310E9CF2F9}"/>
              </a:ext>
            </a:extLst>
          </p:cNvPr>
          <p:cNvSpPr txBox="1"/>
          <p:nvPr userDrawn="1"/>
        </p:nvSpPr>
        <p:spPr>
          <a:xfrm>
            <a:off x="10168085" y="6635483"/>
            <a:ext cx="2023310" cy="256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67" b="0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ADBOARD-GL-Sebe-2200001</a:t>
            </a:r>
            <a:endParaRPr lang="en-GB" sz="1067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6866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 userDrawn="1"/>
        </p:nvSpPr>
        <p:spPr>
          <a:xfrm>
            <a:off x="903817" y="6380163"/>
            <a:ext cx="91016" cy="74612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en-US" sz="3200" dirty="0">
              <a:solidFill>
                <a:srgbClr val="005CB8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5" y="216583"/>
            <a:ext cx="11199628" cy="683304"/>
          </a:xfrm>
        </p:spPr>
        <p:txBody>
          <a:bodyPr/>
          <a:lstStyle>
            <a:lvl1pPr>
              <a:defRPr sz="3200" baseline="0">
                <a:solidFill>
                  <a:srgbClr val="00839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75" y="918797"/>
            <a:ext cx="11199628" cy="4038600"/>
          </a:xfrm>
        </p:spPr>
        <p:txBody>
          <a:bodyPr/>
          <a:lstStyle>
            <a:lvl1pPr marL="535491" indent="-380981">
              <a:lnSpc>
                <a:spcPct val="100000"/>
              </a:lnSpc>
              <a:buClr>
                <a:srgbClr val="00839F"/>
              </a:buClr>
              <a:defRPr sz="2667">
                <a:solidFill>
                  <a:schemeClr val="bg2">
                    <a:lumMod val="75000"/>
                  </a:schemeClr>
                </a:solidFill>
              </a:defRPr>
            </a:lvl1pPr>
            <a:lvl2pPr marL="1155642" indent="-380981"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2pPr>
            <a:lvl3pPr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3pPr>
            <a:lvl4pPr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4pPr>
            <a:lvl5pPr>
              <a:lnSpc>
                <a:spcPct val="100000"/>
              </a:lnSpc>
              <a:buClr>
                <a:srgbClr val="00839F"/>
              </a:buClr>
              <a:defRPr sz="2133">
                <a:solidFill>
                  <a:schemeClr val="bg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935" y="6433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2"/>
                </a:solidFill>
              </a:defRPr>
            </a:lvl1pPr>
          </a:lstStyle>
          <a:p>
            <a:fld id="{D6C8BDE4-BD9B-344E-85D3-5E8419A4A689}" type="slidenum">
              <a:rPr lang="en-US" smtClean="0">
                <a:solidFill>
                  <a:srgbClr val="808080"/>
                </a:solidFill>
              </a:r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1175897" y="6087684"/>
            <a:ext cx="992888" cy="65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05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16BE8AA-C0DB-E579-9307-A09944C504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927721130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344" imgH="344" progId="TCLayout.ActiveDocument.1">
                  <p:embed/>
                </p:oleObj>
              </mc:Choice>
              <mc:Fallback>
                <p:oleObj name="think-cell Slide" r:id="rId21" imgW="344" imgH="344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C16BE8AA-C0DB-E579-9307-A09944C504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Triangle 1">
            <a:extLst>
              <a:ext uri="{FF2B5EF4-FFF2-40B4-BE49-F238E27FC236}">
                <a16:creationId xmlns:a16="http://schemas.microsoft.com/office/drawing/2014/main" id="{A63F57B4-15A2-2267-EC22-D64A71EB3534}"/>
              </a:ext>
            </a:extLst>
          </p:cNvPr>
          <p:cNvSpPr/>
          <p:nvPr userDrawn="1"/>
        </p:nvSpPr>
        <p:spPr bwMode="auto">
          <a:xfrm rot="16200000">
            <a:off x="11335391" y="6002541"/>
            <a:ext cx="904771" cy="808447"/>
          </a:xfrm>
          <a:prstGeom prst="rt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  <a:ea typeface="ＭＳ Ｐゴシック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A8B4EC7F-8EF7-49CB-A784-6846B7495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419" y="245419"/>
            <a:ext cx="10688741" cy="90477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096E23B-8AB7-41FC-B68E-39B7A7455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419" y="1432200"/>
            <a:ext cx="11703048" cy="464348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414FCC40-131B-4577-AE56-C1F8FE0EE4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 b="1">
                <a:solidFill>
                  <a:schemeClr val="bg1"/>
                </a:solidFill>
              </a:defRPr>
            </a:lvl1pPr>
          </a:lstStyle>
          <a:p>
            <a:fld id="{CA8081DE-3010-4FA2-AAF2-9639CD890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C1172-32D5-CB57-BF51-B554669C05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029411"/>
            <a:ext cx="11140133" cy="55541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933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7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l" rtl="0" eaLnBrk="1" fontAlgn="base" hangingPunct="1">
        <a:spcBef>
          <a:spcPct val="20000"/>
        </a:spcBef>
        <a:spcAft>
          <a:spcPct val="0"/>
        </a:spcAft>
        <a:defRPr sz="3200" b="0" baseline="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Calibri" charset="0"/>
          <a:ea typeface="ＭＳ Ｐゴシック" charset="0"/>
          <a:cs typeface="ＭＳ Ｐゴシック" charset="0"/>
        </a:defRPr>
      </a:lvl5pPr>
      <a:lvl6pPr marL="609585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6pPr>
      <a:lvl7pPr marL="1219170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7pPr>
      <a:lvl8pPr marL="1828754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8pPr>
      <a:lvl9pPr marL="2438339" algn="l" rtl="0" eaLnBrk="1" fontAlgn="base" hangingPunct="1">
        <a:spcBef>
          <a:spcPct val="20000"/>
        </a:spcBef>
        <a:spcAft>
          <a:spcPct val="0"/>
        </a:spcAft>
        <a:defRPr sz="4000" b="1">
          <a:solidFill>
            <a:srgbClr val="569BBE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11143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2400" b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09585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2133" b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920728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19170" indent="-2984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Font typeface="Arial" panose="020B0604020202020204" pitchFamily="34" charset="0"/>
        <a:buChar char="‒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30312" indent="-311143" algn="l" rtl="0" eaLnBrk="1" fontAlgn="base" hangingPunct="1">
        <a:lnSpc>
          <a:spcPct val="100000"/>
        </a:lnSpc>
        <a:spcBef>
          <a:spcPts val="1333"/>
        </a:spcBef>
        <a:spcAft>
          <a:spcPct val="0"/>
        </a:spcAft>
        <a:buClr>
          <a:schemeClr val="tx2"/>
        </a:buClr>
        <a:buSzTx/>
        <a:buChar char="•"/>
        <a:defRPr sz="1867" b="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335271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6pPr>
      <a:lvl7pPr marL="3962301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7pPr>
      <a:lvl8pPr marL="4571886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8pPr>
      <a:lvl9pPr marL="5181470" indent="-304792" algn="l" rtl="0" eaLnBrk="1" fontAlgn="base" hangingPunct="1">
        <a:lnSpc>
          <a:spcPct val="80000"/>
        </a:lnSpc>
        <a:spcBef>
          <a:spcPts val="1333"/>
        </a:spcBef>
        <a:spcAft>
          <a:spcPct val="0"/>
        </a:spcAft>
        <a:buClr>
          <a:srgbClr val="4D4D4D"/>
        </a:buClr>
        <a:buSzTx/>
        <a:buChar char="•"/>
        <a:defRPr sz="2133" b="1">
          <a:solidFill>
            <a:srgbClr val="4C4C4C"/>
          </a:solidFill>
          <a:latin typeface="+mn-lt"/>
          <a:ea typeface="Arial Unicode MS" charset="0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D78201-F237-4C3A-A3E2-0C3E87FEC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5293" y="1982003"/>
            <a:ext cx="8686596" cy="2166196"/>
          </a:xfrm>
          <a:noFill/>
          <a:ln w="9525">
            <a:noFill/>
            <a:miter lim="800000"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/>
              <a:t>Effectiveness of </a:t>
            </a:r>
            <a:r>
              <a:rPr lang="en-US" sz="3600" dirty="0" err="1"/>
              <a:t>Sebetralstat</a:t>
            </a:r>
            <a:r>
              <a:rPr lang="en-US" sz="3600" dirty="0"/>
              <a:t> for </a:t>
            </a:r>
            <a:br>
              <a:rPr lang="en-US" sz="3600" dirty="0"/>
            </a:br>
            <a:r>
              <a:rPr lang="en-US" sz="3600" dirty="0"/>
              <a:t>the On-demand Treatment of</a:t>
            </a:r>
            <a:br>
              <a:rPr lang="en-US" sz="3600" dirty="0"/>
            </a:br>
            <a:r>
              <a:rPr lang="en-US" sz="3600" dirty="0"/>
              <a:t>Mucosal HAE Attacks: Interim Analysis from KONFIDENT-S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A59CFAF-8195-4A7B-80C4-97CD9A6BD0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5293" y="4180889"/>
            <a:ext cx="8686596" cy="621021"/>
          </a:xfrm>
        </p:spPr>
        <p:txBody>
          <a:bodyPr/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00" dirty="0">
                <a:latin typeface="Arial" panose="020B0604020202020204" pitchFamily="34" charset="0"/>
                <a:cs typeface="Times New Roman" panose="02020603050405020304" pitchFamily="18" charset="0"/>
              </a:rPr>
              <a:t>Presenter: Henriette Farkas</a:t>
            </a:r>
            <a:r>
              <a:rPr lang="en-US" sz="1600" b="1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Jonathan A. Bernstein,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Emel Aygören-Pürsün,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3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Vesna Grivcheva-Panovska,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4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Inmaculada Martinez-Saguer,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5 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Danny M. Cohn,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6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William R. Lumry,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7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Marc A. Riedl,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8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Andrea Zanichelli,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 9,10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Laurence Bouillet,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11</a:t>
            </a:r>
            <a:b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</a:b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Ya-Hsiu Chuang,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Michael D. Smith,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Christopher M. Yea,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  <a:r>
              <a:rPr lang="en-US" sz="1400" kern="100" dirty="0">
                <a:latin typeface="Arial" panose="020B0604020202020204" pitchFamily="34" charset="0"/>
                <a:cs typeface="Times New Roman" panose="02020603050405020304" pitchFamily="18" charset="0"/>
              </a:rPr>
              <a:t> Paul K. Audhya</a:t>
            </a:r>
            <a:r>
              <a:rPr lang="en-US" sz="1400" kern="100" baseline="30000" dirty="0">
                <a:latin typeface="Arial" panose="020B0604020202020204" pitchFamily="34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C86B7359-C08C-C02E-5FA4-76A429AB2723}"/>
              </a:ext>
            </a:extLst>
          </p:cNvPr>
          <p:cNvSpPr txBox="1">
            <a:spLocks/>
          </p:cNvSpPr>
          <p:nvPr/>
        </p:nvSpPr>
        <p:spPr>
          <a:xfrm>
            <a:off x="3055293" y="5467159"/>
            <a:ext cx="9083505" cy="112025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60960" rIns="0" bIns="60960" numCol="1" anchor="t" anchorCtr="0" compatLnSpc="1">
            <a:prstTxWarp prst="textNoShape">
              <a:avLst/>
            </a:prstTxWarp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None/>
              <a:defRPr sz="18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3838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6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90563" indent="-233363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914400" indent="-223838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147763" indent="-233363" algn="l" rtl="0" eaLnBrk="1" fontAlgn="base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tx2"/>
              </a:buClr>
              <a:buSzTx/>
              <a:buChar char="•"/>
              <a:defRPr sz="14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6pPr>
            <a:lvl7pPr marL="29718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7pPr>
            <a:lvl8pPr marL="34290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8pPr>
            <a:lvl9pPr marL="3886200" indent="-228600" algn="l" rtl="0" eaLnBrk="1" fontAlgn="base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4D4D4D"/>
              </a:buClr>
              <a:buSzTx/>
              <a:buChar char="•"/>
              <a:defRPr sz="1600" b="1">
                <a:solidFill>
                  <a:srgbClr val="4C4C4C"/>
                </a:solidFill>
                <a:latin typeface="+mn-lt"/>
                <a:ea typeface="Arial Unicode MS" charset="0"/>
                <a:cs typeface="+mn-cs"/>
              </a:defRPr>
            </a:lvl9pPr>
          </a:lstStyle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Hungarian Angioedema Center of Reference and Excellence, Semmelweis University, Budapest, Hungary;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2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of Cincinnati College of Medicine; and Bernstein Clinical Research Center, Cincinnati, OH, USA;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3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Hospital Frankfurt, Goethe University Frankfurt, Frankfurt, Germany;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4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Clinic of Dermatology, School of Medicine, University Saints Cyril and </a:t>
            </a:r>
            <a:r>
              <a:rPr lang="en-US" sz="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Methodus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Skopje, North Macedonia;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5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HZRM </a:t>
            </a:r>
            <a:r>
              <a:rPr lang="en-US" sz="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Haemophilia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Center Rhein Main, Frankfurt, Germany;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6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Amsterdam University Medical Center, University of Amsterdam, Amsterdam, Netherlands;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7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AARA Research Center, Dallas, TX, USA;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8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University of California, San Diego, La Jolla, CA, USA;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9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Operative Unit of Medicine, Angioedema Center, IRCCS </a:t>
            </a:r>
            <a:r>
              <a:rPr lang="en-US" sz="8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Policlinico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San Donato, San Donato Milanese, Milan, Italy;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10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Department of Biomedical Science for Health, University of Milan, Milan, Italy;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11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French National Reference Center for Angioedema (CREAK), Grenoble Alpes University, Grenoble, France; </a:t>
            </a:r>
            <a:r>
              <a:rPr lang="en-US" sz="800" baseline="300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12</a:t>
            </a:r>
            <a:r>
              <a:rPr lang="en-US" sz="8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KalVista Pharmaceuticals, Salisbury, United Kingdom, and Cambridge, MA, USA.</a:t>
            </a:r>
          </a:p>
        </p:txBody>
      </p:sp>
    </p:spTree>
    <p:extLst>
      <p:ext uri="{BB962C8B-B14F-4D97-AF65-F5344CB8AC3E}">
        <p14:creationId xmlns:p14="http://schemas.microsoft.com/office/powerpoint/2010/main" val="73119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A162B-5D20-94A7-34F3-7EB0B8AE5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535560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86-615A-B9D9-EDA7-8CF2578AE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Efficacy Endpoints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1CCCE-E55F-5057-2005-A7BD42390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3E16E-81AD-D61B-A85F-7F930366D4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PGI-C, Patient Global Impression of Change; PGI-S, Patient Global Impression of Severity.</a:t>
            </a:r>
          </a:p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Riedl M et al. 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 Engl J Med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2024;391(1):32-43.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DCAB65-551E-87D9-513C-CB15EF50F847}"/>
              </a:ext>
            </a:extLst>
          </p:cNvPr>
          <p:cNvGrpSpPr/>
          <p:nvPr/>
        </p:nvGrpSpPr>
        <p:grpSpPr>
          <a:xfrm>
            <a:off x="1296971" y="2385379"/>
            <a:ext cx="8930351" cy="683124"/>
            <a:chOff x="951370" y="3155448"/>
            <a:chExt cx="6817488" cy="5215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71DF6A1-8AB3-72E3-8C81-5E8E61E60938}"/>
                </a:ext>
              </a:extLst>
            </p:cNvPr>
            <p:cNvGrpSpPr/>
            <p:nvPr/>
          </p:nvGrpSpPr>
          <p:grpSpPr>
            <a:xfrm>
              <a:off x="951370" y="3155448"/>
              <a:ext cx="6817488" cy="521501"/>
              <a:chOff x="1163256" y="1328572"/>
              <a:chExt cx="6817488" cy="521501"/>
            </a:xfrm>
          </p:grpSpPr>
          <p:sp>
            <p:nvSpPr>
              <p:cNvPr id="8" name="Freeform 25">
                <a:extLst>
                  <a:ext uri="{FF2B5EF4-FFF2-40B4-BE49-F238E27FC236}">
                    <a16:creationId xmlns:a16="http://schemas.microsoft.com/office/drawing/2014/main" id="{97A76C34-701A-02EA-D35B-6815832DAD4F}"/>
                  </a:ext>
                </a:extLst>
              </p:cNvPr>
              <p:cNvSpPr/>
              <p:nvPr/>
            </p:nvSpPr>
            <p:spPr>
              <a:xfrm>
                <a:off x="1163256" y="1328572"/>
                <a:ext cx="6817488" cy="521501"/>
              </a:xfrm>
              <a:prstGeom prst="roundRect">
                <a:avLst>
                  <a:gd name="adj" fmla="val 50000"/>
                </a:avLst>
              </a:prstGeom>
              <a:solidFill>
                <a:srgbClr val="E1E1E7"/>
              </a:solidFill>
              <a:ln w="36554" cap="flat">
                <a:solidFill>
                  <a:srgbClr val="9198A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9" name="Freeform 26">
                <a:extLst>
                  <a:ext uri="{FF2B5EF4-FFF2-40B4-BE49-F238E27FC236}">
                    <a16:creationId xmlns:a16="http://schemas.microsoft.com/office/drawing/2014/main" id="{7F33E921-64AB-3325-1797-E59B244D2649}"/>
                  </a:ext>
                </a:extLst>
              </p:cNvPr>
              <p:cNvSpPr/>
              <p:nvPr/>
            </p:nvSpPr>
            <p:spPr>
              <a:xfrm>
                <a:off x="1295107" y="1370581"/>
                <a:ext cx="468000" cy="437481"/>
              </a:xfrm>
              <a:custGeom>
                <a:avLst/>
                <a:gdLst>
                  <a:gd name="connsiteX0" fmla="*/ 426860 w 426860"/>
                  <a:gd name="connsiteY0" fmla="*/ 213400 h 426800"/>
                  <a:gd name="connsiteX1" fmla="*/ 213430 w 426860"/>
                  <a:gd name="connsiteY1" fmla="*/ 426801 h 426800"/>
                  <a:gd name="connsiteX2" fmla="*/ 0 w 426860"/>
                  <a:gd name="connsiteY2" fmla="*/ 213400 h 426800"/>
                  <a:gd name="connsiteX3" fmla="*/ 213430 w 426860"/>
                  <a:gd name="connsiteY3" fmla="*/ 0 h 426800"/>
                  <a:gd name="connsiteX4" fmla="*/ 426860 w 426860"/>
                  <a:gd name="connsiteY4" fmla="*/ 213400 h 42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6860" h="426800">
                    <a:moveTo>
                      <a:pt x="426860" y="213400"/>
                    </a:moveTo>
                    <a:cubicBezTo>
                      <a:pt x="426860" y="331258"/>
                      <a:pt x="331304" y="426801"/>
                      <a:pt x="213430" y="426801"/>
                    </a:cubicBezTo>
                    <a:cubicBezTo>
                      <a:pt x="95556" y="426801"/>
                      <a:pt x="0" y="331258"/>
                      <a:pt x="0" y="213400"/>
                    </a:cubicBezTo>
                    <a:cubicBezTo>
                      <a:pt x="0" y="95543"/>
                      <a:pt x="95556" y="0"/>
                      <a:pt x="213430" y="0"/>
                    </a:cubicBezTo>
                    <a:cubicBezTo>
                      <a:pt x="331304" y="0"/>
                      <a:pt x="426860" y="95543"/>
                      <a:pt x="426860" y="213400"/>
                    </a:cubicBezTo>
                    <a:close/>
                  </a:path>
                </a:pathLst>
              </a:custGeom>
              <a:solidFill>
                <a:srgbClr val="0C4166"/>
              </a:solidFill>
              <a:ln w="35743" cap="flat">
                <a:solidFill>
                  <a:srgbClr val="9198A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E5A1D7-773A-5527-38E2-28E6F157C214}"/>
                  </a:ext>
                </a:extLst>
              </p:cNvPr>
              <p:cNvSpPr txBox="1"/>
              <p:nvPr/>
            </p:nvSpPr>
            <p:spPr>
              <a:xfrm>
                <a:off x="1288941" y="1495337"/>
                <a:ext cx="504827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solidFill>
                      <a:srgbClr val="FFFFFF"/>
                    </a:solidFill>
                    <a:latin typeface="Arial"/>
                    <a:cs typeface="Arial"/>
                    <a:sym typeface="Arial"/>
                    <a:rtl val="0"/>
                  </a:rPr>
                  <a:t>PGI-C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B0C8B1-8BD6-3BF3-F664-48B0D80523ED}"/>
                  </a:ext>
                </a:extLst>
              </p:cNvPr>
              <p:cNvSpPr txBox="1"/>
              <p:nvPr/>
            </p:nvSpPr>
            <p:spPr>
              <a:xfrm>
                <a:off x="1799934" y="1350325"/>
                <a:ext cx="2829539" cy="211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1200" dirty="0">
                    <a:ln/>
                    <a:solidFill>
                      <a:srgbClr val="0C4166"/>
                    </a:solidFill>
                    <a:latin typeface="Arial"/>
                    <a:cs typeface="Arial"/>
                    <a:sym typeface="Arial"/>
                    <a:rtl val="0"/>
                  </a:rPr>
                  <a:t>Patient Global Impression of Change (7-point scale)</a:t>
                </a:r>
              </a:p>
            </p:txBody>
          </p:sp>
          <p:sp>
            <p:nvSpPr>
              <p:cNvPr id="12" name="Freeform 29">
                <a:extLst>
                  <a:ext uri="{FF2B5EF4-FFF2-40B4-BE49-F238E27FC236}">
                    <a16:creationId xmlns:a16="http://schemas.microsoft.com/office/drawing/2014/main" id="{792F59A2-F03F-6B1A-9771-656F48750581}"/>
                  </a:ext>
                </a:extLst>
              </p:cNvPr>
              <p:cNvSpPr/>
              <p:nvPr/>
            </p:nvSpPr>
            <p:spPr>
              <a:xfrm>
                <a:off x="1891429" y="1561092"/>
                <a:ext cx="5854183" cy="201914"/>
              </a:xfrm>
              <a:custGeom>
                <a:avLst/>
                <a:gdLst>
                  <a:gd name="connsiteX0" fmla="*/ 545879 w 3904515"/>
                  <a:gd name="connsiteY0" fmla="*/ 0 h 190805"/>
                  <a:gd name="connsiteX1" fmla="*/ 1049072 w 3904515"/>
                  <a:gd name="connsiteY1" fmla="*/ 0 h 190805"/>
                  <a:gd name="connsiteX2" fmla="*/ 1163571 w 3904515"/>
                  <a:gd name="connsiteY2" fmla="*/ 95403 h 190805"/>
                  <a:gd name="connsiteX3" fmla="*/ 1049072 w 3904515"/>
                  <a:gd name="connsiteY3" fmla="*/ 190805 h 190805"/>
                  <a:gd name="connsiteX4" fmla="*/ 545879 w 3904515"/>
                  <a:gd name="connsiteY4" fmla="*/ 190805 h 190805"/>
                  <a:gd name="connsiteX5" fmla="*/ 660378 w 3904515"/>
                  <a:gd name="connsiteY5" fmla="*/ 95403 h 190805"/>
                  <a:gd name="connsiteX6" fmla="*/ 545879 w 3904515"/>
                  <a:gd name="connsiteY6" fmla="*/ 0 h 190805"/>
                  <a:gd name="connsiteX7" fmla="*/ 1208768 w 3904515"/>
                  <a:gd name="connsiteY7" fmla="*/ 95403 h 190805"/>
                  <a:gd name="connsiteX8" fmla="*/ 1094269 w 3904515"/>
                  <a:gd name="connsiteY8" fmla="*/ 190805 h 190805"/>
                  <a:gd name="connsiteX9" fmla="*/ 1597461 w 3904515"/>
                  <a:gd name="connsiteY9" fmla="*/ 190805 h 190805"/>
                  <a:gd name="connsiteX10" fmla="*/ 1711960 w 3904515"/>
                  <a:gd name="connsiteY10" fmla="*/ 95403 h 190805"/>
                  <a:gd name="connsiteX11" fmla="*/ 1597461 w 3904515"/>
                  <a:gd name="connsiteY11" fmla="*/ 0 h 190805"/>
                  <a:gd name="connsiteX12" fmla="*/ 1093766 w 3904515"/>
                  <a:gd name="connsiteY12" fmla="*/ 0 h 190805"/>
                  <a:gd name="connsiteX13" fmla="*/ 1208768 w 3904515"/>
                  <a:gd name="connsiteY13" fmla="*/ 95403 h 190805"/>
                  <a:gd name="connsiteX14" fmla="*/ 1756655 w 3904515"/>
                  <a:gd name="connsiteY14" fmla="*/ 95403 h 190805"/>
                  <a:gd name="connsiteX15" fmla="*/ 1642156 w 3904515"/>
                  <a:gd name="connsiteY15" fmla="*/ 190805 h 190805"/>
                  <a:gd name="connsiteX16" fmla="*/ 2145349 w 3904515"/>
                  <a:gd name="connsiteY16" fmla="*/ 190805 h 190805"/>
                  <a:gd name="connsiteX17" fmla="*/ 2259848 w 3904515"/>
                  <a:gd name="connsiteY17" fmla="*/ 95403 h 190805"/>
                  <a:gd name="connsiteX18" fmla="*/ 2145349 w 3904515"/>
                  <a:gd name="connsiteY18" fmla="*/ 0 h 190805"/>
                  <a:gd name="connsiteX19" fmla="*/ 1642156 w 3904515"/>
                  <a:gd name="connsiteY19" fmla="*/ 0 h 190805"/>
                  <a:gd name="connsiteX20" fmla="*/ 1756655 w 3904515"/>
                  <a:gd name="connsiteY20" fmla="*/ 95403 h 190805"/>
                  <a:gd name="connsiteX21" fmla="*/ 2305045 w 3904515"/>
                  <a:gd name="connsiteY21" fmla="*/ 95403 h 190805"/>
                  <a:gd name="connsiteX22" fmla="*/ 2190546 w 3904515"/>
                  <a:gd name="connsiteY22" fmla="*/ 190805 h 190805"/>
                  <a:gd name="connsiteX23" fmla="*/ 2693739 w 3904515"/>
                  <a:gd name="connsiteY23" fmla="*/ 190805 h 190805"/>
                  <a:gd name="connsiteX24" fmla="*/ 2808238 w 3904515"/>
                  <a:gd name="connsiteY24" fmla="*/ 95403 h 190805"/>
                  <a:gd name="connsiteX25" fmla="*/ 2693739 w 3904515"/>
                  <a:gd name="connsiteY25" fmla="*/ 0 h 190805"/>
                  <a:gd name="connsiteX26" fmla="*/ 2190044 w 3904515"/>
                  <a:gd name="connsiteY26" fmla="*/ 0 h 190805"/>
                  <a:gd name="connsiteX27" fmla="*/ 2305045 w 3904515"/>
                  <a:gd name="connsiteY27" fmla="*/ 95403 h 190805"/>
                  <a:gd name="connsiteX28" fmla="*/ 2852933 w 3904515"/>
                  <a:gd name="connsiteY28" fmla="*/ 95403 h 190805"/>
                  <a:gd name="connsiteX29" fmla="*/ 2738434 w 3904515"/>
                  <a:gd name="connsiteY29" fmla="*/ 190805 h 190805"/>
                  <a:gd name="connsiteX30" fmla="*/ 3241626 w 3904515"/>
                  <a:gd name="connsiteY30" fmla="*/ 190805 h 190805"/>
                  <a:gd name="connsiteX31" fmla="*/ 3356125 w 3904515"/>
                  <a:gd name="connsiteY31" fmla="*/ 95403 h 190805"/>
                  <a:gd name="connsiteX32" fmla="*/ 3241626 w 3904515"/>
                  <a:gd name="connsiteY32" fmla="*/ 0 h 190805"/>
                  <a:gd name="connsiteX33" fmla="*/ 2738434 w 3904515"/>
                  <a:gd name="connsiteY33" fmla="*/ 0 h 190805"/>
                  <a:gd name="connsiteX34" fmla="*/ 2852933 w 3904515"/>
                  <a:gd name="connsiteY34" fmla="*/ 95403 h 190805"/>
                  <a:gd name="connsiteX35" fmla="*/ 3401322 w 3904515"/>
                  <a:gd name="connsiteY35" fmla="*/ 95403 h 190805"/>
                  <a:gd name="connsiteX36" fmla="*/ 3286823 w 3904515"/>
                  <a:gd name="connsiteY36" fmla="*/ 190805 h 190805"/>
                  <a:gd name="connsiteX37" fmla="*/ 3790016 w 3904515"/>
                  <a:gd name="connsiteY37" fmla="*/ 190805 h 190805"/>
                  <a:gd name="connsiteX38" fmla="*/ 3904515 w 3904515"/>
                  <a:gd name="connsiteY38" fmla="*/ 95403 h 190805"/>
                  <a:gd name="connsiteX39" fmla="*/ 3790016 w 3904515"/>
                  <a:gd name="connsiteY39" fmla="*/ 0 h 190805"/>
                  <a:gd name="connsiteX40" fmla="*/ 3286321 w 3904515"/>
                  <a:gd name="connsiteY40" fmla="*/ 0 h 190805"/>
                  <a:gd name="connsiteX41" fmla="*/ 3401322 w 3904515"/>
                  <a:gd name="connsiteY41" fmla="*/ 95403 h 190805"/>
                  <a:gd name="connsiteX42" fmla="*/ 0 w 3904515"/>
                  <a:gd name="connsiteY42" fmla="*/ 95403 h 190805"/>
                  <a:gd name="connsiteX43" fmla="*/ 0 w 3904515"/>
                  <a:gd name="connsiteY43" fmla="*/ 190805 h 190805"/>
                  <a:gd name="connsiteX44" fmla="*/ 503193 w 3904515"/>
                  <a:gd name="connsiteY44" fmla="*/ 190805 h 190805"/>
                  <a:gd name="connsiteX45" fmla="*/ 617692 w 3904515"/>
                  <a:gd name="connsiteY45" fmla="*/ 95403 h 190805"/>
                  <a:gd name="connsiteX46" fmla="*/ 503193 w 3904515"/>
                  <a:gd name="connsiteY46" fmla="*/ 0 h 190805"/>
                  <a:gd name="connsiteX47" fmla="*/ 0 w 3904515"/>
                  <a:gd name="connsiteY47" fmla="*/ 0 h 190805"/>
                  <a:gd name="connsiteX48" fmla="*/ 0 w 3904515"/>
                  <a:gd name="connsiteY48" fmla="*/ 95403 h 190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3904515" h="190805">
                    <a:moveTo>
                      <a:pt x="545879" y="0"/>
                    </a:moveTo>
                    <a:lnTo>
                      <a:pt x="1049072" y="0"/>
                    </a:lnTo>
                    <a:lnTo>
                      <a:pt x="1163571" y="95403"/>
                    </a:lnTo>
                    <a:lnTo>
                      <a:pt x="1049072" y="190805"/>
                    </a:lnTo>
                    <a:lnTo>
                      <a:pt x="545879" y="190805"/>
                    </a:lnTo>
                    <a:lnTo>
                      <a:pt x="660378" y="95403"/>
                    </a:lnTo>
                    <a:lnTo>
                      <a:pt x="545879" y="0"/>
                    </a:lnTo>
                    <a:close/>
                    <a:moveTo>
                      <a:pt x="1208768" y="95403"/>
                    </a:moveTo>
                    <a:lnTo>
                      <a:pt x="1094269" y="190805"/>
                    </a:lnTo>
                    <a:lnTo>
                      <a:pt x="1597461" y="190805"/>
                    </a:lnTo>
                    <a:lnTo>
                      <a:pt x="1711960" y="95403"/>
                    </a:lnTo>
                    <a:lnTo>
                      <a:pt x="1597461" y="0"/>
                    </a:lnTo>
                    <a:lnTo>
                      <a:pt x="1093766" y="0"/>
                    </a:lnTo>
                    <a:lnTo>
                      <a:pt x="1208768" y="95403"/>
                    </a:lnTo>
                    <a:close/>
                    <a:moveTo>
                      <a:pt x="1756655" y="95403"/>
                    </a:moveTo>
                    <a:lnTo>
                      <a:pt x="1642156" y="190805"/>
                    </a:lnTo>
                    <a:lnTo>
                      <a:pt x="2145349" y="190805"/>
                    </a:lnTo>
                    <a:lnTo>
                      <a:pt x="2259848" y="95403"/>
                    </a:lnTo>
                    <a:lnTo>
                      <a:pt x="2145349" y="0"/>
                    </a:lnTo>
                    <a:lnTo>
                      <a:pt x="1642156" y="0"/>
                    </a:lnTo>
                    <a:lnTo>
                      <a:pt x="1756655" y="95403"/>
                    </a:lnTo>
                    <a:close/>
                    <a:moveTo>
                      <a:pt x="2305045" y="95403"/>
                    </a:moveTo>
                    <a:lnTo>
                      <a:pt x="2190546" y="190805"/>
                    </a:lnTo>
                    <a:lnTo>
                      <a:pt x="2693739" y="190805"/>
                    </a:lnTo>
                    <a:lnTo>
                      <a:pt x="2808238" y="95403"/>
                    </a:lnTo>
                    <a:lnTo>
                      <a:pt x="2693739" y="0"/>
                    </a:lnTo>
                    <a:lnTo>
                      <a:pt x="2190044" y="0"/>
                    </a:lnTo>
                    <a:lnTo>
                      <a:pt x="2305045" y="95403"/>
                    </a:lnTo>
                    <a:close/>
                    <a:moveTo>
                      <a:pt x="2852933" y="95403"/>
                    </a:moveTo>
                    <a:lnTo>
                      <a:pt x="2738434" y="190805"/>
                    </a:lnTo>
                    <a:lnTo>
                      <a:pt x="3241626" y="190805"/>
                    </a:lnTo>
                    <a:lnTo>
                      <a:pt x="3356125" y="95403"/>
                    </a:lnTo>
                    <a:lnTo>
                      <a:pt x="3241626" y="0"/>
                    </a:lnTo>
                    <a:lnTo>
                      <a:pt x="2738434" y="0"/>
                    </a:lnTo>
                    <a:lnTo>
                      <a:pt x="2852933" y="95403"/>
                    </a:lnTo>
                    <a:close/>
                    <a:moveTo>
                      <a:pt x="3401322" y="95403"/>
                    </a:moveTo>
                    <a:lnTo>
                      <a:pt x="3286823" y="190805"/>
                    </a:lnTo>
                    <a:lnTo>
                      <a:pt x="3790016" y="190805"/>
                    </a:lnTo>
                    <a:lnTo>
                      <a:pt x="3904515" y="95403"/>
                    </a:lnTo>
                    <a:lnTo>
                      <a:pt x="3790016" y="0"/>
                    </a:lnTo>
                    <a:lnTo>
                      <a:pt x="3286321" y="0"/>
                    </a:lnTo>
                    <a:lnTo>
                      <a:pt x="3401322" y="95403"/>
                    </a:lnTo>
                    <a:close/>
                    <a:moveTo>
                      <a:pt x="0" y="95403"/>
                    </a:moveTo>
                    <a:lnTo>
                      <a:pt x="0" y="190805"/>
                    </a:lnTo>
                    <a:lnTo>
                      <a:pt x="503193" y="190805"/>
                    </a:lnTo>
                    <a:lnTo>
                      <a:pt x="617692" y="95403"/>
                    </a:lnTo>
                    <a:lnTo>
                      <a:pt x="503193" y="0"/>
                    </a:lnTo>
                    <a:lnTo>
                      <a:pt x="0" y="0"/>
                    </a:lnTo>
                    <a:lnTo>
                      <a:pt x="0" y="95403"/>
                    </a:lnTo>
                    <a:close/>
                  </a:path>
                </a:pathLst>
              </a:custGeom>
              <a:gradFill>
                <a:gsLst>
                  <a:gs pos="0">
                    <a:srgbClr val="F05523"/>
                  </a:gs>
                  <a:gs pos="50000">
                    <a:srgbClr val="CE922F"/>
                  </a:gs>
                  <a:gs pos="100000">
                    <a:srgbClr val="ADCF3B"/>
                  </a:gs>
                </a:gsLst>
                <a:lin ang="0" scaled="1"/>
              </a:gradFill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13" name="Freeform 30">
                <a:extLst>
                  <a:ext uri="{FF2B5EF4-FFF2-40B4-BE49-F238E27FC236}">
                    <a16:creationId xmlns:a16="http://schemas.microsoft.com/office/drawing/2014/main" id="{03A84318-F1D9-C632-E220-976FF918B7A4}"/>
                  </a:ext>
                </a:extLst>
              </p:cNvPr>
              <p:cNvSpPr/>
              <p:nvPr/>
            </p:nvSpPr>
            <p:spPr>
              <a:xfrm>
                <a:off x="1894442" y="1528331"/>
                <a:ext cx="509219" cy="158178"/>
              </a:xfrm>
              <a:custGeom>
                <a:avLst/>
                <a:gdLst>
                  <a:gd name="connsiteX0" fmla="*/ 0 w 509219"/>
                  <a:gd name="connsiteY0" fmla="*/ 0 h 169213"/>
                  <a:gd name="connsiteX1" fmla="*/ 509219 w 509219"/>
                  <a:gd name="connsiteY1" fmla="*/ 0 h 169213"/>
                  <a:gd name="connsiteX2" fmla="*/ 509219 w 509219"/>
                  <a:gd name="connsiteY2" fmla="*/ 169214 h 169213"/>
                  <a:gd name="connsiteX3" fmla="*/ 0 w 509219"/>
                  <a:gd name="connsiteY3" fmla="*/ 169214 h 16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9219" h="169213">
                    <a:moveTo>
                      <a:pt x="0" y="0"/>
                    </a:moveTo>
                    <a:lnTo>
                      <a:pt x="509219" y="0"/>
                    </a:lnTo>
                    <a:lnTo>
                      <a:pt x="509219" y="169214"/>
                    </a:lnTo>
                    <a:lnTo>
                      <a:pt x="0" y="169214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E7DE26B-92A2-CBD0-EF49-A2060847EB33}"/>
                  </a:ext>
                </a:extLst>
              </p:cNvPr>
              <p:cNvSpPr txBox="1"/>
              <p:nvPr/>
            </p:nvSpPr>
            <p:spPr>
              <a:xfrm>
                <a:off x="1892714" y="1564906"/>
                <a:ext cx="833921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latin typeface="Arial"/>
                    <a:cs typeface="Arial"/>
                    <a:sym typeface="Arial"/>
                    <a:rtl val="0"/>
                  </a:rPr>
                  <a:t>Much Worse  </a:t>
                </a:r>
              </a:p>
            </p:txBody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0FC0BBD8-B08D-4AF1-FE7D-A94A0040F3D3}"/>
                  </a:ext>
                </a:extLst>
              </p:cNvPr>
              <p:cNvSpPr/>
              <p:nvPr/>
            </p:nvSpPr>
            <p:spPr>
              <a:xfrm>
                <a:off x="2556326" y="1551800"/>
                <a:ext cx="384676" cy="107017"/>
              </a:xfrm>
              <a:custGeom>
                <a:avLst/>
                <a:gdLst>
                  <a:gd name="connsiteX0" fmla="*/ 0 w 384676"/>
                  <a:gd name="connsiteY0" fmla="*/ 0 h 114483"/>
                  <a:gd name="connsiteX1" fmla="*/ 384676 w 384676"/>
                  <a:gd name="connsiteY1" fmla="*/ 0 h 114483"/>
                  <a:gd name="connsiteX2" fmla="*/ 384676 w 384676"/>
                  <a:gd name="connsiteY2" fmla="*/ 114483 h 114483"/>
                  <a:gd name="connsiteX3" fmla="*/ 0 w 384676"/>
                  <a:gd name="connsiteY3" fmla="*/ 114483 h 11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676" h="114483">
                    <a:moveTo>
                      <a:pt x="0" y="0"/>
                    </a:moveTo>
                    <a:lnTo>
                      <a:pt x="384676" y="0"/>
                    </a:lnTo>
                    <a:lnTo>
                      <a:pt x="384676" y="114483"/>
                    </a:lnTo>
                    <a:lnTo>
                      <a:pt x="0" y="114483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75F137-392D-C390-F84F-A87DEB6F322E}"/>
                  </a:ext>
                </a:extLst>
              </p:cNvPr>
              <p:cNvSpPr txBox="1"/>
              <p:nvPr/>
            </p:nvSpPr>
            <p:spPr>
              <a:xfrm>
                <a:off x="2922433" y="1564906"/>
                <a:ext cx="521813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latin typeface="Arial"/>
                    <a:cs typeface="Arial"/>
                    <a:sym typeface="Arial"/>
                    <a:rtl val="0"/>
                  </a:rPr>
                  <a:t>Worse</a:t>
                </a:r>
              </a:p>
            </p:txBody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31A2BAB4-01EE-A800-CB33-ADADDFA9303A}"/>
                  </a:ext>
                </a:extLst>
              </p:cNvPr>
              <p:cNvSpPr/>
              <p:nvPr/>
            </p:nvSpPr>
            <p:spPr>
              <a:xfrm>
                <a:off x="3104716" y="1528331"/>
                <a:ext cx="384676" cy="158178"/>
              </a:xfrm>
              <a:custGeom>
                <a:avLst/>
                <a:gdLst>
                  <a:gd name="connsiteX0" fmla="*/ 0 w 384676"/>
                  <a:gd name="connsiteY0" fmla="*/ 0 h 169213"/>
                  <a:gd name="connsiteX1" fmla="*/ 384676 w 384676"/>
                  <a:gd name="connsiteY1" fmla="*/ 0 h 169213"/>
                  <a:gd name="connsiteX2" fmla="*/ 384676 w 384676"/>
                  <a:gd name="connsiteY2" fmla="*/ 169214 h 169213"/>
                  <a:gd name="connsiteX3" fmla="*/ 0 w 384676"/>
                  <a:gd name="connsiteY3" fmla="*/ 169214 h 16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676" h="169213">
                    <a:moveTo>
                      <a:pt x="0" y="0"/>
                    </a:moveTo>
                    <a:lnTo>
                      <a:pt x="384676" y="0"/>
                    </a:lnTo>
                    <a:lnTo>
                      <a:pt x="384676" y="169214"/>
                    </a:lnTo>
                    <a:lnTo>
                      <a:pt x="0" y="169214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ACB1B07-768C-3BFB-007D-82EA13091718}"/>
                  </a:ext>
                </a:extLst>
              </p:cNvPr>
              <p:cNvSpPr txBox="1"/>
              <p:nvPr/>
            </p:nvSpPr>
            <p:spPr>
              <a:xfrm>
                <a:off x="3564807" y="1564906"/>
                <a:ext cx="970030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latin typeface="Arial"/>
                    <a:cs typeface="Arial"/>
                    <a:sym typeface="Arial"/>
                    <a:rtl val="0"/>
                  </a:rPr>
                  <a:t>A Little Worse </a:t>
                </a:r>
              </a:p>
            </p:txBody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2FAAB53A-7945-77F2-98C6-120525EA02FE}"/>
                  </a:ext>
                </a:extLst>
              </p:cNvPr>
              <p:cNvSpPr/>
              <p:nvPr/>
            </p:nvSpPr>
            <p:spPr>
              <a:xfrm>
                <a:off x="3656621" y="1551800"/>
                <a:ext cx="381161" cy="107017"/>
              </a:xfrm>
              <a:custGeom>
                <a:avLst/>
                <a:gdLst>
                  <a:gd name="connsiteX0" fmla="*/ 0 w 381161"/>
                  <a:gd name="connsiteY0" fmla="*/ 0 h 114483"/>
                  <a:gd name="connsiteX1" fmla="*/ 381161 w 381161"/>
                  <a:gd name="connsiteY1" fmla="*/ 0 h 114483"/>
                  <a:gd name="connsiteX2" fmla="*/ 381161 w 381161"/>
                  <a:gd name="connsiteY2" fmla="*/ 114483 h 114483"/>
                  <a:gd name="connsiteX3" fmla="*/ 0 w 381161"/>
                  <a:gd name="connsiteY3" fmla="*/ 114483 h 11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1161" h="114483">
                    <a:moveTo>
                      <a:pt x="0" y="0"/>
                    </a:moveTo>
                    <a:lnTo>
                      <a:pt x="381161" y="0"/>
                    </a:lnTo>
                    <a:lnTo>
                      <a:pt x="381161" y="114483"/>
                    </a:lnTo>
                    <a:lnTo>
                      <a:pt x="0" y="114483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71A4F0E-35B3-CF7B-D782-42AEED434E79}"/>
                  </a:ext>
                </a:extLst>
              </p:cNvPr>
              <p:cNvSpPr txBox="1"/>
              <p:nvPr/>
            </p:nvSpPr>
            <p:spPr>
              <a:xfrm>
                <a:off x="4459783" y="1564906"/>
                <a:ext cx="742638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latin typeface="Arial"/>
                    <a:cs typeface="Arial"/>
                    <a:sym typeface="Arial"/>
                    <a:rtl val="0"/>
                  </a:rPr>
                  <a:t>No Change</a:t>
                </a:r>
              </a:p>
            </p:txBody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37ECB414-B89E-FD58-934B-8B1D9C12540A}"/>
                  </a:ext>
                </a:extLst>
              </p:cNvPr>
              <p:cNvSpPr/>
              <p:nvPr/>
            </p:nvSpPr>
            <p:spPr>
              <a:xfrm>
                <a:off x="4197479" y="1528331"/>
                <a:ext cx="398737" cy="158178"/>
              </a:xfrm>
              <a:custGeom>
                <a:avLst/>
                <a:gdLst>
                  <a:gd name="connsiteX0" fmla="*/ 0 w 398737"/>
                  <a:gd name="connsiteY0" fmla="*/ 0 h 169213"/>
                  <a:gd name="connsiteX1" fmla="*/ 398738 w 398737"/>
                  <a:gd name="connsiteY1" fmla="*/ 0 h 169213"/>
                  <a:gd name="connsiteX2" fmla="*/ 398738 w 398737"/>
                  <a:gd name="connsiteY2" fmla="*/ 169214 h 169213"/>
                  <a:gd name="connsiteX3" fmla="*/ 0 w 398737"/>
                  <a:gd name="connsiteY3" fmla="*/ 169214 h 16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8737" h="169213">
                    <a:moveTo>
                      <a:pt x="0" y="0"/>
                    </a:moveTo>
                    <a:lnTo>
                      <a:pt x="398738" y="0"/>
                    </a:lnTo>
                    <a:lnTo>
                      <a:pt x="398738" y="169214"/>
                    </a:lnTo>
                    <a:lnTo>
                      <a:pt x="0" y="169214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0EDFA04-1B7E-9714-ADAE-3EFBE8112F5E}"/>
                  </a:ext>
                </a:extLst>
              </p:cNvPr>
              <p:cNvSpPr txBox="1"/>
              <p:nvPr/>
            </p:nvSpPr>
            <p:spPr>
              <a:xfrm>
                <a:off x="6099316" y="1564906"/>
                <a:ext cx="827220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latin typeface="Arial"/>
                    <a:cs typeface="Arial"/>
                    <a:sym typeface="Arial"/>
                    <a:rtl val="0"/>
                  </a:rPr>
                  <a:t>Better </a:t>
                </a:r>
              </a:p>
            </p:txBody>
          </p:sp>
          <p:sp>
            <p:nvSpPr>
              <p:cNvPr id="23" name="Freeform 43">
                <a:extLst>
                  <a:ext uri="{FF2B5EF4-FFF2-40B4-BE49-F238E27FC236}">
                    <a16:creationId xmlns:a16="http://schemas.microsoft.com/office/drawing/2014/main" id="{C0CFB88A-11D5-6B06-62DE-C3F1295C562A}"/>
                  </a:ext>
                </a:extLst>
              </p:cNvPr>
              <p:cNvSpPr/>
              <p:nvPr/>
            </p:nvSpPr>
            <p:spPr>
              <a:xfrm>
                <a:off x="4741852" y="1551800"/>
                <a:ext cx="399239" cy="107017"/>
              </a:xfrm>
              <a:custGeom>
                <a:avLst/>
                <a:gdLst>
                  <a:gd name="connsiteX0" fmla="*/ 0 w 399239"/>
                  <a:gd name="connsiteY0" fmla="*/ 0 h 114483"/>
                  <a:gd name="connsiteX1" fmla="*/ 399240 w 399239"/>
                  <a:gd name="connsiteY1" fmla="*/ 0 h 114483"/>
                  <a:gd name="connsiteX2" fmla="*/ 399240 w 399239"/>
                  <a:gd name="connsiteY2" fmla="*/ 114483 h 114483"/>
                  <a:gd name="connsiteX3" fmla="*/ 0 w 399239"/>
                  <a:gd name="connsiteY3" fmla="*/ 114483 h 114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99239" h="114483">
                    <a:moveTo>
                      <a:pt x="0" y="0"/>
                    </a:moveTo>
                    <a:lnTo>
                      <a:pt x="399240" y="0"/>
                    </a:lnTo>
                    <a:lnTo>
                      <a:pt x="399240" y="114483"/>
                    </a:lnTo>
                    <a:lnTo>
                      <a:pt x="0" y="114483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24" name="Freeform 45">
                <a:extLst>
                  <a:ext uri="{FF2B5EF4-FFF2-40B4-BE49-F238E27FC236}">
                    <a16:creationId xmlns:a16="http://schemas.microsoft.com/office/drawing/2014/main" id="{7E97B54B-7155-26D3-7B62-C957E62D274E}"/>
                  </a:ext>
                </a:extLst>
              </p:cNvPr>
              <p:cNvSpPr/>
              <p:nvPr/>
            </p:nvSpPr>
            <p:spPr>
              <a:xfrm>
                <a:off x="5294258" y="1528331"/>
                <a:ext cx="402252" cy="158178"/>
              </a:xfrm>
              <a:custGeom>
                <a:avLst/>
                <a:gdLst>
                  <a:gd name="connsiteX0" fmla="*/ 0 w 402252"/>
                  <a:gd name="connsiteY0" fmla="*/ 0 h 169213"/>
                  <a:gd name="connsiteX1" fmla="*/ 402253 w 402252"/>
                  <a:gd name="connsiteY1" fmla="*/ 0 h 169213"/>
                  <a:gd name="connsiteX2" fmla="*/ 402253 w 402252"/>
                  <a:gd name="connsiteY2" fmla="*/ 169214 h 169213"/>
                  <a:gd name="connsiteX3" fmla="*/ 0 w 402252"/>
                  <a:gd name="connsiteY3" fmla="*/ 169214 h 169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252" h="169213">
                    <a:moveTo>
                      <a:pt x="0" y="0"/>
                    </a:moveTo>
                    <a:lnTo>
                      <a:pt x="402253" y="0"/>
                    </a:lnTo>
                    <a:lnTo>
                      <a:pt x="402253" y="169214"/>
                    </a:lnTo>
                    <a:lnTo>
                      <a:pt x="0" y="169214"/>
                    </a:lnTo>
                    <a:close/>
                  </a:path>
                </a:pathLst>
              </a:custGeom>
              <a:noFill/>
              <a:ln w="501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800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38987BE-9A45-222D-38D1-7060654C5075}"/>
                  </a:ext>
                </a:extLst>
              </p:cNvPr>
              <p:cNvSpPr txBox="1"/>
              <p:nvPr/>
            </p:nvSpPr>
            <p:spPr>
              <a:xfrm>
                <a:off x="6941976" y="1564906"/>
                <a:ext cx="787733" cy="18796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000" b="1" dirty="0">
                    <a:ln/>
                    <a:latin typeface="Arial"/>
                    <a:cs typeface="Arial"/>
                    <a:sym typeface="Arial"/>
                    <a:rtl val="0"/>
                  </a:rPr>
                  <a:t>Much Better 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4BF7DDC-0DA6-D0E1-E383-DBAA2F0FDEE3}"/>
                </a:ext>
              </a:extLst>
            </p:cNvPr>
            <p:cNvSpPr txBox="1"/>
            <p:nvPr/>
          </p:nvSpPr>
          <p:spPr>
            <a:xfrm>
              <a:off x="5013701" y="3391782"/>
              <a:ext cx="925571" cy="1879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00" b="1" dirty="0">
                  <a:ln/>
                  <a:latin typeface="Arial"/>
                  <a:cs typeface="Arial"/>
                  <a:sym typeface="Arial"/>
                  <a:rtl val="0"/>
                </a:rPr>
                <a:t>A Little Better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46241E-1863-C5E7-809D-DB7B1712DB7F}"/>
              </a:ext>
            </a:extLst>
          </p:cNvPr>
          <p:cNvGrpSpPr/>
          <p:nvPr/>
        </p:nvGrpSpPr>
        <p:grpSpPr>
          <a:xfrm>
            <a:off x="1296971" y="5086637"/>
            <a:ext cx="8930351" cy="683124"/>
            <a:chOff x="1163256" y="1945854"/>
            <a:chExt cx="6817488" cy="521501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56F8B46-DEAE-B86B-E915-9251667C71B5}"/>
                </a:ext>
              </a:extLst>
            </p:cNvPr>
            <p:cNvSpPr/>
            <p:nvPr/>
          </p:nvSpPr>
          <p:spPr>
            <a:xfrm>
              <a:off x="1163256" y="1945854"/>
              <a:ext cx="6817488" cy="521501"/>
            </a:xfrm>
            <a:prstGeom prst="roundRect">
              <a:avLst>
                <a:gd name="adj" fmla="val 47592"/>
              </a:avLst>
            </a:prstGeom>
            <a:solidFill>
              <a:srgbClr val="E1E1E7"/>
            </a:solidFill>
            <a:ln w="36554" cap="flat">
              <a:solidFill>
                <a:srgbClr val="9198A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1A80C269-9026-AEC4-E4F9-F9D75F3F54E1}"/>
                </a:ext>
              </a:extLst>
            </p:cNvPr>
            <p:cNvSpPr/>
            <p:nvPr/>
          </p:nvSpPr>
          <p:spPr>
            <a:xfrm>
              <a:off x="1295107" y="1987864"/>
              <a:ext cx="468000" cy="437481"/>
            </a:xfrm>
            <a:custGeom>
              <a:avLst/>
              <a:gdLst>
                <a:gd name="connsiteX0" fmla="*/ 426860 w 426860"/>
                <a:gd name="connsiteY0" fmla="*/ 213400 h 426800"/>
                <a:gd name="connsiteX1" fmla="*/ 213430 w 426860"/>
                <a:gd name="connsiteY1" fmla="*/ 426801 h 426800"/>
                <a:gd name="connsiteX2" fmla="*/ 0 w 426860"/>
                <a:gd name="connsiteY2" fmla="*/ 213400 h 426800"/>
                <a:gd name="connsiteX3" fmla="*/ 213430 w 426860"/>
                <a:gd name="connsiteY3" fmla="*/ 0 h 426800"/>
                <a:gd name="connsiteX4" fmla="*/ 426860 w 426860"/>
                <a:gd name="connsiteY4" fmla="*/ 213400 h 42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6860" h="426800">
                  <a:moveTo>
                    <a:pt x="426860" y="213400"/>
                  </a:moveTo>
                  <a:cubicBezTo>
                    <a:pt x="426860" y="331258"/>
                    <a:pt x="331304" y="426801"/>
                    <a:pt x="213430" y="426801"/>
                  </a:cubicBezTo>
                  <a:cubicBezTo>
                    <a:pt x="95556" y="426801"/>
                    <a:pt x="0" y="331258"/>
                    <a:pt x="0" y="213400"/>
                  </a:cubicBezTo>
                  <a:cubicBezTo>
                    <a:pt x="0" y="95543"/>
                    <a:pt x="95556" y="0"/>
                    <a:pt x="213430" y="0"/>
                  </a:cubicBezTo>
                  <a:cubicBezTo>
                    <a:pt x="331304" y="0"/>
                    <a:pt x="426860" y="95543"/>
                    <a:pt x="426860" y="213400"/>
                  </a:cubicBezTo>
                  <a:close/>
                </a:path>
              </a:pathLst>
            </a:custGeom>
            <a:solidFill>
              <a:srgbClr val="0C4166"/>
            </a:solidFill>
            <a:ln w="35743" cap="flat">
              <a:solidFill>
                <a:srgbClr val="9198AE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AB76D6B-674B-B97D-8E91-C9EC20FB900E}"/>
                </a:ext>
              </a:extLst>
            </p:cNvPr>
            <p:cNvSpPr txBox="1"/>
            <p:nvPr/>
          </p:nvSpPr>
          <p:spPr>
            <a:xfrm>
              <a:off x="1325842" y="2110751"/>
              <a:ext cx="406528" cy="1879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n/>
                  <a:solidFill>
                    <a:srgbClr val="FFFFFF"/>
                  </a:solidFill>
                  <a:latin typeface="Arial"/>
                  <a:cs typeface="Arial"/>
                  <a:sym typeface="Arial"/>
                  <a:rtl val="0"/>
                </a:rPr>
                <a:t>PGI-S</a:t>
              </a: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E8E27133-8945-9D3B-73DF-66DD38CD5296}"/>
                </a:ext>
              </a:extLst>
            </p:cNvPr>
            <p:cNvSpPr/>
            <p:nvPr/>
          </p:nvSpPr>
          <p:spPr>
            <a:xfrm>
              <a:off x="1891428" y="2177165"/>
              <a:ext cx="5854183" cy="201914"/>
            </a:xfrm>
            <a:custGeom>
              <a:avLst/>
              <a:gdLst>
                <a:gd name="connsiteX0" fmla="*/ 765335 w 3897484"/>
                <a:gd name="connsiteY0" fmla="*/ 0 h 186788"/>
                <a:gd name="connsiteX1" fmla="*/ 1490495 w 3897484"/>
                <a:gd name="connsiteY1" fmla="*/ 0 h 186788"/>
                <a:gd name="connsiteX2" fmla="*/ 1601981 w 3897484"/>
                <a:gd name="connsiteY2" fmla="*/ 93394 h 186788"/>
                <a:gd name="connsiteX3" fmla="*/ 1489993 w 3897484"/>
                <a:gd name="connsiteY3" fmla="*/ 186788 h 186788"/>
                <a:gd name="connsiteX4" fmla="*/ 765335 w 3897484"/>
                <a:gd name="connsiteY4" fmla="*/ 186788 h 186788"/>
                <a:gd name="connsiteX5" fmla="*/ 876821 w 3897484"/>
                <a:gd name="connsiteY5" fmla="*/ 93394 h 186788"/>
                <a:gd name="connsiteX6" fmla="*/ 765335 w 3897484"/>
                <a:gd name="connsiteY6" fmla="*/ 0 h 186788"/>
                <a:gd name="connsiteX7" fmla="*/ 1530670 w 3897484"/>
                <a:gd name="connsiteY7" fmla="*/ 0 h 186788"/>
                <a:gd name="connsiteX8" fmla="*/ 2255831 w 3897484"/>
                <a:gd name="connsiteY8" fmla="*/ 0 h 186788"/>
                <a:gd name="connsiteX9" fmla="*/ 2367316 w 3897484"/>
                <a:gd name="connsiteY9" fmla="*/ 93394 h 186788"/>
                <a:gd name="connsiteX10" fmla="*/ 2255328 w 3897484"/>
                <a:gd name="connsiteY10" fmla="*/ 186788 h 186788"/>
                <a:gd name="connsiteX11" fmla="*/ 1530670 w 3897484"/>
                <a:gd name="connsiteY11" fmla="*/ 186788 h 186788"/>
                <a:gd name="connsiteX12" fmla="*/ 1642156 w 3897484"/>
                <a:gd name="connsiteY12" fmla="*/ 93394 h 186788"/>
                <a:gd name="connsiteX13" fmla="*/ 1530670 w 3897484"/>
                <a:gd name="connsiteY13" fmla="*/ 0 h 186788"/>
                <a:gd name="connsiteX14" fmla="*/ 2295504 w 3897484"/>
                <a:gd name="connsiteY14" fmla="*/ 0 h 186788"/>
                <a:gd name="connsiteX15" fmla="*/ 3020663 w 3897484"/>
                <a:gd name="connsiteY15" fmla="*/ 0 h 186788"/>
                <a:gd name="connsiteX16" fmla="*/ 3132149 w 3897484"/>
                <a:gd name="connsiteY16" fmla="*/ 93394 h 186788"/>
                <a:gd name="connsiteX17" fmla="*/ 3020663 w 3897484"/>
                <a:gd name="connsiteY17" fmla="*/ 186788 h 186788"/>
                <a:gd name="connsiteX18" fmla="*/ 2295504 w 3897484"/>
                <a:gd name="connsiteY18" fmla="*/ 186788 h 186788"/>
                <a:gd name="connsiteX19" fmla="*/ 2406989 w 3897484"/>
                <a:gd name="connsiteY19" fmla="*/ 93394 h 186788"/>
                <a:gd name="connsiteX20" fmla="*/ 2295504 w 3897484"/>
                <a:gd name="connsiteY20" fmla="*/ 0 h 186788"/>
                <a:gd name="connsiteX21" fmla="*/ 3060839 w 3897484"/>
                <a:gd name="connsiteY21" fmla="*/ 0 h 186788"/>
                <a:gd name="connsiteX22" fmla="*/ 3785999 w 3897484"/>
                <a:gd name="connsiteY22" fmla="*/ 0 h 186788"/>
                <a:gd name="connsiteX23" fmla="*/ 3897485 w 3897484"/>
                <a:gd name="connsiteY23" fmla="*/ 93394 h 186788"/>
                <a:gd name="connsiteX24" fmla="*/ 3785999 w 3897484"/>
                <a:gd name="connsiteY24" fmla="*/ 186788 h 186788"/>
                <a:gd name="connsiteX25" fmla="*/ 3060839 w 3897484"/>
                <a:gd name="connsiteY25" fmla="*/ 186788 h 186788"/>
                <a:gd name="connsiteX26" fmla="*/ 3172324 w 3897484"/>
                <a:gd name="connsiteY26" fmla="*/ 93394 h 186788"/>
                <a:gd name="connsiteX27" fmla="*/ 3060839 w 3897484"/>
                <a:gd name="connsiteY27" fmla="*/ 0 h 186788"/>
                <a:gd name="connsiteX28" fmla="*/ 0 w 3897484"/>
                <a:gd name="connsiteY28" fmla="*/ 93394 h 186788"/>
                <a:gd name="connsiteX29" fmla="*/ 0 w 3897484"/>
                <a:gd name="connsiteY29" fmla="*/ 186788 h 186788"/>
                <a:gd name="connsiteX30" fmla="*/ 725160 w 3897484"/>
                <a:gd name="connsiteY30" fmla="*/ 186788 h 186788"/>
                <a:gd name="connsiteX31" fmla="*/ 836646 w 3897484"/>
                <a:gd name="connsiteY31" fmla="*/ 93394 h 186788"/>
                <a:gd name="connsiteX32" fmla="*/ 725160 w 3897484"/>
                <a:gd name="connsiteY32" fmla="*/ 0 h 186788"/>
                <a:gd name="connsiteX33" fmla="*/ 0 w 3897484"/>
                <a:gd name="connsiteY33" fmla="*/ 0 h 186788"/>
                <a:gd name="connsiteX34" fmla="*/ 0 w 3897484"/>
                <a:gd name="connsiteY34" fmla="*/ 93394 h 186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97484" h="186788">
                  <a:moveTo>
                    <a:pt x="765335" y="0"/>
                  </a:moveTo>
                  <a:lnTo>
                    <a:pt x="1490495" y="0"/>
                  </a:lnTo>
                  <a:lnTo>
                    <a:pt x="1601981" y="93394"/>
                  </a:lnTo>
                  <a:lnTo>
                    <a:pt x="1489993" y="186788"/>
                  </a:lnTo>
                  <a:lnTo>
                    <a:pt x="765335" y="186788"/>
                  </a:lnTo>
                  <a:lnTo>
                    <a:pt x="876821" y="93394"/>
                  </a:lnTo>
                  <a:lnTo>
                    <a:pt x="765335" y="0"/>
                  </a:lnTo>
                  <a:close/>
                  <a:moveTo>
                    <a:pt x="1530670" y="0"/>
                  </a:moveTo>
                  <a:lnTo>
                    <a:pt x="2255831" y="0"/>
                  </a:lnTo>
                  <a:lnTo>
                    <a:pt x="2367316" y="93394"/>
                  </a:lnTo>
                  <a:lnTo>
                    <a:pt x="2255328" y="186788"/>
                  </a:lnTo>
                  <a:lnTo>
                    <a:pt x="1530670" y="186788"/>
                  </a:lnTo>
                  <a:lnTo>
                    <a:pt x="1642156" y="93394"/>
                  </a:lnTo>
                  <a:lnTo>
                    <a:pt x="1530670" y="0"/>
                  </a:lnTo>
                  <a:close/>
                  <a:moveTo>
                    <a:pt x="2295504" y="0"/>
                  </a:moveTo>
                  <a:lnTo>
                    <a:pt x="3020663" y="0"/>
                  </a:lnTo>
                  <a:lnTo>
                    <a:pt x="3132149" y="93394"/>
                  </a:lnTo>
                  <a:lnTo>
                    <a:pt x="3020663" y="186788"/>
                  </a:lnTo>
                  <a:lnTo>
                    <a:pt x="2295504" y="186788"/>
                  </a:lnTo>
                  <a:lnTo>
                    <a:pt x="2406989" y="93394"/>
                  </a:lnTo>
                  <a:lnTo>
                    <a:pt x="2295504" y="0"/>
                  </a:lnTo>
                  <a:close/>
                  <a:moveTo>
                    <a:pt x="3060839" y="0"/>
                  </a:moveTo>
                  <a:lnTo>
                    <a:pt x="3785999" y="0"/>
                  </a:lnTo>
                  <a:lnTo>
                    <a:pt x="3897485" y="93394"/>
                  </a:lnTo>
                  <a:lnTo>
                    <a:pt x="3785999" y="186788"/>
                  </a:lnTo>
                  <a:lnTo>
                    <a:pt x="3060839" y="186788"/>
                  </a:lnTo>
                  <a:lnTo>
                    <a:pt x="3172324" y="93394"/>
                  </a:lnTo>
                  <a:lnTo>
                    <a:pt x="3060839" y="0"/>
                  </a:lnTo>
                  <a:close/>
                  <a:moveTo>
                    <a:pt x="0" y="93394"/>
                  </a:moveTo>
                  <a:lnTo>
                    <a:pt x="0" y="186788"/>
                  </a:lnTo>
                  <a:lnTo>
                    <a:pt x="725160" y="186788"/>
                  </a:lnTo>
                  <a:lnTo>
                    <a:pt x="836646" y="93394"/>
                  </a:lnTo>
                  <a:lnTo>
                    <a:pt x="725160" y="0"/>
                  </a:lnTo>
                  <a:lnTo>
                    <a:pt x="0" y="0"/>
                  </a:lnTo>
                  <a:lnTo>
                    <a:pt x="0" y="93394"/>
                  </a:lnTo>
                  <a:close/>
                </a:path>
              </a:pathLst>
            </a:custGeom>
            <a:gradFill>
              <a:gsLst>
                <a:gs pos="0">
                  <a:srgbClr val="F05523"/>
                </a:gs>
                <a:gs pos="50000">
                  <a:srgbClr val="CE922F"/>
                </a:gs>
                <a:gs pos="100000">
                  <a:srgbClr val="ADCF3B"/>
                </a:gs>
              </a:gsLst>
              <a:lin ang="0" scaled="1"/>
            </a:gradFill>
            <a:ln w="5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050" b="1" dirty="0">
                <a:solidFill>
                  <a:schemeClr val="tx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1D5A287-89B5-859E-EBE3-64E851E1A531}"/>
                </a:ext>
              </a:extLst>
            </p:cNvPr>
            <p:cNvSpPr txBox="1"/>
            <p:nvPr/>
          </p:nvSpPr>
          <p:spPr>
            <a:xfrm>
              <a:off x="1799934" y="1974759"/>
              <a:ext cx="2844224" cy="2114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>
                  <a:ln/>
                  <a:solidFill>
                    <a:srgbClr val="0C4166"/>
                  </a:solidFill>
                  <a:latin typeface="Arial"/>
                  <a:cs typeface="Arial"/>
                  <a:sym typeface="Arial"/>
                  <a:rtl val="0"/>
                </a:rPr>
                <a:t>Patient Global Impression of Severity (5-point scale)</a:t>
              </a:r>
            </a:p>
          </p:txBody>
        </p:sp>
        <p:sp>
          <p:nvSpPr>
            <p:cNvPr id="32" name="Freeform 53">
              <a:extLst>
                <a:ext uri="{FF2B5EF4-FFF2-40B4-BE49-F238E27FC236}">
                  <a16:creationId xmlns:a16="http://schemas.microsoft.com/office/drawing/2014/main" id="{D041EA85-BBC8-2692-6327-01FCF271F484}"/>
                </a:ext>
              </a:extLst>
            </p:cNvPr>
            <p:cNvSpPr/>
            <p:nvPr/>
          </p:nvSpPr>
          <p:spPr>
            <a:xfrm>
              <a:off x="1894442" y="2175654"/>
              <a:ext cx="818567" cy="107017"/>
            </a:xfrm>
            <a:custGeom>
              <a:avLst/>
              <a:gdLst>
                <a:gd name="connsiteX0" fmla="*/ 0 w 818567"/>
                <a:gd name="connsiteY0" fmla="*/ 0 h 114483"/>
                <a:gd name="connsiteX1" fmla="*/ 818567 w 818567"/>
                <a:gd name="connsiteY1" fmla="*/ 0 h 114483"/>
                <a:gd name="connsiteX2" fmla="*/ 818567 w 818567"/>
                <a:gd name="connsiteY2" fmla="*/ 114483 h 114483"/>
                <a:gd name="connsiteX3" fmla="*/ 0 w 818567"/>
                <a:gd name="connsiteY3" fmla="*/ 114483 h 1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567" h="114483">
                  <a:moveTo>
                    <a:pt x="0" y="0"/>
                  </a:moveTo>
                  <a:lnTo>
                    <a:pt x="818567" y="0"/>
                  </a:lnTo>
                  <a:lnTo>
                    <a:pt x="818567" y="114483"/>
                  </a:lnTo>
                  <a:lnTo>
                    <a:pt x="0" y="114483"/>
                  </a:lnTo>
                  <a:close/>
                </a:path>
              </a:pathLst>
            </a:custGeom>
            <a:noFill/>
            <a:ln w="5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D447F3E-31F7-EA0F-BCA9-261A53C3617A}"/>
                </a:ext>
              </a:extLst>
            </p:cNvPr>
            <p:cNvSpPr txBox="1"/>
            <p:nvPr/>
          </p:nvSpPr>
          <p:spPr>
            <a:xfrm>
              <a:off x="2117548" y="2184139"/>
              <a:ext cx="696554" cy="1879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b="1" dirty="0">
                  <a:ln/>
                  <a:latin typeface="Arial"/>
                  <a:cs typeface="Arial"/>
                  <a:sym typeface="Arial"/>
                  <a:rtl val="0"/>
                </a:rPr>
                <a:t>Very Severe</a:t>
              </a:r>
            </a:p>
          </p:txBody>
        </p:sp>
        <p:sp>
          <p:nvSpPr>
            <p:cNvPr id="34" name="Freeform 55">
              <a:extLst>
                <a:ext uri="{FF2B5EF4-FFF2-40B4-BE49-F238E27FC236}">
                  <a16:creationId xmlns:a16="http://schemas.microsoft.com/office/drawing/2014/main" id="{D39AAE43-E25A-AEF5-AA71-239A14ACEE5A}"/>
                </a:ext>
              </a:extLst>
            </p:cNvPr>
            <p:cNvSpPr/>
            <p:nvPr/>
          </p:nvSpPr>
          <p:spPr>
            <a:xfrm>
              <a:off x="2773773" y="2175654"/>
              <a:ext cx="592582" cy="107017"/>
            </a:xfrm>
            <a:custGeom>
              <a:avLst/>
              <a:gdLst>
                <a:gd name="connsiteX0" fmla="*/ 0 w 592582"/>
                <a:gd name="connsiteY0" fmla="*/ 0 h 114483"/>
                <a:gd name="connsiteX1" fmla="*/ 592582 w 592582"/>
                <a:gd name="connsiteY1" fmla="*/ 0 h 114483"/>
                <a:gd name="connsiteX2" fmla="*/ 592582 w 592582"/>
                <a:gd name="connsiteY2" fmla="*/ 114483 h 114483"/>
                <a:gd name="connsiteX3" fmla="*/ 0 w 592582"/>
                <a:gd name="connsiteY3" fmla="*/ 114483 h 1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2582" h="114483">
                  <a:moveTo>
                    <a:pt x="0" y="0"/>
                  </a:moveTo>
                  <a:lnTo>
                    <a:pt x="592582" y="0"/>
                  </a:lnTo>
                  <a:lnTo>
                    <a:pt x="592582" y="114483"/>
                  </a:lnTo>
                  <a:lnTo>
                    <a:pt x="0" y="114483"/>
                  </a:lnTo>
                  <a:close/>
                </a:path>
              </a:pathLst>
            </a:custGeom>
            <a:noFill/>
            <a:ln w="5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3AD1BE-136D-C980-EF75-C336602A8775}"/>
                </a:ext>
              </a:extLst>
            </p:cNvPr>
            <p:cNvSpPr txBox="1"/>
            <p:nvPr/>
          </p:nvSpPr>
          <p:spPr>
            <a:xfrm>
              <a:off x="3413409" y="2184139"/>
              <a:ext cx="459149" cy="1879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b="1" dirty="0">
                  <a:ln/>
                  <a:latin typeface="Arial"/>
                  <a:cs typeface="Arial"/>
                  <a:sym typeface="Arial"/>
                  <a:rtl val="0"/>
                </a:rPr>
                <a:t>Severe</a:t>
              </a:r>
            </a:p>
          </p:txBody>
        </p:sp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A15DE595-9A7D-BA3B-5474-64F4EAEB866E}"/>
                </a:ext>
              </a:extLst>
            </p:cNvPr>
            <p:cNvSpPr/>
            <p:nvPr/>
          </p:nvSpPr>
          <p:spPr>
            <a:xfrm>
              <a:off x="3537099" y="2175654"/>
              <a:ext cx="603630" cy="107017"/>
            </a:xfrm>
            <a:custGeom>
              <a:avLst/>
              <a:gdLst>
                <a:gd name="connsiteX0" fmla="*/ 0 w 603630"/>
                <a:gd name="connsiteY0" fmla="*/ 0 h 114483"/>
                <a:gd name="connsiteX1" fmla="*/ 603631 w 603630"/>
                <a:gd name="connsiteY1" fmla="*/ 0 h 114483"/>
                <a:gd name="connsiteX2" fmla="*/ 603631 w 603630"/>
                <a:gd name="connsiteY2" fmla="*/ 114483 h 114483"/>
                <a:gd name="connsiteX3" fmla="*/ 0 w 603630"/>
                <a:gd name="connsiteY3" fmla="*/ 114483 h 1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3630" h="114483">
                  <a:moveTo>
                    <a:pt x="0" y="0"/>
                  </a:moveTo>
                  <a:lnTo>
                    <a:pt x="603631" y="0"/>
                  </a:lnTo>
                  <a:lnTo>
                    <a:pt x="603631" y="114483"/>
                  </a:lnTo>
                  <a:lnTo>
                    <a:pt x="0" y="114483"/>
                  </a:lnTo>
                  <a:close/>
                </a:path>
              </a:pathLst>
            </a:custGeom>
            <a:noFill/>
            <a:ln w="5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799F97C-3355-010B-E103-1DF7877CD08D}"/>
                </a:ext>
              </a:extLst>
            </p:cNvPr>
            <p:cNvSpPr txBox="1"/>
            <p:nvPr/>
          </p:nvSpPr>
          <p:spPr>
            <a:xfrm>
              <a:off x="4507677" y="2184139"/>
              <a:ext cx="575404" cy="1879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b="1" dirty="0">
                  <a:ln/>
                  <a:latin typeface="Arial"/>
                  <a:cs typeface="Arial"/>
                  <a:sym typeface="Arial"/>
                  <a:rtl val="0"/>
                </a:rPr>
                <a:t>Moderate</a:t>
              </a:r>
            </a:p>
          </p:txBody>
        </p:sp>
        <p:sp>
          <p:nvSpPr>
            <p:cNvPr id="38" name="Freeform 59">
              <a:extLst>
                <a:ext uri="{FF2B5EF4-FFF2-40B4-BE49-F238E27FC236}">
                  <a16:creationId xmlns:a16="http://schemas.microsoft.com/office/drawing/2014/main" id="{D6DE7DB0-FCAE-F48F-071C-4AC42295BCA8}"/>
                </a:ext>
              </a:extLst>
            </p:cNvPr>
            <p:cNvSpPr/>
            <p:nvPr/>
          </p:nvSpPr>
          <p:spPr>
            <a:xfrm>
              <a:off x="4300929" y="2175654"/>
              <a:ext cx="610661" cy="107017"/>
            </a:xfrm>
            <a:custGeom>
              <a:avLst/>
              <a:gdLst>
                <a:gd name="connsiteX0" fmla="*/ 0 w 610661"/>
                <a:gd name="connsiteY0" fmla="*/ 0 h 114483"/>
                <a:gd name="connsiteX1" fmla="*/ 610661 w 610661"/>
                <a:gd name="connsiteY1" fmla="*/ 0 h 114483"/>
                <a:gd name="connsiteX2" fmla="*/ 610661 w 610661"/>
                <a:gd name="connsiteY2" fmla="*/ 114483 h 114483"/>
                <a:gd name="connsiteX3" fmla="*/ 0 w 610661"/>
                <a:gd name="connsiteY3" fmla="*/ 114483 h 1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61" h="114483">
                  <a:moveTo>
                    <a:pt x="0" y="0"/>
                  </a:moveTo>
                  <a:lnTo>
                    <a:pt x="610661" y="0"/>
                  </a:lnTo>
                  <a:lnTo>
                    <a:pt x="610661" y="114483"/>
                  </a:lnTo>
                  <a:lnTo>
                    <a:pt x="0" y="114483"/>
                  </a:lnTo>
                  <a:close/>
                </a:path>
              </a:pathLst>
            </a:custGeom>
            <a:noFill/>
            <a:ln w="5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097B33-71A0-76EF-B276-4435C2C4437F}"/>
                </a:ext>
              </a:extLst>
            </p:cNvPr>
            <p:cNvSpPr txBox="1"/>
            <p:nvPr/>
          </p:nvSpPr>
          <p:spPr>
            <a:xfrm>
              <a:off x="5779140" y="2184139"/>
              <a:ext cx="336774" cy="1879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b="1" dirty="0">
                  <a:ln/>
                  <a:latin typeface="Arial"/>
                  <a:cs typeface="Arial"/>
                  <a:sym typeface="Arial"/>
                  <a:rtl val="0"/>
                </a:rPr>
                <a:t>Mild</a:t>
              </a:r>
            </a:p>
          </p:txBody>
        </p:sp>
        <p:sp>
          <p:nvSpPr>
            <p:cNvPr id="40" name="Freeform 61">
              <a:extLst>
                <a:ext uri="{FF2B5EF4-FFF2-40B4-BE49-F238E27FC236}">
                  <a16:creationId xmlns:a16="http://schemas.microsoft.com/office/drawing/2014/main" id="{21AA6C8A-62F4-77BD-4E1C-A6F5BF83D992}"/>
                </a:ext>
              </a:extLst>
            </p:cNvPr>
            <p:cNvSpPr/>
            <p:nvPr/>
          </p:nvSpPr>
          <p:spPr>
            <a:xfrm>
              <a:off x="5061745" y="2175654"/>
              <a:ext cx="620202" cy="107017"/>
            </a:xfrm>
            <a:custGeom>
              <a:avLst/>
              <a:gdLst>
                <a:gd name="connsiteX0" fmla="*/ 0 w 620202"/>
                <a:gd name="connsiteY0" fmla="*/ 0 h 114483"/>
                <a:gd name="connsiteX1" fmla="*/ 620203 w 620202"/>
                <a:gd name="connsiteY1" fmla="*/ 0 h 114483"/>
                <a:gd name="connsiteX2" fmla="*/ 620203 w 620202"/>
                <a:gd name="connsiteY2" fmla="*/ 114483 h 114483"/>
                <a:gd name="connsiteX3" fmla="*/ 0 w 620202"/>
                <a:gd name="connsiteY3" fmla="*/ 114483 h 11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202" h="114483">
                  <a:moveTo>
                    <a:pt x="0" y="0"/>
                  </a:moveTo>
                  <a:lnTo>
                    <a:pt x="620203" y="0"/>
                  </a:lnTo>
                  <a:lnTo>
                    <a:pt x="620203" y="114483"/>
                  </a:lnTo>
                  <a:lnTo>
                    <a:pt x="0" y="114483"/>
                  </a:lnTo>
                  <a:close/>
                </a:path>
              </a:pathLst>
            </a:custGeom>
            <a:noFill/>
            <a:ln w="50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8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E8FA571-F94E-B385-6D68-D0635ECA33D6}"/>
                </a:ext>
              </a:extLst>
            </p:cNvPr>
            <p:cNvSpPr txBox="1"/>
            <p:nvPr/>
          </p:nvSpPr>
          <p:spPr>
            <a:xfrm>
              <a:off x="6914096" y="2184139"/>
              <a:ext cx="385725" cy="18796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1000" b="1" dirty="0">
                  <a:ln/>
                  <a:latin typeface="Arial"/>
                  <a:cs typeface="Arial"/>
                  <a:sym typeface="Arial"/>
                  <a:rtl val="0"/>
                </a:rPr>
                <a:t>None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0E59C4AD-6E1E-13EE-955B-587654D97999}"/>
              </a:ext>
            </a:extLst>
          </p:cNvPr>
          <p:cNvSpPr txBox="1"/>
          <p:nvPr/>
        </p:nvSpPr>
        <p:spPr>
          <a:xfrm>
            <a:off x="839724" y="1619963"/>
            <a:ext cx="1051255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/>
                <a:cs typeface="Arial"/>
              </a:rPr>
              <a:t>Primary efficacy endpoint</a:t>
            </a:r>
            <a:r>
              <a:rPr lang="en-US" b="1" dirty="0">
                <a:latin typeface="Arial"/>
                <a:cs typeface="Arial"/>
              </a:rPr>
              <a:t>: </a:t>
            </a:r>
            <a:r>
              <a:rPr lang="en-GB" b="1" dirty="0">
                <a:latin typeface="Arial"/>
                <a:cs typeface="Arial"/>
              </a:rPr>
              <a:t>time to beginning of symptom relief,</a:t>
            </a:r>
            <a:r>
              <a:rPr lang="en-GB" dirty="0">
                <a:latin typeface="Arial"/>
                <a:cs typeface="Arial"/>
              </a:rPr>
              <a:t> defined as a rating of at least ‘A Little Better’ on the PGI-C scale for ≥2 consecutive time points within 12 hours</a:t>
            </a:r>
            <a:endParaRPr lang="en-GB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7A2F69-4C9B-6983-0DB0-24A8F54BA412}"/>
              </a:ext>
            </a:extLst>
          </p:cNvPr>
          <p:cNvSpPr txBox="1"/>
          <p:nvPr/>
        </p:nvSpPr>
        <p:spPr>
          <a:xfrm>
            <a:off x="839725" y="3767196"/>
            <a:ext cx="1051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secondary endpoints were tested hierarchically in the following 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 to reduction in attack severity,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defined as a decrease in PGI-S score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for ≥2 consecutive time points within 12 hours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Time to complete attack resolution,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defined as PGI-S rating of ‘None’ within 24 hours</a:t>
            </a:r>
          </a:p>
        </p:txBody>
      </p:sp>
    </p:spTree>
    <p:extLst>
      <p:ext uri="{BB962C8B-B14F-4D97-AF65-F5344CB8AC3E}">
        <p14:creationId xmlns:p14="http://schemas.microsoft.com/office/powerpoint/2010/main" val="284735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le 87">
            <a:extLst>
              <a:ext uri="{FF2B5EF4-FFF2-40B4-BE49-F238E27FC236}">
                <a16:creationId xmlns:a16="http://schemas.microsoft.com/office/drawing/2014/main" id="{81FD4704-C15C-175A-885C-307360D0A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9" y="245419"/>
            <a:ext cx="10770021" cy="904771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E9ECCFC1-8D67-3AC7-A0E9-B1DBA3B347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78866" y="1437654"/>
            <a:ext cx="8744835" cy="3543762"/>
          </a:xfrm>
        </p:spPr>
        <p:txBody>
          <a:bodyPr>
            <a:noAutofit/>
          </a:bodyPr>
          <a:lstStyle/>
          <a:p>
            <a:pPr marL="310515" indent="-310515">
              <a:spcBef>
                <a:spcPts val="300"/>
              </a:spcBef>
            </a:pPr>
            <a:r>
              <a:rPr lang="en-US" sz="2200" dirty="0"/>
              <a:t>HAE-C1INH attacks involving gastrointestinal and laryngeal tissues </a:t>
            </a:r>
            <a:br>
              <a:rPr lang="en-US" sz="2200" dirty="0"/>
            </a:br>
            <a:r>
              <a:rPr lang="en-US" sz="2200" dirty="0"/>
              <a:t>share an underlying pathophysiology because they affect the submucosal lining of internal surfaces</a:t>
            </a:r>
            <a:r>
              <a:rPr lang="en-US" sz="2200" baseline="30000" dirty="0"/>
              <a:t>1-8</a:t>
            </a:r>
            <a:endParaRPr lang="en-US" sz="2200" dirty="0"/>
          </a:p>
          <a:p>
            <a:pPr marL="310515" indent="-310515">
              <a:spcBef>
                <a:spcPts val="300"/>
              </a:spcBef>
            </a:pPr>
            <a:r>
              <a:rPr lang="en-US" sz="2200" dirty="0"/>
              <a:t>Mucosal attacks may progress rapidly and are associated with </a:t>
            </a:r>
            <a:br>
              <a:rPr lang="en-US" sz="2200" dirty="0"/>
            </a:br>
            <a:r>
              <a:rPr lang="en-US" sz="2200" dirty="0"/>
              <a:t>substantial morbidity</a:t>
            </a:r>
            <a:r>
              <a:rPr lang="en-US" sz="2200" baseline="30000" dirty="0"/>
              <a:t>9,10</a:t>
            </a:r>
          </a:p>
          <a:p>
            <a:pPr marL="608965" lvl="1" indent="-297815">
              <a:spcBef>
                <a:spcPts val="300"/>
              </a:spcBef>
            </a:pPr>
            <a:r>
              <a:rPr lang="en-US" sz="22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Gastrointestinal </a:t>
            </a:r>
            <a:r>
              <a:rPr lang="en-US" sz="2200" dirty="0">
                <a:latin typeface="Arial" panose="020B0604020202020204" pitchFamily="34" charset="0"/>
              </a:rPr>
              <a:t>attacks lead to severe pain, nausea, vomiting, and in some cases, may result in circulatory shock due to </a:t>
            </a:r>
            <a:r>
              <a:rPr lang="en-US" sz="2200" dirty="0" err="1">
                <a:latin typeface="Arial" panose="020B0604020202020204" pitchFamily="34" charset="0"/>
              </a:rPr>
              <a:t>hypovolaemia</a:t>
            </a:r>
            <a:r>
              <a:rPr lang="en-US" sz="2200" dirty="0">
                <a:latin typeface="Arial" panose="020B0604020202020204" pitchFamily="34" charset="0"/>
              </a:rPr>
              <a:t> or temporary obstruction due to the thickening </a:t>
            </a:r>
            <a:br>
              <a:rPr lang="en-US" sz="2200" dirty="0">
                <a:latin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</a:rPr>
              <a:t>of the bowel wall</a:t>
            </a:r>
            <a:r>
              <a:rPr lang="en-US" sz="2200" baseline="30000" dirty="0">
                <a:latin typeface="Arial" panose="020B0604020202020204" pitchFamily="34" charset="0"/>
              </a:rPr>
              <a:t>9,11</a:t>
            </a:r>
          </a:p>
          <a:p>
            <a:pPr marL="608965" lvl="1" indent="-297815">
              <a:spcBef>
                <a:spcPts val="300"/>
              </a:spcBef>
            </a:pPr>
            <a:r>
              <a:rPr lang="en-US" sz="2200" dirty="0">
                <a:latin typeface="Arial"/>
                <a:cs typeface="Arial"/>
              </a:rPr>
              <a:t>In the larynx, even minor oedema can rapidly progress to </a:t>
            </a:r>
            <a:br>
              <a:rPr lang="en-US" sz="2200" dirty="0">
                <a:latin typeface="Arial"/>
                <a:cs typeface="Arial"/>
              </a:rPr>
            </a:br>
            <a:r>
              <a:rPr lang="en-US" sz="2200" dirty="0">
                <a:latin typeface="Arial"/>
                <a:cs typeface="Arial"/>
              </a:rPr>
              <a:t>life-threatening airway compromise</a:t>
            </a:r>
            <a:r>
              <a:rPr lang="en-US" sz="2200" baseline="30000" dirty="0">
                <a:latin typeface="Arial"/>
                <a:cs typeface="Arial"/>
              </a:rPr>
              <a:t>3-5</a:t>
            </a:r>
            <a:endParaRPr lang="en-US" sz="2200" strike="sngStrike" baseline="30000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15142A-6213-61DC-F581-AAE0103D3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DCD82-9423-AE00-08FC-B1927040B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359748"/>
            <a:ext cx="11140133" cy="439732"/>
          </a:xfrm>
        </p:spPr>
        <p:txBody>
          <a:bodyPr/>
          <a:lstStyle/>
          <a:p>
            <a:r>
              <a:rPr lang="en-US" sz="900" dirty="0"/>
              <a:t>Image generated using DALL-E. HAE-C1INH, hereditary angioedema type 1 or type 2 due to C1-inhibitor deficiency.</a:t>
            </a:r>
            <a:br>
              <a:rPr lang="en-US" sz="900" dirty="0"/>
            </a:br>
            <a:r>
              <a:rPr lang="en-US" sz="900" dirty="0"/>
              <a:t>1. Maurer M, et al. </a:t>
            </a:r>
            <a:r>
              <a:rPr lang="en-US" sz="900" i="1" dirty="0"/>
              <a:t>Allergy</a:t>
            </a:r>
            <a:r>
              <a:rPr lang="en-US" sz="900" dirty="0"/>
              <a:t>. 2022;77(7):1961-1990; 2. Busse PJ, et al. </a:t>
            </a:r>
            <a:r>
              <a:rPr lang="en-US" sz="900" i="1" dirty="0"/>
              <a:t>J Allergy Clin Immunol </a:t>
            </a:r>
            <a:r>
              <a:rPr lang="en-US" sz="900" i="1" dirty="0" err="1"/>
              <a:t>Pract</a:t>
            </a:r>
            <a:r>
              <a:rPr lang="en-US" sz="900" dirty="0"/>
              <a:t>. 2021;9(1):132-150.e3; 3. Bork K, et al. </a:t>
            </a:r>
            <a:r>
              <a:rPr lang="en-US" sz="900" i="1" dirty="0"/>
              <a:t>Allergy Asthma Clin Immunol</a:t>
            </a:r>
            <a:r>
              <a:rPr lang="en-US" sz="900" dirty="0"/>
              <a:t>. 2021;17(1):40;</a:t>
            </a:r>
            <a:r>
              <a:rPr lang="da-DK" sz="900" dirty="0"/>
              <a:t> 4. De Maat S, Hofman ZLM, Maas C. </a:t>
            </a:r>
            <a:r>
              <a:rPr lang="da-DK" sz="900" i="1" dirty="0"/>
              <a:t>J Thromb Haemost</a:t>
            </a:r>
            <a:r>
              <a:rPr lang="da-DK" sz="900" dirty="0"/>
              <a:t>. 2018;16(9):1674-1685; 5. Bork K, et al. </a:t>
            </a:r>
            <a:r>
              <a:rPr lang="da-DK" sz="900" i="1" dirty="0"/>
              <a:t>J Emer Med</a:t>
            </a:r>
            <a:r>
              <a:rPr lang="da-DK" sz="900" dirty="0"/>
              <a:t>. 2016;50(4):567-580.e1; </a:t>
            </a:r>
            <a:r>
              <a:rPr lang="en-US" sz="900" dirty="0"/>
              <a:t>6. </a:t>
            </a:r>
            <a:r>
              <a:rPr lang="en-US" sz="900" dirty="0" err="1"/>
              <a:t>Zuraw</a:t>
            </a:r>
            <a:r>
              <a:rPr lang="en-US" sz="900" dirty="0"/>
              <a:t> BL. </a:t>
            </a:r>
            <a:r>
              <a:rPr lang="en-US" sz="900" i="1" dirty="0"/>
              <a:t>World Allergy Organ J</a:t>
            </a:r>
            <a:r>
              <a:rPr lang="en-US" sz="900" dirty="0"/>
              <a:t>. 2010;3(9 Suppl):S25-S28; 7. </a:t>
            </a:r>
            <a:r>
              <a:rPr lang="de-DE" sz="900" dirty="0"/>
              <a:t>Nzeako UC, et al. </a:t>
            </a:r>
            <a:r>
              <a:rPr lang="de-DE" sz="900" i="1" dirty="0"/>
              <a:t>Arch Intern Med.</a:t>
            </a:r>
            <a:r>
              <a:rPr lang="de-DE" sz="900" dirty="0"/>
              <a:t> 2001;161(20):2417-2429; </a:t>
            </a:r>
            <a:r>
              <a:rPr lang="en-US" sz="900" dirty="0"/>
              <a:t>8. Liu D, et al. </a:t>
            </a:r>
            <a:r>
              <a:rPr lang="en-US" sz="900" i="1" dirty="0"/>
              <a:t>J </a:t>
            </a:r>
            <a:r>
              <a:rPr lang="en-US" sz="900" i="1" dirty="0" err="1"/>
              <a:t>Inflamm</a:t>
            </a:r>
            <a:r>
              <a:rPr lang="en-US" sz="900" i="1" dirty="0"/>
              <a:t> Res.</a:t>
            </a:r>
            <a:r>
              <a:rPr lang="en-US" sz="900" dirty="0"/>
              <a:t> 2021;13:1291-1304; 9. Bork K, et al. </a:t>
            </a:r>
            <a:r>
              <a:rPr lang="en-US" sz="900" i="1" dirty="0"/>
              <a:t>Am J Gastroenterol</a:t>
            </a:r>
            <a:r>
              <a:rPr lang="en-US" sz="900" dirty="0"/>
              <a:t>. 2006;101(3):619-627; 10. </a:t>
            </a:r>
            <a:r>
              <a:rPr lang="da-DK" sz="900" dirty="0"/>
              <a:t>Bork K, et al. </a:t>
            </a:r>
            <a:r>
              <a:rPr lang="da-DK" sz="900" i="1" dirty="0"/>
              <a:t>J Allergy Clin Immunol.</a:t>
            </a:r>
            <a:r>
              <a:rPr lang="da-DK" sz="900" dirty="0"/>
              <a:t> 2012;130(3):692-7;</a:t>
            </a:r>
            <a:r>
              <a:rPr lang="en-US" sz="900" dirty="0"/>
              <a:t> 11. Patel N, et al. </a:t>
            </a:r>
            <a:r>
              <a:rPr lang="en-US" sz="900" i="1" dirty="0"/>
              <a:t>Case Reports Immunol</a:t>
            </a:r>
            <a:r>
              <a:rPr lang="en-US" sz="900" dirty="0"/>
              <a:t>. 2015;2015:925861.</a:t>
            </a:r>
            <a:r>
              <a:rPr lang="da-DK" sz="900" dirty="0"/>
              <a:t> </a:t>
            </a:r>
            <a:endParaRPr lang="en-US"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93C057-E692-8CC6-5686-1B1CD37D1B86}"/>
              </a:ext>
            </a:extLst>
          </p:cNvPr>
          <p:cNvSpPr txBox="1"/>
          <p:nvPr/>
        </p:nvSpPr>
        <p:spPr>
          <a:xfrm>
            <a:off x="306767" y="5378194"/>
            <a:ext cx="11578467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310515" indent="-310515" algn="ctr"/>
            <a:r>
              <a:rPr lang="en-US" dirty="0">
                <a:solidFill>
                  <a:schemeClr val="bg1"/>
                </a:solidFill>
              </a:rPr>
              <a:t>Here we present interim data on the safety and effectiveness of sebetralstat, an investigational oral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on-demand therapy, in mucosal attacks from the ongoing 2-year open-label KONFIDENT-S study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FB2CF2DE-7ECC-AF8F-5BE8-6EC52C2AB5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diagram of a human body&#10;&#10;AI-generated content may be incorrect.">
            <a:extLst>
              <a:ext uri="{FF2B5EF4-FFF2-40B4-BE49-F238E27FC236}">
                <a16:creationId xmlns:a16="http://schemas.microsoft.com/office/drawing/2014/main" id="{CC5DCF16-906F-2BAC-07E3-81C28BC56A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AFBF6"/>
              </a:clrFrom>
              <a:clrTo>
                <a:srgbClr val="FAFB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3276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20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1AF2-E7F8-2C95-C519-C9BEDD817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kern="0" dirty="0">
                <a:solidFill>
                  <a:schemeClr val="accent3"/>
                </a:solidFill>
              </a:rPr>
              <a:t>KONFIDENT-S Open-label Extension </a:t>
            </a:r>
            <a:r>
              <a:rPr lang="en-US" dirty="0"/>
              <a:t>Study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67E9F2-5E55-CF6A-9FBB-22FB09748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E4915-65E4-0F73-8B9D-B6780EB67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359748"/>
            <a:ext cx="11140133" cy="439732"/>
          </a:xfrm>
        </p:spPr>
        <p:txBody>
          <a:bodyPr/>
          <a:lstStyle/>
          <a:p>
            <a:r>
              <a:rPr lang="en-US" sz="900" dirty="0"/>
              <a:t>Study enrolled participants who had either completed the phase 3 KONFIDENT trial or were de novo, including those who participated in the phase 2 trial. For de novo participants, the enrolment visit was a screening visit. </a:t>
            </a:r>
            <a:r>
              <a:rPr lang="en-US" sz="900" baseline="30000" dirty="0" err="1"/>
              <a:t>a</a:t>
            </a:r>
            <a:r>
              <a:rPr lang="en-US" sz="900" dirty="0" err="1"/>
              <a:t>Participants</a:t>
            </a:r>
            <a:r>
              <a:rPr lang="en-US" sz="900" dirty="0"/>
              <a:t> were instructed to treat their attacks involving the larynx immediately with conventional on-demand therapy if the attack symptoms worsened after the initial </a:t>
            </a:r>
            <a:r>
              <a:rPr lang="en-US" sz="900" dirty="0" err="1"/>
              <a:t>sebetralstat</a:t>
            </a:r>
            <a:r>
              <a:rPr lang="en-US" sz="900" dirty="0"/>
              <a:t> administration. </a:t>
            </a:r>
            <a:r>
              <a:rPr lang="en-US" sz="900" baseline="30000" dirty="0" err="1"/>
              <a:t>b</a:t>
            </a:r>
            <a:r>
              <a:rPr lang="en-US" sz="900" dirty="0" err="1"/>
              <a:t>Within</a:t>
            </a:r>
            <a:r>
              <a:rPr lang="en-US" sz="900" dirty="0"/>
              <a:t> 12 hours. </a:t>
            </a:r>
            <a:r>
              <a:rPr lang="en-US" sz="900" baseline="30000" dirty="0" err="1"/>
              <a:t>c</a:t>
            </a:r>
            <a:r>
              <a:rPr lang="en-US" sz="900" dirty="0" err="1"/>
              <a:t>Within</a:t>
            </a:r>
            <a:r>
              <a:rPr lang="en-US" sz="900" dirty="0"/>
              <a:t> 24 hours. PGI-C, Patient Global Impression of Change; PGI-S, Patient Global Impression of Severity.</a:t>
            </a:r>
            <a:br>
              <a:rPr lang="en-US" sz="900" dirty="0"/>
            </a:br>
            <a:r>
              <a:rPr lang="en-US" sz="900" dirty="0"/>
              <a:t>NCT05505916, EudraCT: 2021-001176-42.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19C43F2-28D3-B972-580C-0325E1A6AA85}"/>
              </a:ext>
            </a:extLst>
          </p:cNvPr>
          <p:cNvGrpSpPr/>
          <p:nvPr/>
        </p:nvGrpSpPr>
        <p:grpSpPr>
          <a:xfrm>
            <a:off x="7197403" y="1677837"/>
            <a:ext cx="4281508" cy="4118837"/>
            <a:chOff x="6973883" y="1419775"/>
            <a:chExt cx="4281508" cy="41188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A02085-0A58-250C-5BCE-490F8B8BBCD7}"/>
                </a:ext>
              </a:extLst>
            </p:cNvPr>
            <p:cNvSpPr txBox="1"/>
            <p:nvPr/>
          </p:nvSpPr>
          <p:spPr>
            <a:xfrm>
              <a:off x="6973883" y="2464981"/>
              <a:ext cx="4268177" cy="1641725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45720" rIns="0" bIns="45720" anchor="ctr">
              <a:noAutofit/>
            </a:bodyPr>
            <a:lstStyle/>
            <a:p>
              <a:pPr marL="111125" lvl="1"/>
              <a:r>
                <a:rPr lang="en-US" sz="1400" b="1" dirty="0">
                  <a:latin typeface="+mj-lt"/>
                </a:rPr>
                <a:t>Treatment:</a:t>
              </a:r>
            </a:p>
            <a:p>
              <a:pPr marL="396875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Participants were instructed to self-administer sebetralstat 600 mg (2 x 300-mg tablets) 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as early as possible after</a:t>
              </a:r>
              <a:r>
                <a:rPr lang="hu-HU" sz="1400" dirty="0">
                  <a:latin typeface="+mj-lt"/>
                </a:rPr>
                <a:t> </a:t>
              </a:r>
              <a:r>
                <a:rPr lang="en-US" sz="1400" dirty="0">
                  <a:latin typeface="+mj-lt"/>
                </a:rPr>
                <a:t>HAE attack onset</a:t>
              </a:r>
            </a:p>
            <a:p>
              <a:pPr marL="396875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A second administration was allowed 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if </a:t>
              </a:r>
              <a:r>
                <a:rPr lang="en-US" sz="1400" dirty="0" err="1">
                  <a:latin typeface="+mj-lt"/>
                </a:rPr>
                <a:t>warranted</a:t>
              </a:r>
              <a:r>
                <a:rPr lang="en-US" sz="1400" baseline="30000" dirty="0" err="1">
                  <a:latin typeface="+mj-lt"/>
                </a:rPr>
                <a:t>a</a:t>
              </a:r>
              <a:endParaRPr lang="en-US" sz="1400" baseline="30000" dirty="0"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AED88B-3B54-40B3-E201-735B209327AE}"/>
                </a:ext>
              </a:extLst>
            </p:cNvPr>
            <p:cNvSpPr txBox="1"/>
            <p:nvPr/>
          </p:nvSpPr>
          <p:spPr>
            <a:xfrm>
              <a:off x="6973883" y="1419775"/>
              <a:ext cx="4268177" cy="95213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anchor="ctr">
              <a:noAutofit/>
            </a:bodyPr>
            <a:lstStyle/>
            <a:p>
              <a:pPr marL="111125" lvl="1"/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Inclusion criteria:</a:t>
              </a:r>
            </a:p>
            <a:p>
              <a:pPr marL="547688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≥12 years of age</a:t>
              </a:r>
            </a:p>
            <a:p>
              <a:pPr marL="548640" lvl="1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  <a:cs typeface="Arial" panose="020B0604020202020204" pitchFamily="34" charset="0"/>
                </a:rPr>
                <a:t>≥2 documented HAE attacks within 3 months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0FA1C9-ECB8-5F13-3390-3BE61CAF33C2}"/>
                </a:ext>
              </a:extLst>
            </p:cNvPr>
            <p:cNvSpPr txBox="1"/>
            <p:nvPr/>
          </p:nvSpPr>
          <p:spPr>
            <a:xfrm>
              <a:off x="6987215" y="4199782"/>
              <a:ext cx="4268176" cy="133883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rIns="0" anchor="ctr">
              <a:noAutofit/>
            </a:bodyPr>
            <a:lstStyle/>
            <a:p>
              <a:pPr marL="111125" lvl="1"/>
              <a:r>
                <a:rPr lang="en-US" sz="1400" b="1" dirty="0">
                  <a:latin typeface="+mj-lt"/>
                </a:rPr>
                <a:t>Endpoints:</a:t>
              </a:r>
            </a:p>
            <a:p>
              <a:pPr marL="396875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Safety (adverse events)</a:t>
              </a:r>
            </a:p>
            <a:p>
              <a:pPr marL="396875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Time to beginning of symptom relief (by PGI-C)</a:t>
              </a:r>
              <a:r>
                <a:rPr lang="en-US" sz="1400" baseline="30000" dirty="0">
                  <a:latin typeface="+mj-lt"/>
                </a:rPr>
                <a:t>b</a:t>
              </a:r>
            </a:p>
            <a:p>
              <a:pPr marL="396875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Time to first reduction in severity (by PGI-S)</a:t>
              </a:r>
              <a:r>
                <a:rPr lang="en-US" sz="1400" baseline="30000" dirty="0">
                  <a:latin typeface="+mj-lt"/>
                </a:rPr>
                <a:t>b</a:t>
              </a:r>
              <a:endParaRPr lang="en-US" sz="1400" dirty="0">
                <a:latin typeface="+mj-lt"/>
              </a:endParaRPr>
            </a:p>
            <a:p>
              <a:pPr marL="396875" lvl="1" indent="-285750">
                <a:buFont typeface="Arial" panose="020B0604020202020204" pitchFamily="34" charset="0"/>
                <a:buChar char="•"/>
              </a:pPr>
              <a:r>
                <a:rPr lang="en-US" sz="1400" dirty="0">
                  <a:latin typeface="+mj-lt"/>
                </a:rPr>
                <a:t>Time to complete attack resolution (by PGI-S)</a:t>
              </a:r>
              <a:r>
                <a:rPr lang="en-US" sz="1400" baseline="30000" dirty="0">
                  <a:latin typeface="+mj-lt"/>
                </a:rPr>
                <a:t>c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C44A75C-559F-F170-9998-78B8B0D00E11}"/>
              </a:ext>
            </a:extLst>
          </p:cNvPr>
          <p:cNvGrpSpPr/>
          <p:nvPr/>
        </p:nvGrpSpPr>
        <p:grpSpPr>
          <a:xfrm>
            <a:off x="413380" y="1319388"/>
            <a:ext cx="6764168" cy="4835734"/>
            <a:chOff x="413380" y="1319388"/>
            <a:chExt cx="6764168" cy="48357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A5E0CA6-7E7A-3290-70FA-850910FF3120}"/>
                </a:ext>
              </a:extLst>
            </p:cNvPr>
            <p:cNvSpPr txBox="1"/>
            <p:nvPr/>
          </p:nvSpPr>
          <p:spPr>
            <a:xfrm>
              <a:off x="413380" y="5416458"/>
              <a:ext cx="640387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spc="-10" dirty="0">
                  <a:solidFill>
                    <a:srgbClr val="0C4066"/>
                  </a:solidFill>
                  <a:latin typeface="Arial"/>
                  <a:cs typeface="Arial"/>
                </a:rPr>
                <a:t>Multiple real-world elements were incorporated into the trial design, including </a:t>
              </a:r>
              <a:r>
                <a:rPr lang="en-US" sz="1400" b="1" spc="-10" dirty="0" err="1">
                  <a:solidFill>
                    <a:srgbClr val="0C4066"/>
                  </a:solidFill>
                  <a:latin typeface="Arial"/>
                  <a:cs typeface="Arial"/>
                </a:rPr>
                <a:t>televisits</a:t>
              </a:r>
              <a:r>
                <a:rPr lang="en-US" sz="1400" b="1" spc="-10" dirty="0">
                  <a:solidFill>
                    <a:srgbClr val="0C4066"/>
                  </a:solidFill>
                  <a:latin typeface="Arial"/>
                  <a:cs typeface="Arial"/>
                </a:rPr>
                <a:t>, portable multidose packs, and the elimination of a need to contact a call </a:t>
              </a:r>
              <a:r>
                <a:rPr lang="en-US" sz="1400" b="1" spc="-10" dirty="0" err="1">
                  <a:solidFill>
                    <a:srgbClr val="0C4066"/>
                  </a:solidFill>
                  <a:latin typeface="Arial"/>
                  <a:cs typeface="Arial"/>
                </a:rPr>
                <a:t>centre</a:t>
              </a:r>
              <a:r>
                <a:rPr lang="en-US" sz="1400" b="1" spc="-10" dirty="0">
                  <a:solidFill>
                    <a:srgbClr val="0C4066"/>
                  </a:solidFill>
                  <a:latin typeface="Arial"/>
                  <a:cs typeface="Arial"/>
                </a:rPr>
                <a:t> or investigator before, during, or after attacks.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9952F8-094F-4E3F-4108-4BFD37E38180}"/>
                </a:ext>
              </a:extLst>
            </p:cNvPr>
            <p:cNvGrpSpPr/>
            <p:nvPr/>
          </p:nvGrpSpPr>
          <p:grpSpPr>
            <a:xfrm>
              <a:off x="517783" y="1319388"/>
              <a:ext cx="6659765" cy="4132512"/>
              <a:chOff x="517783" y="1288908"/>
              <a:chExt cx="6659765" cy="4132512"/>
            </a:xfrm>
          </p:grpSpPr>
          <p:sp>
            <p:nvSpPr>
              <p:cNvPr id="86" name="object 76">
                <a:extLst>
                  <a:ext uri="{FF2B5EF4-FFF2-40B4-BE49-F238E27FC236}">
                    <a16:creationId xmlns:a16="http://schemas.microsoft.com/office/drawing/2014/main" id="{9634D2B4-216D-ECCB-F6E4-CBB213124806}"/>
                  </a:ext>
                </a:extLst>
              </p:cNvPr>
              <p:cNvSpPr/>
              <p:nvPr/>
            </p:nvSpPr>
            <p:spPr>
              <a:xfrm>
                <a:off x="3363597" y="2425947"/>
                <a:ext cx="1709891" cy="701231"/>
              </a:xfrm>
              <a:custGeom>
                <a:avLst/>
                <a:gdLst/>
                <a:ahLst/>
                <a:cxnLst/>
                <a:rect l="l" t="t" r="r" b="b"/>
                <a:pathLst>
                  <a:path w="631825" h="381634">
                    <a:moveTo>
                      <a:pt x="586013" y="0"/>
                    </a:moveTo>
                    <a:lnTo>
                      <a:pt x="45202" y="0"/>
                    </a:lnTo>
                    <a:lnTo>
                      <a:pt x="27607" y="4991"/>
                    </a:lnTo>
                    <a:lnTo>
                      <a:pt x="13238" y="18602"/>
                    </a:lnTo>
                    <a:lnTo>
                      <a:pt x="3552" y="38790"/>
                    </a:lnTo>
                    <a:lnTo>
                      <a:pt x="0" y="63511"/>
                    </a:lnTo>
                    <a:lnTo>
                      <a:pt x="0" y="317564"/>
                    </a:lnTo>
                    <a:lnTo>
                      <a:pt x="3552" y="342289"/>
                    </a:lnTo>
                    <a:lnTo>
                      <a:pt x="13238" y="362478"/>
                    </a:lnTo>
                    <a:lnTo>
                      <a:pt x="27607" y="376090"/>
                    </a:lnTo>
                    <a:lnTo>
                      <a:pt x="45202" y="381081"/>
                    </a:lnTo>
                    <a:lnTo>
                      <a:pt x="586013" y="381081"/>
                    </a:lnTo>
                    <a:lnTo>
                      <a:pt x="603609" y="376090"/>
                    </a:lnTo>
                    <a:lnTo>
                      <a:pt x="617979" y="362478"/>
                    </a:lnTo>
                    <a:lnTo>
                      <a:pt x="627668" y="342289"/>
                    </a:lnTo>
                    <a:lnTo>
                      <a:pt x="631221" y="317564"/>
                    </a:lnTo>
                    <a:lnTo>
                      <a:pt x="631221" y="63511"/>
                    </a:lnTo>
                    <a:lnTo>
                      <a:pt x="627668" y="38790"/>
                    </a:lnTo>
                    <a:lnTo>
                      <a:pt x="617979" y="18602"/>
                    </a:lnTo>
                    <a:lnTo>
                      <a:pt x="603609" y="4991"/>
                    </a:lnTo>
                    <a:lnTo>
                      <a:pt x="586013" y="0"/>
                    </a:lnTo>
                    <a:close/>
                  </a:path>
                </a:pathLst>
              </a:custGeom>
              <a:solidFill>
                <a:srgbClr val="0C406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6FB4906-DA5D-7FDC-639B-1236391647C5}"/>
                  </a:ext>
                </a:extLst>
              </p:cNvPr>
              <p:cNvSpPr/>
              <p:nvPr/>
            </p:nvSpPr>
            <p:spPr bwMode="auto">
              <a:xfrm>
                <a:off x="1940612" y="2426031"/>
                <a:ext cx="1177749" cy="696877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i="0" u="none" strike="noStrike" cap="none" normalizeH="0" baseline="0" dirty="0" err="1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D4BC0294-2AD5-4187-6E87-1D6CB53809BC}"/>
                  </a:ext>
                </a:extLst>
              </p:cNvPr>
              <p:cNvSpPr/>
              <p:nvPr/>
            </p:nvSpPr>
            <p:spPr bwMode="auto">
              <a:xfrm>
                <a:off x="1925950" y="1755917"/>
                <a:ext cx="4153357" cy="425992"/>
              </a:xfrm>
              <a:prstGeom prst="roundRect">
                <a:avLst/>
              </a:prstGeom>
              <a:solidFill>
                <a:srgbClr val="84A02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i="0" u="none" strike="noStrike" cap="none" normalizeH="0" baseline="0" dirty="0" err="1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63" name="object 53">
                <a:extLst>
                  <a:ext uri="{FF2B5EF4-FFF2-40B4-BE49-F238E27FC236}">
                    <a16:creationId xmlns:a16="http://schemas.microsoft.com/office/drawing/2014/main" id="{DDA732E9-1E7B-4B37-5424-0D3A5069BBCB}"/>
                  </a:ext>
                </a:extLst>
              </p:cNvPr>
              <p:cNvSpPr/>
              <p:nvPr/>
            </p:nvSpPr>
            <p:spPr>
              <a:xfrm>
                <a:off x="517783" y="2416633"/>
                <a:ext cx="1321514" cy="2699915"/>
              </a:xfrm>
              <a:custGeom>
                <a:avLst/>
                <a:gdLst/>
                <a:ahLst/>
                <a:cxnLst/>
                <a:rect l="l" t="t" r="r" b="b"/>
                <a:pathLst>
                  <a:path w="488314" h="1469390">
                    <a:moveTo>
                      <a:pt x="419264" y="0"/>
                    </a:moveTo>
                    <a:lnTo>
                      <a:pt x="68954" y="0"/>
                    </a:lnTo>
                    <a:lnTo>
                      <a:pt x="42114" y="7613"/>
                    </a:lnTo>
                    <a:lnTo>
                      <a:pt x="20195" y="28375"/>
                    </a:lnTo>
                    <a:lnTo>
                      <a:pt x="5418" y="59168"/>
                    </a:lnTo>
                    <a:lnTo>
                      <a:pt x="0" y="96876"/>
                    </a:lnTo>
                    <a:lnTo>
                      <a:pt x="0" y="1372022"/>
                    </a:lnTo>
                    <a:lnTo>
                      <a:pt x="5418" y="1409732"/>
                    </a:lnTo>
                    <a:lnTo>
                      <a:pt x="20195" y="1440525"/>
                    </a:lnTo>
                    <a:lnTo>
                      <a:pt x="42114" y="1461286"/>
                    </a:lnTo>
                    <a:lnTo>
                      <a:pt x="68954" y="1468898"/>
                    </a:lnTo>
                    <a:lnTo>
                      <a:pt x="419264" y="1468898"/>
                    </a:lnTo>
                    <a:lnTo>
                      <a:pt x="446102" y="1461286"/>
                    </a:lnTo>
                    <a:lnTo>
                      <a:pt x="468018" y="1440525"/>
                    </a:lnTo>
                    <a:lnTo>
                      <a:pt x="482795" y="1409732"/>
                    </a:lnTo>
                    <a:lnTo>
                      <a:pt x="488213" y="1372022"/>
                    </a:lnTo>
                    <a:lnTo>
                      <a:pt x="488213" y="96876"/>
                    </a:lnTo>
                    <a:lnTo>
                      <a:pt x="482795" y="59168"/>
                    </a:lnTo>
                    <a:lnTo>
                      <a:pt x="468018" y="28375"/>
                    </a:lnTo>
                    <a:lnTo>
                      <a:pt x="446102" y="7613"/>
                    </a:lnTo>
                    <a:lnTo>
                      <a:pt x="419264" y="0"/>
                    </a:lnTo>
                    <a:close/>
                  </a:path>
                </a:pathLst>
              </a:custGeom>
              <a:solidFill>
                <a:srgbClr val="C4D5DE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64" name="object 54">
                <a:extLst>
                  <a:ext uri="{FF2B5EF4-FFF2-40B4-BE49-F238E27FC236}">
                    <a16:creationId xmlns:a16="http://schemas.microsoft.com/office/drawing/2014/main" id="{1B0D813D-C5F7-722E-AEA9-5451935416C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49940" y="4204384"/>
                <a:ext cx="457200" cy="405566"/>
              </a:xfrm>
              <a:prstGeom prst="rect">
                <a:avLst/>
              </a:prstGeom>
            </p:spPr>
          </p:pic>
          <p:pic>
            <p:nvPicPr>
              <p:cNvPr id="65" name="object 55">
                <a:extLst>
                  <a:ext uri="{FF2B5EF4-FFF2-40B4-BE49-F238E27FC236}">
                    <a16:creationId xmlns:a16="http://schemas.microsoft.com/office/drawing/2014/main" id="{C953775C-76FC-C4FB-1EA2-CA6BA2ACA723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995660" y="2652992"/>
                <a:ext cx="365760" cy="411874"/>
              </a:xfrm>
              <a:prstGeom prst="rect">
                <a:avLst/>
              </a:prstGeom>
            </p:spPr>
          </p:pic>
          <p:sp>
            <p:nvSpPr>
              <p:cNvPr id="66" name="object 56">
                <a:extLst>
                  <a:ext uri="{FF2B5EF4-FFF2-40B4-BE49-F238E27FC236}">
                    <a16:creationId xmlns:a16="http://schemas.microsoft.com/office/drawing/2014/main" id="{DD65BB14-2125-EE3C-88BC-8998523AAEF1}"/>
                  </a:ext>
                </a:extLst>
              </p:cNvPr>
              <p:cNvSpPr/>
              <p:nvPr/>
            </p:nvSpPr>
            <p:spPr>
              <a:xfrm>
                <a:off x="517783" y="3593623"/>
                <a:ext cx="1321514" cy="345364"/>
              </a:xfrm>
              <a:custGeom>
                <a:avLst/>
                <a:gdLst/>
                <a:ahLst/>
                <a:cxnLst/>
                <a:rect l="l" t="t" r="r" b="b"/>
                <a:pathLst>
                  <a:path w="488314" h="187959">
                    <a:moveTo>
                      <a:pt x="488213" y="0"/>
                    </a:moveTo>
                    <a:lnTo>
                      <a:pt x="0" y="0"/>
                    </a:lnTo>
                    <a:lnTo>
                      <a:pt x="0" y="187778"/>
                    </a:lnTo>
                    <a:lnTo>
                      <a:pt x="488213" y="187778"/>
                    </a:lnTo>
                    <a:lnTo>
                      <a:pt x="488213" y="0"/>
                    </a:lnTo>
                    <a:close/>
                  </a:path>
                </a:pathLst>
              </a:custGeom>
              <a:solidFill>
                <a:srgbClr val="D8D8DA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8" name="object 58">
                <a:extLst>
                  <a:ext uri="{FF2B5EF4-FFF2-40B4-BE49-F238E27FC236}">
                    <a16:creationId xmlns:a16="http://schemas.microsoft.com/office/drawing/2014/main" id="{6D04D671-3AAA-0627-6E8D-17FC98D2104B}"/>
                  </a:ext>
                </a:extLst>
              </p:cNvPr>
              <p:cNvSpPr/>
              <p:nvPr/>
            </p:nvSpPr>
            <p:spPr>
              <a:xfrm>
                <a:off x="1938368" y="2181023"/>
                <a:ext cx="0" cy="22169"/>
              </a:xfrm>
              <a:custGeom>
                <a:avLst/>
                <a:gdLst/>
                <a:ahLst/>
                <a:cxnLst/>
                <a:rect l="l" t="t" r="r" b="b"/>
                <a:pathLst>
                  <a:path h="12065">
                    <a:moveTo>
                      <a:pt x="0" y="0"/>
                    </a:moveTo>
                    <a:lnTo>
                      <a:pt x="0" y="11680"/>
                    </a:lnTo>
                  </a:path>
                </a:pathLst>
              </a:custGeom>
              <a:ln w="5840">
                <a:solidFill>
                  <a:srgbClr val="ADCE3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69" name="object 59">
                <a:extLst>
                  <a:ext uri="{FF2B5EF4-FFF2-40B4-BE49-F238E27FC236}">
                    <a16:creationId xmlns:a16="http://schemas.microsoft.com/office/drawing/2014/main" id="{7C849AD1-8C0D-6697-C124-40A524FEC304}"/>
                  </a:ext>
                </a:extLst>
              </p:cNvPr>
              <p:cNvSpPr/>
              <p:nvPr/>
            </p:nvSpPr>
            <p:spPr>
              <a:xfrm>
                <a:off x="1938368" y="2245549"/>
                <a:ext cx="0" cy="2734917"/>
              </a:xfrm>
              <a:custGeom>
                <a:avLst/>
                <a:gdLst/>
                <a:ahLst/>
                <a:cxnLst/>
                <a:rect l="l" t="t" r="r" b="b"/>
                <a:pathLst>
                  <a:path h="1488440">
                    <a:moveTo>
                      <a:pt x="0" y="0"/>
                    </a:moveTo>
                    <a:lnTo>
                      <a:pt x="0" y="1488253"/>
                    </a:lnTo>
                  </a:path>
                </a:pathLst>
              </a:custGeom>
              <a:ln w="5840">
                <a:solidFill>
                  <a:srgbClr val="ADCE39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0" name="object 60">
                <a:extLst>
                  <a:ext uri="{FF2B5EF4-FFF2-40B4-BE49-F238E27FC236}">
                    <a16:creationId xmlns:a16="http://schemas.microsoft.com/office/drawing/2014/main" id="{738DD8DD-7FD3-20D0-6895-62249BCF2CF5}"/>
                  </a:ext>
                </a:extLst>
              </p:cNvPr>
              <p:cNvSpPr/>
              <p:nvPr/>
            </p:nvSpPr>
            <p:spPr>
              <a:xfrm>
                <a:off x="1928926" y="2181023"/>
                <a:ext cx="1201220" cy="2842261"/>
              </a:xfrm>
              <a:custGeom>
                <a:avLst/>
                <a:gdLst/>
                <a:ahLst/>
                <a:cxnLst/>
                <a:rect l="l" t="t" r="r" b="b"/>
                <a:pathLst>
                  <a:path w="443864" h="1546859">
                    <a:moveTo>
                      <a:pt x="0" y="1535085"/>
                    </a:moveTo>
                    <a:lnTo>
                      <a:pt x="0" y="1546765"/>
                    </a:lnTo>
                  </a:path>
                  <a:path w="443864" h="1546859">
                    <a:moveTo>
                      <a:pt x="443828" y="0"/>
                    </a:moveTo>
                    <a:lnTo>
                      <a:pt x="443828" y="11680"/>
                    </a:lnTo>
                  </a:path>
                </a:pathLst>
              </a:custGeom>
              <a:ln w="5840">
                <a:solidFill>
                  <a:srgbClr val="ADCE3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1" name="object 61">
                <a:extLst>
                  <a:ext uri="{FF2B5EF4-FFF2-40B4-BE49-F238E27FC236}">
                    <a16:creationId xmlns:a16="http://schemas.microsoft.com/office/drawing/2014/main" id="{C863DCE8-46F8-3CC9-59E9-0487EC41E9AC}"/>
                  </a:ext>
                </a:extLst>
              </p:cNvPr>
              <p:cNvSpPr/>
              <p:nvPr/>
            </p:nvSpPr>
            <p:spPr>
              <a:xfrm>
                <a:off x="3117623" y="2245549"/>
                <a:ext cx="0" cy="2734917"/>
              </a:xfrm>
              <a:custGeom>
                <a:avLst/>
                <a:gdLst/>
                <a:ahLst/>
                <a:cxnLst/>
                <a:rect l="l" t="t" r="r" b="b"/>
                <a:pathLst>
                  <a:path h="1488440">
                    <a:moveTo>
                      <a:pt x="0" y="0"/>
                    </a:moveTo>
                    <a:lnTo>
                      <a:pt x="0" y="1488253"/>
                    </a:lnTo>
                  </a:path>
                </a:pathLst>
              </a:custGeom>
              <a:ln w="5840">
                <a:solidFill>
                  <a:srgbClr val="ADCE39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2" name="object 62">
                <a:extLst>
                  <a:ext uri="{FF2B5EF4-FFF2-40B4-BE49-F238E27FC236}">
                    <a16:creationId xmlns:a16="http://schemas.microsoft.com/office/drawing/2014/main" id="{B372E04C-9EC1-2ED3-F42D-F52CEF08F9D5}"/>
                  </a:ext>
                </a:extLst>
              </p:cNvPr>
              <p:cNvSpPr/>
              <p:nvPr/>
            </p:nvSpPr>
            <p:spPr>
              <a:xfrm>
                <a:off x="3130045" y="2181023"/>
                <a:ext cx="214811" cy="2842261"/>
              </a:xfrm>
              <a:custGeom>
                <a:avLst/>
                <a:gdLst/>
                <a:ahLst/>
                <a:cxnLst/>
                <a:rect l="l" t="t" r="r" b="b"/>
                <a:pathLst>
                  <a:path w="79375" h="1546859">
                    <a:moveTo>
                      <a:pt x="0" y="1535085"/>
                    </a:moveTo>
                    <a:lnTo>
                      <a:pt x="0" y="1546765"/>
                    </a:lnTo>
                  </a:path>
                  <a:path w="79375" h="1546859">
                    <a:moveTo>
                      <a:pt x="78900" y="0"/>
                    </a:moveTo>
                    <a:lnTo>
                      <a:pt x="78900" y="11680"/>
                    </a:lnTo>
                  </a:path>
                </a:pathLst>
              </a:custGeom>
              <a:ln w="5840">
                <a:solidFill>
                  <a:srgbClr val="ADCE3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3" name="object 63">
                <a:extLst>
                  <a:ext uri="{FF2B5EF4-FFF2-40B4-BE49-F238E27FC236}">
                    <a16:creationId xmlns:a16="http://schemas.microsoft.com/office/drawing/2014/main" id="{F919DEC9-74FC-C0DE-09E1-A89310305060}"/>
                  </a:ext>
                </a:extLst>
              </p:cNvPr>
              <p:cNvSpPr/>
              <p:nvPr/>
            </p:nvSpPr>
            <p:spPr>
              <a:xfrm>
                <a:off x="3350518" y="2245549"/>
                <a:ext cx="0" cy="2734917"/>
              </a:xfrm>
              <a:custGeom>
                <a:avLst/>
                <a:gdLst/>
                <a:ahLst/>
                <a:cxnLst/>
                <a:rect l="l" t="t" r="r" b="b"/>
                <a:pathLst>
                  <a:path h="1488440">
                    <a:moveTo>
                      <a:pt x="0" y="0"/>
                    </a:moveTo>
                    <a:lnTo>
                      <a:pt x="0" y="1488253"/>
                    </a:lnTo>
                  </a:path>
                </a:pathLst>
              </a:custGeom>
              <a:ln w="5840">
                <a:solidFill>
                  <a:srgbClr val="ADCE39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4" name="object 64">
                <a:extLst>
                  <a:ext uri="{FF2B5EF4-FFF2-40B4-BE49-F238E27FC236}">
                    <a16:creationId xmlns:a16="http://schemas.microsoft.com/office/drawing/2014/main" id="{6527DB1E-B6A4-9F8B-F7BB-FC9103D998AE}"/>
                  </a:ext>
                </a:extLst>
              </p:cNvPr>
              <p:cNvSpPr/>
              <p:nvPr/>
            </p:nvSpPr>
            <p:spPr>
              <a:xfrm>
                <a:off x="3343574" y="2181023"/>
                <a:ext cx="1735669" cy="2842261"/>
              </a:xfrm>
              <a:custGeom>
                <a:avLst/>
                <a:gdLst/>
                <a:ahLst/>
                <a:cxnLst/>
                <a:rect l="l" t="t" r="r" b="b"/>
                <a:pathLst>
                  <a:path w="641350" h="1546859">
                    <a:moveTo>
                      <a:pt x="0" y="1535085"/>
                    </a:moveTo>
                    <a:lnTo>
                      <a:pt x="0" y="1546765"/>
                    </a:lnTo>
                  </a:path>
                  <a:path w="641350" h="1546859">
                    <a:moveTo>
                      <a:pt x="641085" y="0"/>
                    </a:moveTo>
                    <a:lnTo>
                      <a:pt x="641085" y="11680"/>
                    </a:lnTo>
                  </a:path>
                </a:pathLst>
              </a:custGeom>
              <a:ln w="5840">
                <a:solidFill>
                  <a:srgbClr val="ADCE3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5" name="object 65">
                <a:extLst>
                  <a:ext uri="{FF2B5EF4-FFF2-40B4-BE49-F238E27FC236}">
                    <a16:creationId xmlns:a16="http://schemas.microsoft.com/office/drawing/2014/main" id="{B34DF9F1-4E69-F8C8-E459-F116D23E7743}"/>
                  </a:ext>
                </a:extLst>
              </p:cNvPr>
              <p:cNvSpPr/>
              <p:nvPr/>
            </p:nvSpPr>
            <p:spPr>
              <a:xfrm>
                <a:off x="5085369" y="2245549"/>
                <a:ext cx="0" cy="2734917"/>
              </a:xfrm>
              <a:custGeom>
                <a:avLst/>
                <a:gdLst/>
                <a:ahLst/>
                <a:cxnLst/>
                <a:rect l="l" t="t" r="r" b="b"/>
                <a:pathLst>
                  <a:path h="1488440">
                    <a:moveTo>
                      <a:pt x="0" y="0"/>
                    </a:moveTo>
                    <a:lnTo>
                      <a:pt x="0" y="1488253"/>
                    </a:lnTo>
                  </a:path>
                </a:pathLst>
              </a:custGeom>
              <a:ln w="5840">
                <a:solidFill>
                  <a:srgbClr val="ADCE39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6" name="object 66">
                <a:extLst>
                  <a:ext uri="{FF2B5EF4-FFF2-40B4-BE49-F238E27FC236}">
                    <a16:creationId xmlns:a16="http://schemas.microsoft.com/office/drawing/2014/main" id="{A838FDCE-B0F3-6B85-752A-1E8EDE12ABB7}"/>
                  </a:ext>
                </a:extLst>
              </p:cNvPr>
              <p:cNvSpPr/>
              <p:nvPr/>
            </p:nvSpPr>
            <p:spPr>
              <a:xfrm>
                <a:off x="5078525" y="2181023"/>
                <a:ext cx="661616" cy="2842261"/>
              </a:xfrm>
              <a:custGeom>
                <a:avLst/>
                <a:gdLst/>
                <a:ahLst/>
                <a:cxnLst/>
                <a:rect l="l" t="t" r="r" b="b"/>
                <a:pathLst>
                  <a:path w="244475" h="1546859">
                    <a:moveTo>
                      <a:pt x="0" y="1535085"/>
                    </a:moveTo>
                    <a:lnTo>
                      <a:pt x="0" y="1546765"/>
                    </a:lnTo>
                  </a:path>
                  <a:path w="244475" h="1546859">
                    <a:moveTo>
                      <a:pt x="244106" y="0"/>
                    </a:moveTo>
                    <a:lnTo>
                      <a:pt x="244106" y="11680"/>
                    </a:lnTo>
                  </a:path>
                </a:pathLst>
              </a:custGeom>
              <a:ln w="5840">
                <a:solidFill>
                  <a:srgbClr val="ADCE3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7" name="object 67">
                <a:extLst>
                  <a:ext uri="{FF2B5EF4-FFF2-40B4-BE49-F238E27FC236}">
                    <a16:creationId xmlns:a16="http://schemas.microsoft.com/office/drawing/2014/main" id="{6C8CF188-99DC-F9B3-0A54-66D7B5226A09}"/>
                  </a:ext>
                </a:extLst>
              </p:cNvPr>
              <p:cNvSpPr/>
              <p:nvPr/>
            </p:nvSpPr>
            <p:spPr>
              <a:xfrm>
                <a:off x="5753965" y="2245549"/>
                <a:ext cx="0" cy="2734917"/>
              </a:xfrm>
              <a:custGeom>
                <a:avLst/>
                <a:gdLst/>
                <a:ahLst/>
                <a:cxnLst/>
                <a:rect l="l" t="t" r="r" b="b"/>
                <a:pathLst>
                  <a:path h="1488440">
                    <a:moveTo>
                      <a:pt x="0" y="0"/>
                    </a:moveTo>
                    <a:lnTo>
                      <a:pt x="0" y="1488253"/>
                    </a:lnTo>
                  </a:path>
                </a:pathLst>
              </a:custGeom>
              <a:ln w="5840">
                <a:solidFill>
                  <a:srgbClr val="ADCE39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8" name="object 68">
                <a:extLst>
                  <a:ext uri="{FF2B5EF4-FFF2-40B4-BE49-F238E27FC236}">
                    <a16:creationId xmlns:a16="http://schemas.microsoft.com/office/drawing/2014/main" id="{CEA2EF13-193A-B035-E8E8-51AE3D5DEE80}"/>
                  </a:ext>
                </a:extLst>
              </p:cNvPr>
              <p:cNvSpPr/>
              <p:nvPr/>
            </p:nvSpPr>
            <p:spPr>
              <a:xfrm>
                <a:off x="5739147" y="2181023"/>
                <a:ext cx="341977" cy="2842261"/>
              </a:xfrm>
              <a:custGeom>
                <a:avLst/>
                <a:gdLst/>
                <a:ahLst/>
                <a:cxnLst/>
                <a:rect l="l" t="t" r="r" b="b"/>
                <a:pathLst>
                  <a:path w="126364" h="1546859">
                    <a:moveTo>
                      <a:pt x="0" y="1535085"/>
                    </a:moveTo>
                    <a:lnTo>
                      <a:pt x="0" y="1546765"/>
                    </a:lnTo>
                  </a:path>
                  <a:path w="126364" h="1546859">
                    <a:moveTo>
                      <a:pt x="125750" y="0"/>
                    </a:moveTo>
                    <a:lnTo>
                      <a:pt x="125750" y="11680"/>
                    </a:lnTo>
                  </a:path>
                </a:pathLst>
              </a:custGeom>
              <a:ln w="5840">
                <a:solidFill>
                  <a:srgbClr val="ADCE39"/>
                </a:solidFill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9" name="object 69">
                <a:extLst>
                  <a:ext uri="{FF2B5EF4-FFF2-40B4-BE49-F238E27FC236}">
                    <a16:creationId xmlns:a16="http://schemas.microsoft.com/office/drawing/2014/main" id="{25E21B13-6129-28E4-EE86-1BE86D15BD19}"/>
                  </a:ext>
                </a:extLst>
              </p:cNvPr>
              <p:cNvSpPr/>
              <p:nvPr/>
            </p:nvSpPr>
            <p:spPr>
              <a:xfrm>
                <a:off x="6079745" y="2245549"/>
                <a:ext cx="0" cy="2734917"/>
              </a:xfrm>
              <a:custGeom>
                <a:avLst/>
                <a:gdLst/>
                <a:ahLst/>
                <a:cxnLst/>
                <a:rect l="l" t="t" r="r" b="b"/>
                <a:pathLst>
                  <a:path h="1488440">
                    <a:moveTo>
                      <a:pt x="0" y="0"/>
                    </a:moveTo>
                    <a:lnTo>
                      <a:pt x="0" y="1488253"/>
                    </a:lnTo>
                  </a:path>
                </a:pathLst>
              </a:custGeom>
              <a:ln w="5840">
                <a:solidFill>
                  <a:srgbClr val="ADCE39"/>
                </a:solidFill>
                <a:prstDash val="lg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1" name="object 71">
                <a:extLst>
                  <a:ext uri="{FF2B5EF4-FFF2-40B4-BE49-F238E27FC236}">
                    <a16:creationId xmlns:a16="http://schemas.microsoft.com/office/drawing/2014/main" id="{42E6FC8D-603D-FB7C-2B82-6886AC28ACF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856072" y="4983520"/>
                <a:ext cx="164592" cy="164592"/>
              </a:xfrm>
              <a:prstGeom prst="rect">
                <a:avLst/>
              </a:prstGeom>
            </p:spPr>
          </p:pic>
          <p:pic>
            <p:nvPicPr>
              <p:cNvPr id="83" name="object 73">
                <a:extLst>
                  <a:ext uri="{FF2B5EF4-FFF2-40B4-BE49-F238E27FC236}">
                    <a16:creationId xmlns:a16="http://schemas.microsoft.com/office/drawing/2014/main" id="{28D441CF-9220-D5F5-7C59-B275E4B4ACF0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003073" y="4983520"/>
                <a:ext cx="164592" cy="164592"/>
              </a:xfrm>
              <a:prstGeom prst="rect">
                <a:avLst/>
              </a:prstGeom>
            </p:spPr>
          </p:pic>
          <p:sp>
            <p:nvSpPr>
              <p:cNvPr id="84" name="object 74">
                <a:extLst>
                  <a:ext uri="{FF2B5EF4-FFF2-40B4-BE49-F238E27FC236}">
                    <a16:creationId xmlns:a16="http://schemas.microsoft.com/office/drawing/2014/main" id="{19182E16-768B-E021-673D-FBFA8DA21D69}"/>
                  </a:ext>
                </a:extLst>
              </p:cNvPr>
              <p:cNvSpPr/>
              <p:nvPr/>
            </p:nvSpPr>
            <p:spPr>
              <a:xfrm>
                <a:off x="5997449" y="4983520"/>
                <a:ext cx="164592" cy="164592"/>
              </a:xfrm>
              <a:custGeom>
                <a:avLst/>
                <a:gdLst/>
                <a:ahLst/>
                <a:cxnLst/>
                <a:rect l="l" t="t" r="r" b="b"/>
                <a:pathLst>
                  <a:path w="64135" h="69850">
                    <a:moveTo>
                      <a:pt x="32056" y="0"/>
                    </a:moveTo>
                    <a:lnTo>
                      <a:pt x="19577" y="2722"/>
                    </a:lnTo>
                    <a:lnTo>
                      <a:pt x="9388" y="10147"/>
                    </a:lnTo>
                    <a:lnTo>
                      <a:pt x="2518" y="21159"/>
                    </a:lnTo>
                    <a:lnTo>
                      <a:pt x="0" y="34643"/>
                    </a:lnTo>
                    <a:lnTo>
                      <a:pt x="2518" y="48128"/>
                    </a:lnTo>
                    <a:lnTo>
                      <a:pt x="9388" y="59140"/>
                    </a:lnTo>
                    <a:lnTo>
                      <a:pt x="19577" y="66565"/>
                    </a:lnTo>
                    <a:lnTo>
                      <a:pt x="32056" y="69287"/>
                    </a:lnTo>
                    <a:lnTo>
                      <a:pt x="44532" y="66565"/>
                    </a:lnTo>
                    <a:lnTo>
                      <a:pt x="54720" y="59140"/>
                    </a:lnTo>
                    <a:lnTo>
                      <a:pt x="61588" y="48128"/>
                    </a:lnTo>
                    <a:lnTo>
                      <a:pt x="64107" y="34643"/>
                    </a:lnTo>
                    <a:lnTo>
                      <a:pt x="61588" y="21159"/>
                    </a:lnTo>
                    <a:lnTo>
                      <a:pt x="54720" y="10147"/>
                    </a:lnTo>
                    <a:lnTo>
                      <a:pt x="44532" y="2722"/>
                    </a:lnTo>
                    <a:lnTo>
                      <a:pt x="32056" y="0"/>
                    </a:lnTo>
                    <a:close/>
                  </a:path>
                </a:pathLst>
              </a:custGeom>
              <a:solidFill>
                <a:srgbClr val="ADCE39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85" name="object 75">
                <a:extLst>
                  <a:ext uri="{FF2B5EF4-FFF2-40B4-BE49-F238E27FC236}">
                    <a16:creationId xmlns:a16="http://schemas.microsoft.com/office/drawing/2014/main" id="{4048DC25-13EC-B6A9-FA7F-90396CED5DD9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71669" y="4983520"/>
                <a:ext cx="164592" cy="164592"/>
              </a:xfrm>
              <a:prstGeom prst="rect">
                <a:avLst/>
              </a:prstGeom>
            </p:spPr>
          </p:pic>
          <p:sp>
            <p:nvSpPr>
              <p:cNvPr id="89" name="object 79">
                <a:extLst>
                  <a:ext uri="{FF2B5EF4-FFF2-40B4-BE49-F238E27FC236}">
                    <a16:creationId xmlns:a16="http://schemas.microsoft.com/office/drawing/2014/main" id="{DCE490EB-6616-F564-BD5B-EF8B7D858851}"/>
                  </a:ext>
                </a:extLst>
              </p:cNvPr>
              <p:cNvSpPr/>
              <p:nvPr/>
            </p:nvSpPr>
            <p:spPr>
              <a:xfrm>
                <a:off x="1839387" y="3766143"/>
                <a:ext cx="4244657" cy="0"/>
              </a:xfrm>
              <a:custGeom>
                <a:avLst/>
                <a:gdLst/>
                <a:ahLst/>
                <a:cxnLst/>
                <a:rect l="l" t="t" r="r" b="b"/>
                <a:pathLst>
                  <a:path w="1568450">
                    <a:moveTo>
                      <a:pt x="0" y="0"/>
                    </a:moveTo>
                    <a:lnTo>
                      <a:pt x="1568193" y="0"/>
                    </a:lnTo>
                  </a:path>
                </a:pathLst>
              </a:custGeom>
              <a:ln w="5840">
                <a:solidFill>
                  <a:srgbClr val="0C4066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5" name="object 83">
                <a:extLst>
                  <a:ext uri="{FF2B5EF4-FFF2-40B4-BE49-F238E27FC236}">
                    <a16:creationId xmlns:a16="http://schemas.microsoft.com/office/drawing/2014/main" id="{2A37C8B1-9D99-F184-A643-6867032A19BE}"/>
                  </a:ext>
                </a:extLst>
              </p:cNvPr>
              <p:cNvSpPr txBox="1"/>
              <p:nvPr/>
            </p:nvSpPr>
            <p:spPr>
              <a:xfrm>
                <a:off x="1962486" y="2525954"/>
                <a:ext cx="1122171" cy="44140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R="5080" algn="ctr">
                  <a:lnSpc>
                    <a:spcPct val="103499"/>
                  </a:lnSpc>
                  <a:spcBef>
                    <a:spcPts val="95"/>
                  </a:spcBef>
                </a:pP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Monthl</a:t>
                </a:r>
                <a:r>
                  <a:rPr lang="en-US"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y visits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56" name="object 84">
                <a:extLst>
                  <a:ext uri="{FF2B5EF4-FFF2-40B4-BE49-F238E27FC236}">
                    <a16:creationId xmlns:a16="http://schemas.microsoft.com/office/drawing/2014/main" id="{9DE8BC2A-4F50-5EC6-E44B-9429F4E469EA}"/>
                  </a:ext>
                </a:extLst>
              </p:cNvPr>
              <p:cNvSpPr txBox="1"/>
              <p:nvPr/>
            </p:nvSpPr>
            <p:spPr>
              <a:xfrm>
                <a:off x="3572298" y="2525954"/>
                <a:ext cx="1292301" cy="454228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03505" marR="5080" indent="-91440" algn="ctr">
                  <a:lnSpc>
                    <a:spcPct val="103499"/>
                  </a:lnSpc>
                  <a:spcBef>
                    <a:spcPts val="95"/>
                  </a:spcBef>
                </a:pP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Quarterly</a:t>
                </a:r>
                <a:endParaRPr lang="en-US" sz="1400" b="1" spc="-10" dirty="0">
                  <a:solidFill>
                    <a:srgbClr val="FFFFFF"/>
                  </a:solidFill>
                  <a:latin typeface="Arial"/>
                  <a:cs typeface="Arial"/>
                </a:endParaRPr>
              </a:p>
              <a:p>
                <a:pPr marL="103505" marR="5080" indent="-91440" algn="ctr">
                  <a:lnSpc>
                    <a:spcPct val="103499"/>
                  </a:lnSpc>
                  <a:spcBef>
                    <a:spcPts val="95"/>
                  </a:spcBef>
                </a:pPr>
                <a:r>
                  <a:rPr lang="en-US"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v</a:t>
                </a: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isits</a:t>
                </a:r>
                <a:endParaRPr sz="1400" dirty="0">
                  <a:latin typeface="Arial"/>
                  <a:cs typeface="Arial"/>
                </a:endParaRPr>
              </a:p>
            </p:txBody>
          </p:sp>
          <p:sp>
            <p:nvSpPr>
              <p:cNvPr id="58" name="object 86">
                <a:extLst>
                  <a:ext uri="{FF2B5EF4-FFF2-40B4-BE49-F238E27FC236}">
                    <a16:creationId xmlns:a16="http://schemas.microsoft.com/office/drawing/2014/main" id="{C6CEAD5C-AFC2-8640-8AAA-0A03F9BD5557}"/>
                  </a:ext>
                </a:extLst>
              </p:cNvPr>
              <p:cNvSpPr txBox="1"/>
              <p:nvPr/>
            </p:nvSpPr>
            <p:spPr>
              <a:xfrm>
                <a:off x="1980231" y="1835642"/>
                <a:ext cx="4044790" cy="266544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Treatment</a:t>
                </a:r>
                <a:r>
                  <a:rPr sz="14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lang="en-US" sz="1400" b="1" spc="-5" dirty="0">
                    <a:solidFill>
                      <a:srgbClr val="FFFFFF"/>
                    </a:solidFill>
                    <a:latin typeface="Arial"/>
                    <a:cs typeface="Arial"/>
                  </a:rPr>
                  <a:t>p</a:t>
                </a:r>
                <a:r>
                  <a:rPr sz="14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eriod </a:t>
                </a: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(0-</a:t>
                </a:r>
                <a:r>
                  <a:rPr sz="14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24 </a:t>
                </a: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months)</a:t>
                </a:r>
                <a:endParaRPr sz="1400" dirty="0">
                  <a:latin typeface="Arial"/>
                  <a:cs typeface="Arial"/>
                </a:endParaRPr>
              </a:p>
            </p:txBody>
          </p:sp>
          <p:sp>
            <p:nvSpPr>
              <p:cNvPr id="59" name="object 87">
                <a:extLst>
                  <a:ext uri="{FF2B5EF4-FFF2-40B4-BE49-F238E27FC236}">
                    <a16:creationId xmlns:a16="http://schemas.microsoft.com/office/drawing/2014/main" id="{59E23B7E-FC01-CC72-273B-C6EA7BCF3EEA}"/>
                  </a:ext>
                </a:extLst>
              </p:cNvPr>
              <p:cNvSpPr txBox="1"/>
              <p:nvPr/>
            </p:nvSpPr>
            <p:spPr>
              <a:xfrm>
                <a:off x="4981942" y="1288908"/>
                <a:ext cx="2195606" cy="441403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R="5080" indent="11113" algn="ctr">
                  <a:lnSpc>
                    <a:spcPct val="103499"/>
                  </a:lnSpc>
                  <a:spcBef>
                    <a:spcPts val="95"/>
                  </a:spcBef>
                </a:pPr>
                <a:r>
                  <a:rPr sz="1400" b="1" dirty="0">
                    <a:solidFill>
                      <a:srgbClr val="0C4066"/>
                    </a:solidFill>
                    <a:latin typeface="Arial"/>
                    <a:cs typeface="Arial"/>
                  </a:rPr>
                  <a:t>End-of-</a:t>
                </a:r>
                <a:r>
                  <a:rPr lang="en-US" sz="1400" b="1" spc="-10" dirty="0">
                    <a:solidFill>
                      <a:srgbClr val="0C4066"/>
                    </a:solidFill>
                    <a:latin typeface="Arial"/>
                    <a:cs typeface="Arial"/>
                  </a:rPr>
                  <a:t>s</a:t>
                </a:r>
                <a:r>
                  <a:rPr sz="1400" b="1" spc="-10" dirty="0">
                    <a:solidFill>
                      <a:srgbClr val="0C4066"/>
                    </a:solidFill>
                    <a:latin typeface="Arial"/>
                    <a:cs typeface="Arial"/>
                  </a:rPr>
                  <a:t>tudy</a:t>
                </a:r>
                <a:br>
                  <a:rPr lang="en-US" sz="1400" b="1" spc="-10" dirty="0">
                    <a:solidFill>
                      <a:srgbClr val="0C4066"/>
                    </a:solidFill>
                    <a:latin typeface="Arial"/>
                    <a:cs typeface="Arial"/>
                  </a:rPr>
                </a:br>
                <a:r>
                  <a:rPr lang="en-US" sz="1400" b="1" spc="-10" dirty="0">
                    <a:solidFill>
                      <a:srgbClr val="0C4066"/>
                    </a:solidFill>
                    <a:latin typeface="Arial"/>
                    <a:cs typeface="Arial"/>
                  </a:rPr>
                  <a:t>v</a:t>
                </a:r>
                <a:r>
                  <a:rPr sz="1400" b="1" spc="-10" dirty="0">
                    <a:solidFill>
                      <a:srgbClr val="0C4066"/>
                    </a:solidFill>
                    <a:latin typeface="Arial"/>
                    <a:cs typeface="Arial"/>
                  </a:rPr>
                  <a:t>isit</a:t>
                </a:r>
                <a:endParaRPr sz="1400" dirty="0">
                  <a:latin typeface="Arial"/>
                  <a:cs typeface="Arial"/>
                </a:endParaRPr>
              </a:p>
            </p:txBody>
          </p:sp>
          <p:sp>
            <p:nvSpPr>
              <p:cNvPr id="60" name="object 88">
                <a:extLst>
                  <a:ext uri="{FF2B5EF4-FFF2-40B4-BE49-F238E27FC236}">
                    <a16:creationId xmlns:a16="http://schemas.microsoft.com/office/drawing/2014/main" id="{1F84E024-8B6B-A54C-A8A7-1B3604AC47FA}"/>
                  </a:ext>
                </a:extLst>
              </p:cNvPr>
              <p:cNvSpPr txBox="1"/>
              <p:nvPr/>
            </p:nvSpPr>
            <p:spPr>
              <a:xfrm>
                <a:off x="647528" y="3119459"/>
                <a:ext cx="1062024" cy="231474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400" dirty="0">
                    <a:solidFill>
                      <a:srgbClr val="0C4066"/>
                    </a:solidFill>
                    <a:latin typeface="Arial"/>
                    <a:cs typeface="Arial"/>
                  </a:rPr>
                  <a:t>In-</a:t>
                </a:r>
                <a:r>
                  <a:rPr lang="en-US" sz="1400" dirty="0">
                    <a:solidFill>
                      <a:srgbClr val="0C4066"/>
                    </a:solidFill>
                    <a:latin typeface="Arial"/>
                    <a:cs typeface="Arial"/>
                  </a:rPr>
                  <a:t>c</a:t>
                </a:r>
                <a:r>
                  <a:rPr sz="1400" spc="-10" dirty="0">
                    <a:solidFill>
                      <a:srgbClr val="0C4066"/>
                    </a:solidFill>
                    <a:latin typeface="Arial"/>
                    <a:cs typeface="Arial"/>
                  </a:rPr>
                  <a:t>linic</a:t>
                </a:r>
                <a:endParaRPr sz="1400" dirty="0">
                  <a:latin typeface="Arial"/>
                  <a:cs typeface="Arial"/>
                </a:endParaRPr>
              </a:p>
            </p:txBody>
          </p:sp>
          <p:sp>
            <p:nvSpPr>
              <p:cNvPr id="90" name="object 88">
                <a:extLst>
                  <a:ext uri="{FF2B5EF4-FFF2-40B4-BE49-F238E27FC236}">
                    <a16:creationId xmlns:a16="http://schemas.microsoft.com/office/drawing/2014/main" id="{EC8D2952-9CC2-F99B-7EB5-AD0DD80E5093}"/>
                  </a:ext>
                </a:extLst>
              </p:cNvPr>
              <p:cNvSpPr txBox="1"/>
              <p:nvPr/>
            </p:nvSpPr>
            <p:spPr>
              <a:xfrm>
                <a:off x="647528" y="4705526"/>
                <a:ext cx="1062024" cy="231474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lang="en-US" sz="1400" dirty="0">
                    <a:solidFill>
                      <a:srgbClr val="0C4066"/>
                    </a:solidFill>
                    <a:latin typeface="Arial"/>
                    <a:cs typeface="Arial"/>
                  </a:rPr>
                  <a:t>Televisit</a:t>
                </a:r>
                <a:endParaRPr sz="1400" dirty="0">
                  <a:latin typeface="Arial"/>
                  <a:cs typeface="Arial"/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DDAF3361-4C31-C518-D39B-1017CFC207D2}"/>
                  </a:ext>
                </a:extLst>
              </p:cNvPr>
              <p:cNvSpPr txBox="1"/>
              <p:nvPr/>
            </p:nvSpPr>
            <p:spPr>
              <a:xfrm>
                <a:off x="697581" y="5113643"/>
                <a:ext cx="9619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+mn-lt"/>
                  </a:rPr>
                  <a:t>Months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EDE36E5-B853-1939-C1FC-2C8BF89997E1}"/>
                  </a:ext>
                </a:extLst>
              </p:cNvPr>
              <p:cNvSpPr txBox="1"/>
              <p:nvPr/>
            </p:nvSpPr>
            <p:spPr>
              <a:xfrm>
                <a:off x="1761257" y="5113643"/>
                <a:ext cx="3542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  <a:latin typeface="+mn-lt"/>
                  </a:rPr>
                  <a:t>0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512E3DA-A51E-024D-AC3D-E62FB0F7CA11}"/>
                  </a:ext>
                </a:extLst>
              </p:cNvPr>
              <p:cNvSpPr txBox="1"/>
              <p:nvPr/>
            </p:nvSpPr>
            <p:spPr>
              <a:xfrm>
                <a:off x="2956946" y="5113643"/>
                <a:ext cx="3542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3</a:t>
                </a:r>
                <a:endParaRPr lang="en-US" sz="1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6BE52181-3744-BF44-1B5E-ED51C8EE0FA9}"/>
                  </a:ext>
                </a:extLst>
              </p:cNvPr>
              <p:cNvSpPr txBox="1"/>
              <p:nvPr/>
            </p:nvSpPr>
            <p:spPr>
              <a:xfrm>
                <a:off x="3173407" y="5113643"/>
                <a:ext cx="35422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4</a:t>
                </a:r>
                <a:endParaRPr lang="en-US" sz="1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272361CE-490C-42F2-E678-307FE53C3D3E}"/>
                  </a:ext>
                </a:extLst>
              </p:cNvPr>
              <p:cNvSpPr txBox="1"/>
              <p:nvPr/>
            </p:nvSpPr>
            <p:spPr>
              <a:xfrm>
                <a:off x="4846289" y="5113643"/>
                <a:ext cx="4781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21</a:t>
                </a:r>
                <a:endParaRPr lang="en-US" sz="1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918FFCB1-946A-B0B0-E02D-28465F4DAC25}"/>
                  </a:ext>
                </a:extLst>
              </p:cNvPr>
              <p:cNvSpPr txBox="1"/>
              <p:nvPr/>
            </p:nvSpPr>
            <p:spPr>
              <a:xfrm>
                <a:off x="5514885" y="5113643"/>
                <a:ext cx="4781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23</a:t>
                </a:r>
                <a:endParaRPr lang="en-US" sz="1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523660A-34E7-7D1A-1169-7F7CC067E367}"/>
                  </a:ext>
                </a:extLst>
              </p:cNvPr>
              <p:cNvSpPr txBox="1"/>
              <p:nvPr/>
            </p:nvSpPr>
            <p:spPr>
              <a:xfrm>
                <a:off x="5840665" y="5113643"/>
                <a:ext cx="4781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chemeClr val="tx2"/>
                    </a:solidFill>
                  </a:rPr>
                  <a:t>24</a:t>
                </a:r>
                <a:endParaRPr lang="en-US" sz="1400" dirty="0">
                  <a:solidFill>
                    <a:schemeClr val="tx2"/>
                  </a:solidFill>
                  <a:latin typeface="+mn-lt"/>
                </a:endParaRPr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8D03E392-AD1A-9C51-EB1E-2BB9C5CB776C}"/>
                  </a:ext>
                </a:extLst>
              </p:cNvPr>
              <p:cNvSpPr/>
              <p:nvPr/>
            </p:nvSpPr>
            <p:spPr bwMode="auto">
              <a:xfrm>
                <a:off x="3349970" y="4097571"/>
                <a:ext cx="2396081" cy="366502"/>
              </a:xfrm>
              <a:prstGeom prst="roundRect">
                <a:avLst/>
              </a:prstGeom>
              <a:solidFill>
                <a:schemeClr val="accent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400" i="0" u="none" strike="noStrike" cap="none" normalizeH="0" baseline="0" dirty="0" err="1">
                  <a:ln>
                    <a:noFill/>
                  </a:ln>
                  <a:solidFill>
                    <a:schemeClr val="tx2"/>
                  </a:solidFill>
                  <a:effectLst/>
                  <a:latin typeface="+mn-lt"/>
                  <a:ea typeface="ＭＳ Ｐゴシック" charset="0"/>
                </a:endParaRPr>
              </a:p>
            </p:txBody>
          </p:sp>
          <p:sp>
            <p:nvSpPr>
              <p:cNvPr id="57" name="object 85">
                <a:extLst>
                  <a:ext uri="{FF2B5EF4-FFF2-40B4-BE49-F238E27FC236}">
                    <a16:creationId xmlns:a16="http://schemas.microsoft.com/office/drawing/2014/main" id="{128BE8F0-2B08-5EEE-8AFE-DF540E9E67E7}"/>
                  </a:ext>
                </a:extLst>
              </p:cNvPr>
              <p:cNvSpPr txBox="1"/>
              <p:nvPr/>
            </p:nvSpPr>
            <p:spPr>
              <a:xfrm>
                <a:off x="3428472" y="4165085"/>
                <a:ext cx="2252934" cy="231474"/>
              </a:xfrm>
              <a:prstGeom prst="rect">
                <a:avLst/>
              </a:prstGeom>
            </p:spPr>
            <p:txBody>
              <a:bodyPr vert="horz" wrap="square" lIns="0" tIns="1587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25"/>
                  </a:spcBef>
                </a:pPr>
                <a:r>
                  <a:rPr sz="14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All</a:t>
                </a:r>
                <a:r>
                  <a:rPr sz="1400" b="1" spc="-20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400" b="1" dirty="0">
                    <a:solidFill>
                      <a:srgbClr val="FFFFFF"/>
                    </a:solidFill>
                    <a:latin typeface="Arial"/>
                    <a:cs typeface="Arial"/>
                  </a:rPr>
                  <a:t>other</a:t>
                </a:r>
                <a:r>
                  <a:rPr sz="1400" b="1" spc="-15" dirty="0">
                    <a:solidFill>
                      <a:srgbClr val="FFFFFF"/>
                    </a:solidFill>
                    <a:latin typeface="Arial"/>
                    <a:cs typeface="Arial"/>
                  </a:rPr>
                  <a:t> </a:t>
                </a:r>
                <a:r>
                  <a:rPr sz="1400" b="1" spc="-10" dirty="0">
                    <a:solidFill>
                      <a:srgbClr val="FFFFFF"/>
                    </a:solidFill>
                    <a:latin typeface="Arial"/>
                    <a:cs typeface="Arial"/>
                  </a:rPr>
                  <a:t>months</a:t>
                </a:r>
                <a:endParaRPr sz="1400" dirty="0">
                  <a:latin typeface="Arial"/>
                  <a:cs typeface="Arial"/>
                </a:endParaRPr>
              </a:p>
            </p:txBody>
          </p:sp>
          <p:pic>
            <p:nvPicPr>
              <p:cNvPr id="11" name="object 71">
                <a:extLst>
                  <a:ext uri="{FF2B5EF4-FFF2-40B4-BE49-F238E27FC236}">
                    <a16:creationId xmlns:a16="http://schemas.microsoft.com/office/drawing/2014/main" id="{1289A268-7F74-E883-1C17-655BD0B063B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035327" y="4983520"/>
                <a:ext cx="164592" cy="164592"/>
              </a:xfrm>
              <a:prstGeom prst="rect">
                <a:avLst/>
              </a:prstGeom>
            </p:spPr>
          </p:pic>
          <p:pic>
            <p:nvPicPr>
              <p:cNvPr id="12" name="object 71">
                <a:extLst>
                  <a:ext uri="{FF2B5EF4-FFF2-40B4-BE49-F238E27FC236}">
                    <a16:creationId xmlns:a16="http://schemas.microsoft.com/office/drawing/2014/main" id="{FAC651F4-8E40-1846-1996-9260BDE221D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268222" y="4983520"/>
                <a:ext cx="164592" cy="16459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4466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F880-2CA2-4976-12CC-23F1E0E2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9" y="245419"/>
            <a:ext cx="10770021" cy="904771"/>
          </a:xfrm>
        </p:spPr>
        <p:txBody>
          <a:bodyPr/>
          <a:lstStyle/>
          <a:p>
            <a:r>
              <a:rPr lang="en-US" dirty="0"/>
              <a:t>Participant Demographics and </a:t>
            </a:r>
            <a:r>
              <a:rPr lang="en-US" dirty="0" err="1"/>
              <a:t>Sebetralstat</a:t>
            </a:r>
            <a:r>
              <a:rPr lang="en-US" dirty="0"/>
              <a:t>-treated </a:t>
            </a:r>
            <a:br>
              <a:rPr lang="en-US" dirty="0"/>
            </a:br>
            <a:r>
              <a:rPr lang="en-US" dirty="0"/>
              <a:t>Attack Characteristics</a:t>
            </a:r>
            <a:endParaRPr lang="en-US" strike="sng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ED30E-6A33-3F2B-20B1-9358A998F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F9EB-6ABA-16B6-80C2-7F0330C1D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359748"/>
            <a:ext cx="11140133" cy="439732"/>
          </a:xfrm>
        </p:spPr>
        <p:txBody>
          <a:bodyPr/>
          <a:lstStyle/>
          <a:p>
            <a:r>
              <a:rPr lang="en-US" sz="900" baseline="30000" dirty="0" err="1"/>
              <a:t>a</a:t>
            </a:r>
            <a:r>
              <a:rPr lang="en-US" sz="900" dirty="0" err="1"/>
              <a:t>Attacks</a:t>
            </a:r>
            <a:r>
              <a:rPr lang="en-US" sz="900" dirty="0"/>
              <a:t> reported by participants as affecting components of the upper aerodigestive tract (</a:t>
            </a:r>
            <a:r>
              <a:rPr lang="en-US" sz="900" dirty="0" err="1"/>
              <a:t>ie</a:t>
            </a:r>
            <a:r>
              <a:rPr lang="en-US" sz="900" dirty="0"/>
              <a:t>, including larynx/throat, pharynx, and tongue oedema).</a:t>
            </a:r>
            <a:r>
              <a:rPr lang="en-US" sz="900" baseline="30000" dirty="0"/>
              <a:t> </a:t>
            </a:r>
            <a:r>
              <a:rPr lang="en-US" sz="900" baseline="30000" dirty="0" err="1"/>
              <a:t>b</a:t>
            </a:r>
            <a:r>
              <a:rPr lang="en-US" sz="900" dirty="0" err="1"/>
              <a:t>Of</a:t>
            </a:r>
            <a:r>
              <a:rPr lang="en-US" sz="900" dirty="0"/>
              <a:t> 134 participants in KONFIDENT-S. </a:t>
            </a:r>
            <a:r>
              <a:rPr lang="en-US" sz="900" baseline="30000" dirty="0" err="1"/>
              <a:t>c</a:t>
            </a:r>
            <a:r>
              <a:rPr lang="en-US" sz="900" dirty="0" err="1"/>
              <a:t>PGI</a:t>
            </a:r>
            <a:r>
              <a:rPr lang="en-US" sz="900" dirty="0"/>
              <a:t>-S none: 1 (3.1%). </a:t>
            </a:r>
            <a:br>
              <a:rPr lang="en-US" sz="900" dirty="0"/>
            </a:br>
            <a:r>
              <a:rPr lang="en-US" sz="900" baseline="30000" dirty="0" err="1"/>
              <a:t>d</a:t>
            </a:r>
            <a:r>
              <a:rPr lang="en-US" sz="900" dirty="0" err="1"/>
              <a:t>PGI</a:t>
            </a:r>
            <a:r>
              <a:rPr lang="en-US" sz="900" dirty="0"/>
              <a:t>-S none: 4 (0.8%). </a:t>
            </a:r>
            <a:r>
              <a:rPr lang="en-US" sz="900" baseline="30000" dirty="0" err="1"/>
              <a:t>e</a:t>
            </a:r>
            <a:r>
              <a:rPr lang="en-US" sz="900" dirty="0" err="1"/>
              <a:t>Lanadelumab</a:t>
            </a:r>
            <a:r>
              <a:rPr lang="en-US" sz="900" dirty="0"/>
              <a:t> or berotralstat. BMI, body-mass index; IQR, interquartile range; LTP, long-term prophylaxis; PGI-S, Patient Global Impression of Severity.</a:t>
            </a:r>
            <a:br>
              <a:rPr lang="en-US" sz="900" dirty="0"/>
            </a:br>
            <a:r>
              <a:rPr lang="en-US" sz="900" dirty="0"/>
              <a:t>Note: Data cutoff date of September 14, 2024.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6E1DFE2-77D0-B71D-17C2-CF9B18F140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4284934"/>
              </p:ext>
            </p:extLst>
          </p:nvPr>
        </p:nvGraphicFramePr>
        <p:xfrm>
          <a:off x="243419" y="1325288"/>
          <a:ext cx="6400800" cy="4831080"/>
        </p:xfrm>
        <a:graphic>
          <a:graphicData uri="http://schemas.openxmlformats.org/drawingml/2006/table">
            <a:tbl>
              <a:tblPr firstRow="1" bandRow="1"/>
              <a:tblGrid>
                <a:gridCol w="2926080">
                  <a:extLst>
                    <a:ext uri="{9D8B030D-6E8A-4147-A177-3AD203B41FA5}">
                      <a16:colId xmlns:a16="http://schemas.microsoft.com/office/drawing/2014/main" val="294165683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3403228048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30939657"/>
                    </a:ext>
                  </a:extLst>
                </a:gridCol>
              </a:tblGrid>
              <a:tr h="230060">
                <a:tc rowSpan="2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kumimoji="0" lang="en-US" sz="1100" b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Participants Experiencing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906912"/>
                  </a:ext>
                </a:extLst>
              </a:tr>
              <a:tr h="38343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Laryngeal </a:t>
                      </a:r>
                      <a:r>
                        <a:rPr lang="en-US" sz="1100" b="1" kern="12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Attacks</a:t>
                      </a:r>
                      <a:r>
                        <a:rPr lang="en-US" sz="1100" b="1" kern="1200" baseline="30000" dirty="0" err="1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100" b="1" strike="sngStrike" kern="1200" dirty="0">
                        <a:solidFill>
                          <a:srgbClr val="FF0000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n=16</a:t>
                      </a:r>
                      <a:endParaRPr kumimoji="0"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Abdominal Attacks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n=102</a:t>
                      </a:r>
                      <a:r>
                        <a:rPr lang="en-US" sz="1100" b="1" kern="1200" baseline="30000" dirty="0">
                          <a:solidFill>
                            <a:schemeClr val="bg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60663"/>
                  </a:ext>
                </a:extLst>
              </a:tr>
              <a:tr h="23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100" b="0" dirty="0">
                          <a:latin typeface="+mj-lt"/>
                          <a:cs typeface="Arial" panose="020B0604020202020204" pitchFamily="34" charset="0"/>
                        </a:rPr>
                        <a:t>Age, mean (range), years</a:t>
                      </a:r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43.4 (15 – 67)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36.8 (12 – 77)</a:t>
                      </a:r>
                    </a:p>
                  </a:txBody>
                  <a:tcPr anchor="ctr">
                    <a:lnL w="12700" cmpd="sng">
                      <a:noFill/>
                      <a:prstDash val="soli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6704685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Age group, &lt;18 years old,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2 (12.5)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17 (16.7)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6182"/>
                  </a:ext>
                </a:extLst>
              </a:tr>
              <a:tr h="23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100" b="0" dirty="0">
                          <a:latin typeface="+mj-lt"/>
                          <a:cs typeface="Arial" panose="020B0604020202020204" pitchFamily="34" charset="0"/>
                        </a:rPr>
                        <a:t>Sex, female, n (%)</a:t>
                      </a:r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10 (62.5)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71 (69.6)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69865"/>
                  </a:ext>
                </a:extLst>
              </a:tr>
              <a:tr h="23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NZ" sz="1100" b="0" dirty="0">
                          <a:latin typeface="+mj-lt"/>
                          <a:cs typeface="Arial" panose="020B0604020202020204" pitchFamily="34" charset="0"/>
                        </a:rPr>
                        <a:t>Race, n (%)</a:t>
                      </a:r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04659"/>
                  </a:ext>
                </a:extLst>
              </a:tr>
              <a:tr h="23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82880"/>
                      <a:r>
                        <a:rPr lang="en-NZ" sz="1100" b="0" dirty="0">
                          <a:latin typeface="+mj-lt"/>
                          <a:cs typeface="Arial" panose="020B0604020202020204" pitchFamily="34" charset="0"/>
                        </a:rPr>
                        <a:t>White</a:t>
                      </a:r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13 (81.3)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76 (74.5)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04294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182880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Asian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2 (12.5)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13 (12.7)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32878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182880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6 (5.9)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9964107"/>
                  </a:ext>
                </a:extLst>
              </a:tr>
              <a:tr h="23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82880"/>
                      <a:r>
                        <a:rPr lang="en-NZ" sz="1100" b="0" dirty="0">
                          <a:latin typeface="+mj-lt"/>
                          <a:cs typeface="Arial" panose="020B0604020202020204" pitchFamily="34" charset="0"/>
                        </a:rPr>
                        <a:t>Not reported</a:t>
                      </a:r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 (6.3)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7 (6.9)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686890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BMI, mean (range), kg/m</a:t>
                      </a:r>
                      <a:r>
                        <a:rPr lang="en-US" sz="1100" b="0" kern="1200" baseline="300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29.66 (19.5 – 41.5)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25.92 (16.7 – 41.5)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376622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HAE-C1INH-Type 1, n (%)</a:t>
                      </a:r>
                      <a:endParaRPr lang="en-US" sz="11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16 (100)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95 (93.1)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651873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Current treatment regimen,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464099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On-demand only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9 (56.3)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77 (75.5)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522574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On-demand + LTP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7 (43.8)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25 (24.5)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156619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Kallikrein-inhibiting </a:t>
                      </a:r>
                      <a:r>
                        <a:rPr lang="en-US" sz="1100" b="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agent</a:t>
                      </a:r>
                      <a:r>
                        <a:rPr lang="en-US" sz="1100" b="0" kern="1200" baseline="300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  <a:endParaRPr lang="en-US" sz="1100" b="0" kern="1200" baseline="300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6 (85.7)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21 (84.0)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296876"/>
                  </a:ext>
                </a:extLst>
              </a:tr>
              <a:tr h="230060">
                <a:tc>
                  <a:txBody>
                    <a:bodyPr/>
                    <a:lstStyle/>
                    <a:p>
                      <a:pPr marL="36576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C1INH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 (14.3)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4 (16.0)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602694"/>
                  </a:ext>
                </a:extLst>
              </a:tr>
              <a:tr h="2300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Time since diagnosis, median (IQR), years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16.6 (6.1 – 25.0)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+mj-lt"/>
                          <a:cs typeface="Arial" panose="020B0604020202020204" pitchFamily="34" charset="0"/>
                        </a:rPr>
                        <a:t>12.6 (6.0 – 22.5)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78301"/>
                  </a:ext>
                </a:extLst>
              </a:tr>
            </a:tbl>
          </a:graphicData>
        </a:graphic>
      </p:graphicFrame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4CA3A0CC-0250-E276-D515-286D6C5905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10988"/>
              </p:ext>
            </p:extLst>
          </p:nvPr>
        </p:nvGraphicFramePr>
        <p:xfrm>
          <a:off x="7274986" y="2711134"/>
          <a:ext cx="4572000" cy="1630680"/>
        </p:xfrm>
        <a:graphic>
          <a:graphicData uri="http://schemas.openxmlformats.org/drawingml/2006/table">
            <a:tbl>
              <a:tblPr firstRow="1" bandRow="1"/>
              <a:tblGrid>
                <a:gridCol w="2011680">
                  <a:extLst>
                    <a:ext uri="{9D8B030D-6E8A-4147-A177-3AD203B41FA5}">
                      <a16:colId xmlns:a16="http://schemas.microsoft.com/office/drawing/2014/main" val="294165683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3403228048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30939657"/>
                    </a:ext>
                  </a:extLst>
                </a:gridCol>
              </a:tblGrid>
              <a:tr h="134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Laryngeal Attacks</a:t>
                      </a:r>
                      <a:b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n=32</a:t>
                      </a:r>
                      <a:endParaRPr kumimoji="0" lang="en-US" sz="11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Abdominal Attacks</a:t>
                      </a:r>
                      <a:endParaRPr lang="en-US" sz="11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n=533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6066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Baseline PGI-S rating,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05023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5F5F5F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Mild</a:t>
                      </a:r>
                      <a:endParaRPr lang="en-US" sz="1100" kern="1200" baseline="30000" dirty="0">
                        <a:solidFill>
                          <a:srgbClr val="5F5F5F"/>
                        </a:solidFill>
                        <a:latin typeface="Arial" panose="020B0604020202020204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(25.0)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 (29.7)</a:t>
                      </a:r>
                      <a:r>
                        <a:rPr lang="en-US" sz="1100" b="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37259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5F5F5F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(46.9)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 (42.6)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93056"/>
                  </a:ext>
                </a:extLst>
              </a:tr>
              <a:tr h="2560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828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rgbClr val="5F5F5F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Severe/very severe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(28.1)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(27.7)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378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0220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BD1E3-A992-6699-1FB7-F05306EEF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7244A-B53F-7504-D89D-DDA04E05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9" y="245419"/>
            <a:ext cx="10770021" cy="904771"/>
          </a:xfrm>
        </p:spPr>
        <p:txBody>
          <a:bodyPr/>
          <a:lstStyle/>
          <a:p>
            <a:r>
              <a:rPr lang="en-US" dirty="0"/>
              <a:t>Time to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7619E-F5D3-CDB8-DFEB-493EC9F98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08F2B-BED1-BCCC-CF4F-4C6084C2B0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888" y="6359743"/>
            <a:ext cx="11141075" cy="439737"/>
          </a:xfrm>
        </p:spPr>
        <p:txBody>
          <a:bodyPr/>
          <a:lstStyle/>
          <a:p>
            <a:r>
              <a:rPr lang="en-US" sz="900" dirty="0"/>
              <a:t>IQR, interquartile range.</a:t>
            </a:r>
            <a:br>
              <a:rPr lang="en-US" sz="900" dirty="0"/>
            </a:br>
            <a:r>
              <a:rPr lang="en-US" sz="900" dirty="0"/>
              <a:t>Note: Data cutoff date of September 14, 2024.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EBC597-F347-DD39-8673-2B89D0AA0C46}"/>
              </a:ext>
            </a:extLst>
          </p:cNvPr>
          <p:cNvSpPr/>
          <p:nvPr/>
        </p:nvSpPr>
        <p:spPr bwMode="auto">
          <a:xfrm>
            <a:off x="7807978" y="1907187"/>
            <a:ext cx="4157213" cy="3747988"/>
          </a:xfrm>
          <a:prstGeom prst="rect">
            <a:avLst/>
          </a:prstGeom>
          <a:solidFill>
            <a:schemeClr val="bg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69863" indent="-169863" eaLnBrk="0" fontAlgn="base" hangingPunc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ＭＳ Ｐゴシック" charset="0"/>
              </a:rPr>
              <a:t>Median (IQR) time from attack onset to sebetralstat administration was 11.5 minutes (1.0 – 34.0) for laryngeal attacks and 20.0 minutes (1.0 – 61.0) for abdominal attacks</a:t>
            </a:r>
          </a:p>
          <a:p>
            <a:pPr marL="169863" marR="0" indent="-169863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ea typeface="ＭＳ Ｐゴシック" charset="0"/>
              </a:rPr>
              <a:t>81.3% of laryngeal attacks and 70.5% of abdominal attacks were treated in &lt;1 hour of onset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87FD251-1860-6137-2AD2-E5DC5F310F73}"/>
              </a:ext>
            </a:extLst>
          </p:cNvPr>
          <p:cNvGrpSpPr/>
          <p:nvPr/>
        </p:nvGrpSpPr>
        <p:grpSpPr>
          <a:xfrm>
            <a:off x="810231" y="2017808"/>
            <a:ext cx="7178793" cy="4098321"/>
            <a:chOff x="6003664" y="2268320"/>
            <a:chExt cx="5686959" cy="2958376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3C122C3-5C85-1449-07C4-524000725A1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70944319"/>
                </p:ext>
              </p:extLst>
            </p:nvPr>
          </p:nvGraphicFramePr>
          <p:xfrm>
            <a:off x="6003664" y="2268320"/>
            <a:ext cx="5659449" cy="29583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0F86AB-EF77-C629-CF71-652480ECD3B3}"/>
                </a:ext>
              </a:extLst>
            </p:cNvPr>
            <p:cNvSpPr txBox="1"/>
            <p:nvPr/>
          </p:nvSpPr>
          <p:spPr>
            <a:xfrm>
              <a:off x="8124483" y="4238549"/>
              <a:ext cx="1325999" cy="422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3</a:t>
              </a:r>
              <a:b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(9.4%)</a:t>
              </a:r>
              <a:endParaRPr lang="en-US" sz="1600" b="1" baseline="30000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97F07D-1CA3-946C-4C6B-1A811C434D53}"/>
                </a:ext>
              </a:extLst>
            </p:cNvPr>
            <p:cNvSpPr txBox="1"/>
            <p:nvPr/>
          </p:nvSpPr>
          <p:spPr>
            <a:xfrm>
              <a:off x="9704653" y="4006125"/>
              <a:ext cx="1427695" cy="4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6</a:t>
              </a:r>
              <a:b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(18.8%)</a:t>
              </a:r>
              <a:endParaRPr lang="en-US" sz="1600" b="1" baseline="30000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CD0107-70C3-4EF9-D377-47BFA4D68670}"/>
                </a:ext>
              </a:extLst>
            </p:cNvPr>
            <p:cNvSpPr txBox="1"/>
            <p:nvPr/>
          </p:nvSpPr>
          <p:spPr>
            <a:xfrm>
              <a:off x="6390138" y="2628949"/>
              <a:ext cx="1427695" cy="4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23</a:t>
              </a:r>
              <a:b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(71.9%)</a:t>
              </a:r>
              <a:endParaRPr lang="en-US" sz="1600" b="1" baseline="30000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7B195D-93FE-19C4-3D24-9BA1B34A5872}"/>
                </a:ext>
              </a:extLst>
            </p:cNvPr>
            <p:cNvSpPr txBox="1"/>
            <p:nvPr/>
          </p:nvSpPr>
          <p:spPr>
            <a:xfrm>
              <a:off x="7037554" y="2970583"/>
              <a:ext cx="1325999" cy="4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302</a:t>
              </a:r>
              <a:b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(56.7%)</a:t>
              </a:r>
              <a:endParaRPr lang="en-US" sz="1600" b="1" baseline="30000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BE847C-9EFC-E728-3784-95B000DE3EDD}"/>
                </a:ext>
              </a:extLst>
            </p:cNvPr>
            <p:cNvSpPr txBox="1"/>
            <p:nvPr/>
          </p:nvSpPr>
          <p:spPr>
            <a:xfrm>
              <a:off x="8706371" y="4142192"/>
              <a:ext cx="1325999" cy="4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74</a:t>
              </a:r>
              <a:b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(13.9%)</a:t>
              </a:r>
              <a:endParaRPr lang="en-US" sz="1600" b="1" baseline="30000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0924FE-13FB-B2B6-8E92-E64072F5AD8A}"/>
                </a:ext>
              </a:extLst>
            </p:cNvPr>
            <p:cNvSpPr txBox="1"/>
            <p:nvPr/>
          </p:nvSpPr>
          <p:spPr>
            <a:xfrm>
              <a:off x="10364624" y="3702735"/>
              <a:ext cx="1325999" cy="471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157</a:t>
              </a:r>
              <a:b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</a:br>
              <a:r>
                <a:rPr lang="en-US" sz="1600" b="1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rPr>
                <a:t>(29.5%)</a:t>
              </a:r>
              <a:endParaRPr lang="en-US" sz="1600" b="1" baseline="30000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A67A531-03E5-3F3E-7DB6-8AE84E7FCADD}"/>
                </a:ext>
              </a:extLst>
            </p:cNvPr>
            <p:cNvGrpSpPr/>
            <p:nvPr/>
          </p:nvGrpSpPr>
          <p:grpSpPr>
            <a:xfrm>
              <a:off x="9735076" y="2394413"/>
              <a:ext cx="1735110" cy="536477"/>
              <a:chOff x="9272309" y="2499359"/>
              <a:chExt cx="1735110" cy="53647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8350ACF-8DE3-5BED-7A32-5B36817EAE3A}"/>
                  </a:ext>
                </a:extLst>
              </p:cNvPr>
              <p:cNvSpPr txBox="1"/>
              <p:nvPr/>
            </p:nvSpPr>
            <p:spPr>
              <a:xfrm>
                <a:off x="9406921" y="2762695"/>
                <a:ext cx="1600498" cy="273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600" dirty="0">
                    <a:solidFill>
                      <a:srgbClr val="5F5F5F"/>
                    </a:solidFill>
                    <a:latin typeface="Arial" panose="020B0604020202020204"/>
                    <a:cs typeface="Arial" panose="020B0604020202020204" pitchFamily="34" charset="0"/>
                  </a:rPr>
                  <a:t>Abdominal Attacks</a:t>
                </a:r>
                <a:endParaRPr lang="en-US" sz="1600" baseline="30000" dirty="0">
                  <a:solidFill>
                    <a:srgbClr val="5F5F5F"/>
                  </a:solidFill>
                  <a:latin typeface="Arial" panose="020B0604020202020204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156C753-493D-7B91-F966-E740662DA98E}"/>
                  </a:ext>
                </a:extLst>
              </p:cNvPr>
              <p:cNvSpPr txBox="1"/>
              <p:nvPr/>
            </p:nvSpPr>
            <p:spPr>
              <a:xfrm>
                <a:off x="9406921" y="2499359"/>
                <a:ext cx="1542902" cy="273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200"/>
                <a:r>
                  <a:rPr lang="en-US" sz="1600" dirty="0">
                    <a:solidFill>
                      <a:srgbClr val="5F5F5F"/>
                    </a:solidFill>
                    <a:latin typeface="Arial" panose="020B0604020202020204"/>
                    <a:cs typeface="Arial" panose="020B0604020202020204" pitchFamily="34" charset="0"/>
                  </a:rPr>
                  <a:t>Laryngeal Attacks</a:t>
                </a:r>
                <a:endParaRPr lang="en-US" sz="1600" strike="sngStrike" baseline="30000" dirty="0">
                  <a:solidFill>
                    <a:srgbClr val="FF0000"/>
                  </a:solidFill>
                  <a:latin typeface="Arial" panose="020B0604020202020204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FD0C547-03A5-EF27-B5BE-7B426732EB12}"/>
                  </a:ext>
                </a:extLst>
              </p:cNvPr>
              <p:cNvSpPr/>
              <p:nvPr/>
            </p:nvSpPr>
            <p:spPr bwMode="auto">
              <a:xfrm>
                <a:off x="9272309" y="2814184"/>
                <a:ext cx="137160" cy="137160"/>
              </a:xfrm>
              <a:prstGeom prst="rect">
                <a:avLst/>
              </a:prstGeom>
              <a:solidFill>
                <a:srgbClr val="0D416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D4167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6F8D313-1F96-D73C-F3FB-712FCDA9F6A8}"/>
                  </a:ext>
                </a:extLst>
              </p:cNvPr>
              <p:cNvSpPr/>
              <p:nvPr/>
            </p:nvSpPr>
            <p:spPr bwMode="auto">
              <a:xfrm>
                <a:off x="9272309" y="2552680"/>
                <a:ext cx="137160" cy="137160"/>
              </a:xfrm>
              <a:prstGeom prst="rect">
                <a:avLst/>
              </a:prstGeom>
              <a:solidFill>
                <a:srgbClr val="84A027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6858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400">
                  <a:solidFill>
                    <a:srgbClr val="0D4167"/>
                  </a:solidFill>
                  <a:latin typeface="Arial" panose="020B0604020202020204"/>
                  <a:ea typeface="ＭＳ Ｐゴシック" charset="0"/>
                </a:endParaRPr>
              </a:p>
            </p:txBody>
          </p:sp>
        </p:grp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6456D12-D48B-45FC-6AD8-72CD7A456CC6}"/>
              </a:ext>
            </a:extLst>
          </p:cNvPr>
          <p:cNvSpPr txBox="1"/>
          <p:nvPr/>
        </p:nvSpPr>
        <p:spPr>
          <a:xfrm>
            <a:off x="1286918" y="1390041"/>
            <a:ext cx="6002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b="1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rPr>
              <a:t>Time from attack onset to sebetralstat administration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B5CAE5-06F4-F49E-460E-4CC174DB59D5}"/>
              </a:ext>
            </a:extLst>
          </p:cNvPr>
          <p:cNvSpPr txBox="1"/>
          <p:nvPr/>
        </p:nvSpPr>
        <p:spPr>
          <a:xfrm rot="16200000">
            <a:off x="-1361058" y="3389281"/>
            <a:ext cx="3747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600" b="1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rPr>
              <a:t>Proportion of </a:t>
            </a:r>
            <a:br>
              <a:rPr lang="en-US" sz="1600" b="1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rPr>
            </a:br>
            <a:r>
              <a:rPr lang="en-US" sz="1600" b="1" dirty="0" err="1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rPr>
              <a:t>sebetralstat</a:t>
            </a:r>
            <a:r>
              <a:rPr lang="en-US" sz="1600" b="1" dirty="0">
                <a:solidFill>
                  <a:srgbClr val="5F5F5F"/>
                </a:solidFill>
                <a:latin typeface="Arial" panose="020B0604020202020204"/>
                <a:cs typeface="Arial" panose="020B0604020202020204" pitchFamily="34" charset="0"/>
              </a:rPr>
              <a:t>-treated attacks</a:t>
            </a:r>
          </a:p>
        </p:txBody>
      </p:sp>
    </p:spTree>
    <p:extLst>
      <p:ext uri="{BB962C8B-B14F-4D97-AF65-F5344CB8AC3E}">
        <p14:creationId xmlns:p14="http://schemas.microsoft.com/office/powerpoint/2010/main" val="2878052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F880-2CA2-4976-12CC-23F1E0E2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9" y="245419"/>
            <a:ext cx="10770021" cy="904771"/>
          </a:xfrm>
        </p:spPr>
        <p:txBody>
          <a:bodyPr/>
          <a:lstStyle/>
          <a:p>
            <a:r>
              <a:rPr lang="en-US" dirty="0"/>
              <a:t>Effectiveness of Sebetralstat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ED30E-6A33-3F2B-20B1-9358A998F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F9EB-6ABA-16B6-80C2-7F0330C1D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359748"/>
            <a:ext cx="11140133" cy="439732"/>
          </a:xfrm>
        </p:spPr>
        <p:txBody>
          <a:bodyPr/>
          <a:lstStyle/>
          <a:p>
            <a:r>
              <a:rPr lang="en-US" sz="900" baseline="30000" dirty="0" err="1"/>
              <a:t>a</a:t>
            </a:r>
            <a:r>
              <a:rPr lang="en-US" sz="900" dirty="0" err="1"/>
              <a:t>Within</a:t>
            </a:r>
            <a:r>
              <a:rPr lang="en-US" sz="900" dirty="0"/>
              <a:t> 12 hours. </a:t>
            </a:r>
            <a:r>
              <a:rPr lang="en-US" sz="900" baseline="30000" dirty="0" err="1"/>
              <a:t>b</a:t>
            </a:r>
            <a:r>
              <a:rPr lang="en-US" sz="900" dirty="0" err="1"/>
              <a:t>Within</a:t>
            </a:r>
            <a:r>
              <a:rPr lang="en-US" sz="900" dirty="0"/>
              <a:t> 24 hours. </a:t>
            </a:r>
            <a:r>
              <a:rPr lang="en-US" sz="900" baseline="30000" dirty="0" err="1"/>
              <a:t>c</a:t>
            </a:r>
            <a:r>
              <a:rPr lang="en-US" sz="900" dirty="0" err="1"/>
              <a:t>Error</a:t>
            </a:r>
            <a:r>
              <a:rPr lang="en-US" sz="900" dirty="0"/>
              <a:t> bars display IQR. </a:t>
            </a:r>
            <a:r>
              <a:rPr lang="en-US" sz="900" baseline="30000" dirty="0" err="1"/>
              <a:t>d</a:t>
            </a:r>
            <a:r>
              <a:rPr lang="en-US" sz="900" dirty="0" err="1"/>
              <a:t>Among</a:t>
            </a:r>
            <a:r>
              <a:rPr lang="en-US" sz="900" dirty="0"/>
              <a:t> the attacks that reached this endpoint (89.3% of laryngeal attacks; 85.7% of abdominal).</a:t>
            </a:r>
            <a:br>
              <a:rPr lang="en-US" sz="900" dirty="0"/>
            </a:br>
            <a:r>
              <a:rPr lang="en-US" sz="900" dirty="0"/>
              <a:t>IQR, interquartile range; n, number of HAE attacks. </a:t>
            </a:r>
            <a:br>
              <a:rPr lang="en-US" sz="900" dirty="0"/>
            </a:br>
            <a:r>
              <a:rPr lang="en-US" sz="900" dirty="0"/>
              <a:t>Note: Data cutoff date of September 14, 2024.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5BE36193-A3DD-4C7F-0D12-4A05A5DD1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236070"/>
              </p:ext>
            </p:extLst>
          </p:nvPr>
        </p:nvGraphicFramePr>
        <p:xfrm>
          <a:off x="408791" y="1332129"/>
          <a:ext cx="11443063" cy="2072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1803887792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476035091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52677354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777590968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73883197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40177756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Endpoint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Laryngeal Attacks</a:t>
                      </a: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Median </a:t>
                      </a:r>
                      <a:b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(IQR), h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+mj-lt"/>
                        </a:rPr>
                        <a:t>Abdominal Attacks</a:t>
                      </a:r>
                    </a:p>
                    <a:p>
                      <a:pPr algn="ctr"/>
                      <a:endParaRPr lang="en-US" sz="1400" b="1" dirty="0">
                        <a:latin typeface="+mj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Median </a:t>
                      </a:r>
                      <a:b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(IQR), h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975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Time to beginning of symptom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relief</a:t>
                      </a:r>
                      <a:r>
                        <a:rPr lang="en-US" sz="1400" b="0" kern="1200" baseline="300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1.29 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(0.76 – 3.02)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1.27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(0.76 – 3.54)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819773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Time to reduction in attack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severity</a:t>
                      </a:r>
                      <a:r>
                        <a:rPr lang="en-US" sz="1400" b="0" kern="1200" baseline="300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4.25 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(1.22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&gt;12)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3.52 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(1.26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&gt;12) 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38931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Time to complete </a:t>
                      </a:r>
                      <a:b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attack </a:t>
                      </a:r>
                      <a:r>
                        <a:rPr lang="en-US" sz="140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resolution</a:t>
                      </a:r>
                      <a:r>
                        <a:rPr lang="en-US" sz="1400" b="0" kern="1200" baseline="300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j-lt"/>
                      </a:endParaRPr>
                    </a:p>
                  </a:txBody>
                  <a:tcPr marL="45720" marR="457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12.69 </a:t>
                      </a:r>
                    </a:p>
                    <a:p>
                      <a:pPr algn="ctr"/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(5.11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&gt;24)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15.17 </a:t>
                      </a:r>
                    </a:p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(4.46 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&gt;24)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127933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C2356F49-4AC4-B401-CDDC-B5ADD083DB13}"/>
              </a:ext>
            </a:extLst>
          </p:cNvPr>
          <p:cNvGrpSpPr/>
          <p:nvPr/>
        </p:nvGrpSpPr>
        <p:grpSpPr>
          <a:xfrm>
            <a:off x="1905802" y="1669589"/>
            <a:ext cx="3578634" cy="2926080"/>
            <a:chOff x="1905802" y="1669589"/>
            <a:chExt cx="3578634" cy="292608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CAABC6CF-26DE-ECD3-2D16-AAFFDA46FE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27498254"/>
                </p:ext>
              </p:extLst>
            </p:nvPr>
          </p:nvGraphicFramePr>
          <p:xfrm>
            <a:off x="1905802" y="1669589"/>
            <a:ext cx="3578634" cy="29260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093DC42-01AC-0BCE-A6A3-EE7F7F9FD950}"/>
                </a:ext>
              </a:extLst>
            </p:cNvPr>
            <p:cNvSpPr txBox="1"/>
            <p:nvPr/>
          </p:nvSpPr>
          <p:spPr>
            <a:xfrm>
              <a:off x="2572528" y="3707898"/>
              <a:ext cx="23213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Time,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  <a:r>
                <a:rPr lang="en-US" sz="1400" b="1" baseline="30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F134FAE-5432-DA33-5217-665058242D2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50457" y="3108895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1FA55EB-A399-415F-78C1-586347BD9F2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215152" y="2594545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B09736B-212F-6311-7BD4-926FE51F8E1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58002" y="2091625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C2CABDE-E115-64E1-0DE0-A54A35B7C47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470422" y="2091625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43B04E5-EE25-FDD4-06F3-EBC9FFE4C783}"/>
              </a:ext>
            </a:extLst>
          </p:cNvPr>
          <p:cNvGrpSpPr/>
          <p:nvPr/>
        </p:nvGrpSpPr>
        <p:grpSpPr>
          <a:xfrm>
            <a:off x="6905143" y="1865671"/>
            <a:ext cx="3575304" cy="2606040"/>
            <a:chOff x="7171360" y="1865671"/>
            <a:chExt cx="3575304" cy="26060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98C8481-9CAC-A88B-D94B-447AADA4AE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10081" y="2092920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5A925091-1F33-7216-C90F-22ECD38A47F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10058193"/>
                </p:ext>
              </p:extLst>
            </p:nvPr>
          </p:nvGraphicFramePr>
          <p:xfrm>
            <a:off x="7171360" y="1865671"/>
            <a:ext cx="3575304" cy="2606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933132-D0D0-36BB-930E-DAEEC6A8D1C7}"/>
                </a:ext>
              </a:extLst>
            </p:cNvPr>
            <p:cNvSpPr txBox="1"/>
            <p:nvPr/>
          </p:nvSpPr>
          <p:spPr>
            <a:xfrm>
              <a:off x="7797707" y="3707898"/>
              <a:ext cx="232138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Time, </a:t>
              </a:r>
              <a:r>
                <a:rPr lang="en-US" sz="1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hours</a:t>
              </a:r>
              <a:r>
                <a:rPr lang="en-US" sz="1400" b="1" baseline="300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4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47BC2A-188D-6D78-F20E-5326760E44D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02309" y="2092916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08567B0-B5BB-50B1-6AAD-A5D918CD584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496197" y="2603333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9DE4BA4-BE77-35C6-B7A0-210DBC6EDF8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919640" y="3112646"/>
              <a:ext cx="0" cy="9144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lc="http://schemas.openxmlformats.org/drawingml/2006/lockedCanvas"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aphicFrame>
        <p:nvGraphicFramePr>
          <p:cNvPr id="21" name="Content Placeholder 5">
            <a:extLst>
              <a:ext uri="{FF2B5EF4-FFF2-40B4-BE49-F238E27FC236}">
                <a16:creationId xmlns:a16="http://schemas.microsoft.com/office/drawing/2014/main" id="{3FF3ADB9-42AA-597E-7F7E-83BCD85695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5224714"/>
              </p:ext>
            </p:extLst>
          </p:nvPr>
        </p:nvGraphicFramePr>
        <p:xfrm>
          <a:off x="890847" y="4276127"/>
          <a:ext cx="10410305" cy="1645920"/>
        </p:xfrm>
        <a:graphic>
          <a:graphicData uri="http://schemas.openxmlformats.org/drawingml/2006/table">
            <a:tbl>
              <a:tblPr firstRow="1" bandRow="1"/>
              <a:tblGrid>
                <a:gridCol w="6116849">
                  <a:extLst>
                    <a:ext uri="{9D8B030D-6E8A-4147-A177-3AD203B41FA5}">
                      <a16:colId xmlns:a16="http://schemas.microsoft.com/office/drawing/2014/main" val="2941656832"/>
                    </a:ext>
                  </a:extLst>
                </a:gridCol>
                <a:gridCol w="2099023">
                  <a:extLst>
                    <a:ext uri="{9D8B030D-6E8A-4147-A177-3AD203B41FA5}">
                      <a16:colId xmlns:a16="http://schemas.microsoft.com/office/drawing/2014/main" val="1645772027"/>
                    </a:ext>
                  </a:extLst>
                </a:gridCol>
                <a:gridCol w="2194433">
                  <a:extLst>
                    <a:ext uri="{9D8B030D-6E8A-4147-A177-3AD203B41FA5}">
                      <a16:colId xmlns:a16="http://schemas.microsoft.com/office/drawing/2014/main" val="2349384284"/>
                    </a:ext>
                  </a:extLst>
                </a:gridCol>
              </a:tblGrid>
              <a:tr h="2913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Laryngeal Attacks</a:t>
                      </a:r>
                      <a:b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n=32</a:t>
                      </a:r>
                      <a:endParaRPr kumimoji="0" lang="en-US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Abdominal Attacks</a:t>
                      </a:r>
                      <a:endParaRPr lang="en-US" sz="1400" b="1" kern="1200" baseline="30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n=533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60663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Attacks treated with an additional dose within 12 hours,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400" dirty="0"/>
                        <a:t>4 (12.5) 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95 (17.8)</a:t>
                      </a:r>
                      <a:endParaRPr lang="en-US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6182"/>
                  </a:ext>
                </a:extLst>
              </a:tr>
              <a:tr h="171381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Attacks treated with conventional treatment within 12 hours,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3 (9.4) 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43 (8.1)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04294"/>
                  </a:ext>
                </a:extLst>
              </a:tr>
              <a:tr h="291349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Proportion of attacks reaching beginning of symptom relief within 12 hours before or without an additional dose</a:t>
                      </a:r>
                      <a:r>
                        <a:rPr lang="en-US" sz="1400" b="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14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400" b="0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96.0%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95.8%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81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808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6F880-2CA2-4976-12CC-23F1E0E2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419" y="245419"/>
            <a:ext cx="10770021" cy="904771"/>
          </a:xfrm>
        </p:spPr>
        <p:txBody>
          <a:bodyPr/>
          <a:lstStyle/>
          <a:p>
            <a:r>
              <a:rPr lang="en-US" dirty="0"/>
              <a:t>Safety of Sebetralstat</a:t>
            </a:r>
            <a:endParaRPr lang="en-US" strike="sngStrike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ED30E-6A33-3F2B-20B1-9358A998F3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2911" y="6402543"/>
            <a:ext cx="602699" cy="366183"/>
          </a:xfrm>
        </p:spPr>
        <p:txBody>
          <a:bodyPr/>
          <a:lstStyle/>
          <a:p>
            <a:fld id="{CA8081DE-3010-4FA2-AAF2-9639CD89058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CF9EB-6ABA-16B6-80C2-7F0330C1D1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359748"/>
            <a:ext cx="11140133" cy="439732"/>
          </a:xfrm>
        </p:spPr>
        <p:txBody>
          <a:bodyPr/>
          <a:lstStyle/>
          <a:p>
            <a:r>
              <a:rPr lang="en-US" sz="900" baseline="30000" dirty="0" err="1"/>
              <a:t>a</a:t>
            </a:r>
            <a:r>
              <a:rPr lang="en-US" sz="900" dirty="0" err="1"/>
              <a:t>Treatment</a:t>
            </a:r>
            <a:r>
              <a:rPr lang="en-US" sz="900" dirty="0"/>
              <a:t>-related nausea and vomiting (grade 2) occurred in the same participant, who experienced an attack involving the larynx and abdomen. </a:t>
            </a:r>
            <a:r>
              <a:rPr lang="en-US" sz="900" baseline="30000" dirty="0" err="1"/>
              <a:t>b</a:t>
            </a:r>
            <a:r>
              <a:rPr lang="en-US" sz="900" dirty="0" err="1"/>
              <a:t>Treatment</a:t>
            </a:r>
            <a:r>
              <a:rPr lang="en-US" sz="900" dirty="0"/>
              <a:t>-related flu-like symptoms, cutaneous burning, diarrhea </a:t>
            </a:r>
            <a:br>
              <a:rPr lang="en-US" sz="900" dirty="0"/>
            </a:br>
            <a:r>
              <a:rPr lang="en-US" sz="900" dirty="0"/>
              <a:t>(3 events), headaches, myalgia (bilateral arm and bilateral leg [1 event each]; all grade 2), and vomiting (2 events, grade 1) occurred in 6 participants, who experienced an attack involving the abdomen only. </a:t>
            </a:r>
            <a:r>
              <a:rPr lang="en-US" sz="900" baseline="30000" dirty="0" err="1"/>
              <a:t>c</a:t>
            </a:r>
            <a:r>
              <a:rPr lang="en-US" sz="900" dirty="0" err="1"/>
              <a:t>Serious</a:t>
            </a:r>
            <a:r>
              <a:rPr lang="en-US" sz="900" dirty="0"/>
              <a:t> TEAE was defined as any untoward medical occurrence that at any dose results in death, is life-threatening, requires inpatient </a:t>
            </a:r>
            <a:r>
              <a:rPr lang="en-US" sz="900" dirty="0" err="1"/>
              <a:t>hospitalisation</a:t>
            </a:r>
            <a:r>
              <a:rPr lang="en-US" sz="900" dirty="0"/>
              <a:t> or prolongation of existing </a:t>
            </a:r>
            <a:r>
              <a:rPr lang="en-US" sz="900" dirty="0" err="1"/>
              <a:t>hospitalisation</a:t>
            </a:r>
            <a:r>
              <a:rPr lang="en-US" sz="900" dirty="0"/>
              <a:t>, results in persistent or significant disability/incapacity, is a congenital anomaly/birth defect, or is an important medical event by medical and scientific judgement. </a:t>
            </a:r>
            <a:r>
              <a:rPr lang="en-US" sz="900" baseline="30000" dirty="0" err="1"/>
              <a:t>d</a:t>
            </a:r>
            <a:r>
              <a:rPr lang="en-US" sz="900" dirty="0" err="1"/>
              <a:t>Severe</a:t>
            </a:r>
            <a:r>
              <a:rPr lang="en-US" sz="900" dirty="0"/>
              <a:t> (grade 3 or 4) TEAEs were evaluated by investigators according to the Toxicity Grading Scale for Healthy Adult and Adolescent Volunteers Enrolled in Preventive Vaccine Clinical Trials.</a:t>
            </a:r>
            <a:r>
              <a:rPr lang="en-US" sz="900" baseline="30000" dirty="0"/>
              <a:t> </a:t>
            </a:r>
            <a:r>
              <a:rPr lang="en-US" sz="900" baseline="30000" dirty="0" err="1"/>
              <a:t>e</a:t>
            </a:r>
            <a:r>
              <a:rPr lang="en-US" sz="900" dirty="0" err="1"/>
              <a:t>Serious</a:t>
            </a:r>
            <a:r>
              <a:rPr lang="en-US" sz="900" dirty="0"/>
              <a:t> AEs resulting in </a:t>
            </a:r>
            <a:r>
              <a:rPr lang="en-US" sz="900" dirty="0" err="1"/>
              <a:t>hospitalisation</a:t>
            </a:r>
            <a:r>
              <a:rPr lang="en-US" sz="900" dirty="0"/>
              <a:t> (but considered unrelated to treatment) were 1 event of grade 3 viral meningitis occurring in 1 participant and 2 events of laryngeal HAE attack occurring in 1 participant.</a:t>
            </a:r>
            <a:br>
              <a:rPr lang="en-US" sz="900" dirty="0"/>
            </a:br>
            <a:r>
              <a:rPr lang="en-US" sz="900" dirty="0"/>
              <a:t>AE, adverse event; n, number of participants; TEAE, treatment-emergent adverse event.</a:t>
            </a:r>
            <a:br>
              <a:rPr lang="en-US" sz="900" dirty="0"/>
            </a:br>
            <a:r>
              <a:rPr lang="en-US" sz="900" dirty="0"/>
              <a:t>Note: Data cutoff date of September 14, 2024.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B64E5D29-FD17-C8A6-85FF-3412CA0E01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318383"/>
              </p:ext>
            </p:extLst>
          </p:nvPr>
        </p:nvGraphicFramePr>
        <p:xfrm>
          <a:off x="1054063" y="1382528"/>
          <a:ext cx="10083874" cy="3200400"/>
        </p:xfrm>
        <a:graphic>
          <a:graphicData uri="http://schemas.openxmlformats.org/drawingml/2006/table">
            <a:tbl>
              <a:tblPr firstRow="1" bandRow="1"/>
              <a:tblGrid>
                <a:gridCol w="5185386">
                  <a:extLst>
                    <a:ext uri="{9D8B030D-6E8A-4147-A177-3AD203B41FA5}">
                      <a16:colId xmlns:a16="http://schemas.microsoft.com/office/drawing/2014/main" val="2941656832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1645772027"/>
                    </a:ext>
                  </a:extLst>
                </a:gridCol>
                <a:gridCol w="2447896">
                  <a:extLst>
                    <a:ext uri="{9D8B030D-6E8A-4147-A177-3AD203B41FA5}">
                      <a16:colId xmlns:a16="http://schemas.microsoft.com/office/drawing/2014/main" val="2349384284"/>
                    </a:ext>
                  </a:extLst>
                </a:gridCol>
              </a:tblGrid>
              <a:tr h="29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Laryngeal Attacks</a:t>
                      </a:r>
                      <a:endParaRPr lang="en-US" sz="1400" b="1" strike="sngStrike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n=16</a:t>
                      </a:r>
                      <a:endParaRPr kumimoji="0" lang="en-US" sz="1400" b="1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A02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Abdominal Attacks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n=102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solidFill>
                        <a:srgbClr val="D9D7D9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416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460663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TEAE,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(43.8)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 (35.3)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6182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174625" lvl="1" indent="0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Treatment-related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(6.3)</a:t>
                      </a:r>
                      <a:r>
                        <a:rPr lang="en-US" sz="16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(5.9)</a:t>
                      </a:r>
                      <a:r>
                        <a:rPr lang="en-US" sz="1600" b="1" baseline="30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a,b</a:t>
                      </a:r>
                      <a:endParaRPr lang="en-US" sz="16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304659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Serious TEAE, n (%)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(12.5)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(2.0)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804294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174625" lvl="1" indent="0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Treatment-related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77018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Severe TEAE, n (%)</a:t>
                      </a:r>
                      <a:r>
                        <a:rPr lang="en-US" sz="1600" b="0" kern="1200" baseline="30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 (18.8)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(2.0)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081602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174625" lvl="1" indent="0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Treatment-related</a:t>
                      </a:r>
                      <a:endParaRPr lang="en-US" sz="1600" b="1" kern="120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1D1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806403"/>
                  </a:ext>
                </a:extLst>
              </a:tr>
              <a:tr h="268086">
                <a:tc>
                  <a:txBody>
                    <a:bodyPr/>
                    <a:lstStyle/>
                    <a:p>
                      <a:pPr marL="0" lvl="0" indent="-434960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TEAE leading to permanent discontinuation,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(6.3)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(2.0)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143810"/>
                  </a:ext>
                </a:extLst>
              </a:tr>
              <a:tr h="2680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lvl="0" indent="-434960" algn="l" defTabSz="609585" rtl="0" eaLnBrk="1" latinLnBrk="0" hangingPunct="1">
                        <a:lnSpc>
                          <a:spcPct val="100000"/>
                        </a:lnSpc>
                      </a:pPr>
                      <a:r>
                        <a:rPr 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Any TEAE leading to death, n (%)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6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5F5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44332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7BCB5DC-53E4-7686-C943-FC9E02BE8470}"/>
              </a:ext>
            </a:extLst>
          </p:cNvPr>
          <p:cNvSpPr txBox="1"/>
          <p:nvPr/>
        </p:nvSpPr>
        <p:spPr>
          <a:xfrm>
            <a:off x="1054063" y="4792042"/>
            <a:ext cx="96168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marR="0" indent="-169863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ea typeface="ＭＳ Ｐゴシック" charset="0"/>
              </a:rPr>
              <a:t>No participants reported difficulty swallowing </a:t>
            </a:r>
            <a:r>
              <a:rPr lang="en-US" sz="1800" dirty="0" err="1">
                <a:ea typeface="ＭＳ Ｐゴシック" charset="0"/>
              </a:rPr>
              <a:t>sebetralstat</a:t>
            </a:r>
            <a:r>
              <a:rPr lang="en-US" sz="1800" dirty="0">
                <a:ea typeface="ＭＳ Ｐゴシック" charset="0"/>
              </a:rPr>
              <a:t> during </a:t>
            </a:r>
            <a:r>
              <a:rPr lang="en-US" sz="1800" dirty="0">
                <a:solidFill>
                  <a:srgbClr val="5F5F5F"/>
                </a:solidFill>
              </a:rPr>
              <a:t>laryngeal</a:t>
            </a:r>
            <a:r>
              <a:rPr lang="en-US" sz="1800" dirty="0">
                <a:ea typeface="ＭＳ Ｐゴシック" charset="0"/>
              </a:rPr>
              <a:t> or 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abdominal attacks</a:t>
            </a:r>
          </a:p>
        </p:txBody>
      </p:sp>
    </p:spTree>
    <p:extLst>
      <p:ext uri="{BB962C8B-B14F-4D97-AF65-F5344CB8AC3E}">
        <p14:creationId xmlns:p14="http://schemas.microsoft.com/office/powerpoint/2010/main" val="3368570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1662-C146-5DD4-7D7F-A348A47E1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0E137D2-45BB-4F6C-9D1C-475EB020796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872222304"/>
              </p:ext>
            </p:extLst>
          </p:nvPr>
        </p:nvGraphicFramePr>
        <p:xfrm>
          <a:off x="242888" y="1431925"/>
          <a:ext cx="11580812" cy="4614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84780-2A75-D327-1277-331AE093A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7FF69-3F14-FB2D-895C-8A21044A43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419" y="6359748"/>
            <a:ext cx="11140133" cy="439732"/>
          </a:xfrm>
        </p:spPr>
        <p:txBody>
          <a:bodyPr/>
          <a:lstStyle/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61144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A01D-E8CD-38A8-2B34-4DC00662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3DC58-9088-073B-3C82-56666D783F2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We thank the people living with HAE and their families and the investigator </a:t>
            </a:r>
            <a:br>
              <a:rPr lang="en-US" dirty="0"/>
            </a:br>
            <a:r>
              <a:rPr lang="en-US" dirty="0"/>
              <a:t>teams who contributed to the international KONFIDENT-S study</a:t>
            </a:r>
          </a:p>
          <a:p>
            <a:r>
              <a:rPr lang="en-US" dirty="0"/>
              <a:t>Medical writing assistance was provided under the direction of the authors by </a:t>
            </a:r>
            <a:br>
              <a:rPr lang="en-US" dirty="0"/>
            </a:br>
            <a:r>
              <a:rPr lang="en-US" dirty="0"/>
              <a:t>Nazli Bashiri, MA, of ApotheCom (San Francisco, CA) and was supported by KalVista Pharmaceuticals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C68812-3AB4-FFC7-8905-3BC6778492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8081DE-3010-4FA2-AAF2-9639CD89058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4538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KalVista Corporate PPT Template">
  <a:themeElements>
    <a:clrScheme name="KalVista">
      <a:dk1>
        <a:srgbClr val="5F5F5F"/>
      </a:dk1>
      <a:lt1>
        <a:srgbClr val="FFFFFF"/>
      </a:lt1>
      <a:dk2>
        <a:srgbClr val="0D4167"/>
      </a:dk2>
      <a:lt2>
        <a:srgbClr val="D9D7D9"/>
      </a:lt2>
      <a:accent1>
        <a:srgbClr val="D9D7D9"/>
      </a:accent1>
      <a:accent2>
        <a:srgbClr val="ADCF3B"/>
      </a:accent2>
      <a:accent3>
        <a:srgbClr val="0D4167"/>
      </a:accent3>
      <a:accent4>
        <a:srgbClr val="00839F"/>
      </a:accent4>
      <a:accent5>
        <a:srgbClr val="F85110"/>
      </a:accent5>
      <a:accent6>
        <a:srgbClr val="5F5F5F"/>
      </a:accent6>
      <a:hlink>
        <a:srgbClr val="1A3DB4"/>
      </a:hlink>
      <a:folHlink>
        <a:srgbClr val="99999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 bwMode="auto">
        <a:solidFill>
          <a:schemeClr val="accent3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p="http://schemas.openxmlformats.org/presentation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i="0" u="none" strike="noStrike" cap="none" normalizeH="0" baseline="0" dirty="0" err="1">
            <a:ln>
              <a:noFill/>
            </a:ln>
            <a:solidFill>
              <a:schemeClr val="tx2"/>
            </a:solidFill>
            <a:effectLst/>
            <a:latin typeface="+mn-lt"/>
            <a:ea typeface="ＭＳ Ｐゴシック" charset="0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 xmlns:p="http://schemas.openxmlformats.org/presentationml/2006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chemeClr val="tx2"/>
            </a:solidFill>
            <a:latin typeface="+mn-lt"/>
          </a:defRPr>
        </a:defPPr>
      </a:lstStyle>
    </a:txDef>
  </a:objectDefaults>
  <a:extraClrSchemeLst>
    <a:extraClrScheme>
      <a:clrScheme name="Vanti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nti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nti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alVista Corporate Template 020521.potx" id="{9398E684-3E4F-4C82-A4AE-F5E6638BBDBB}" vid="{39B185D3-22FB-4184-87E8-6E9A51B2C6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NN Microsoft Office Color Scheme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N Microsoft Office Color Scheme">
    <a:dk1>
      <a:srgbClr val="001965"/>
    </a:dk1>
    <a:lt1>
      <a:srgbClr val="FFFFFF"/>
    </a:lt1>
    <a:dk2>
      <a:srgbClr val="001965"/>
    </a:dk2>
    <a:lt2>
      <a:srgbClr val="E0DED8"/>
    </a:lt2>
    <a:accent1>
      <a:srgbClr val="009FDA"/>
    </a:accent1>
    <a:accent2>
      <a:srgbClr val="001965"/>
    </a:accent2>
    <a:accent3>
      <a:srgbClr val="82786F"/>
    </a:accent3>
    <a:accent4>
      <a:srgbClr val="E0DED8"/>
    </a:accent4>
    <a:accent5>
      <a:srgbClr val="E64A0E"/>
    </a:accent5>
    <a:accent6>
      <a:srgbClr val="AEA79F"/>
    </a:accent6>
    <a:hlink>
      <a:srgbClr val="009FDA"/>
    </a:hlink>
    <a:folHlink>
      <a:srgbClr val="82786F"/>
    </a:folHlink>
  </a:clrScheme>
  <a:fontScheme name="Verdana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3301</TotalTime>
  <Words>2152</Words>
  <Application>Microsoft Office PowerPoint</Application>
  <PresentationFormat>Widescreen</PresentationFormat>
  <Paragraphs>233</Paragraphs>
  <Slides>11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Aptos</vt:lpstr>
      <vt:lpstr>Arial</vt:lpstr>
      <vt:lpstr>Calibri</vt:lpstr>
      <vt:lpstr>KalVista Corporate PPT Template</vt:lpstr>
      <vt:lpstr>think-cell Slide</vt:lpstr>
      <vt:lpstr>Effectiveness of Sebetralstat for  the On-demand Treatment of Mucosal HAE Attacks: Interim Analysis from KONFIDENT-S</vt:lpstr>
      <vt:lpstr>Background</vt:lpstr>
      <vt:lpstr>KONFIDENT-S Open-label Extension Study Design</vt:lpstr>
      <vt:lpstr>Participant Demographics and Sebetralstat-treated  Attack Characteristics</vt:lpstr>
      <vt:lpstr>Time to Treatment</vt:lpstr>
      <vt:lpstr>Effectiveness of Sebetralstat</vt:lpstr>
      <vt:lpstr>Safety of Sebetralstat</vt:lpstr>
      <vt:lpstr>Conclusion</vt:lpstr>
      <vt:lpstr>Acknowledgements</vt:lpstr>
      <vt:lpstr>Appendix</vt:lpstr>
      <vt:lpstr>Efficacy Endpoints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Effectiveness of Sebetralstat for  the On-demand Treatment of Mucosal HAE Attacks: Interim Analysis from KONFIDENT-S</dc:title>
  <dc:creator>Richard Davis</dc:creator>
  <cp:lastModifiedBy>Monique O'Leary</cp:lastModifiedBy>
  <cp:revision>623</cp:revision>
  <dcterms:created xsi:type="dcterms:W3CDTF">2024-07-26T20:34:10Z</dcterms:created>
  <dcterms:modified xsi:type="dcterms:W3CDTF">2025-05-26T23:50:46Z</dcterms:modified>
</cp:coreProperties>
</file>